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0D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99648D4-8021-4D94-A3B0-02A1F84777EF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9A2FA5-FE1A-4135-956F-81BCBE97A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err="1" smtClean="0">
                <a:solidFill>
                  <a:srgbClr val="00B050"/>
                </a:solidFill>
              </a:rPr>
              <a:t>Im</a:t>
            </a:r>
            <a:r>
              <a:rPr lang="en-US" sz="5400" dirty="0" smtClean="0">
                <a:solidFill>
                  <a:srgbClr val="00B050"/>
                </a:solidFill>
              </a:rPr>
              <a:t> </a:t>
            </a:r>
            <a:r>
              <a:rPr lang="en-US" sz="5400" dirty="0" err="1" smtClean="0">
                <a:solidFill>
                  <a:srgbClr val="00B050"/>
                </a:solidFill>
              </a:rPr>
              <a:t>gesunden</a:t>
            </a:r>
            <a:r>
              <a:rPr lang="en-US" sz="5400" dirty="0" smtClean="0">
                <a:solidFill>
                  <a:srgbClr val="00B050"/>
                </a:solidFill>
              </a:rPr>
              <a:t> K</a:t>
            </a:r>
            <a:r>
              <a:rPr lang="hu-HU" sz="5400" dirty="0" smtClean="0">
                <a:solidFill>
                  <a:srgbClr val="00B050"/>
                </a:solidFill>
              </a:rPr>
              <a:t>ő</a:t>
            </a:r>
            <a:r>
              <a:rPr lang="en-US" sz="5400" dirty="0" err="1" smtClean="0">
                <a:solidFill>
                  <a:srgbClr val="00B050"/>
                </a:solidFill>
              </a:rPr>
              <a:t>rper</a:t>
            </a:r>
            <a:r>
              <a:rPr lang="en-US" sz="5400" dirty="0" smtClean="0">
                <a:solidFill>
                  <a:srgbClr val="00B050"/>
                </a:solidFill>
              </a:rPr>
              <a:t> – </a:t>
            </a:r>
            <a:r>
              <a:rPr lang="en-US" sz="5400" dirty="0" err="1" smtClean="0">
                <a:solidFill>
                  <a:srgbClr val="00B050"/>
                </a:solidFill>
              </a:rPr>
              <a:t>gesunder</a:t>
            </a:r>
            <a:r>
              <a:rPr lang="en-US" sz="5400" dirty="0" smtClean="0">
                <a:solidFill>
                  <a:srgbClr val="00B050"/>
                </a:solidFill>
              </a:rPr>
              <a:t> </a:t>
            </a:r>
            <a:r>
              <a:rPr lang="en-US" sz="5400" dirty="0" err="1" smtClean="0">
                <a:solidFill>
                  <a:srgbClr val="00B050"/>
                </a:solidFill>
              </a:rPr>
              <a:t>Geist</a:t>
            </a:r>
            <a:r>
              <a:rPr lang="en-US" sz="5400" dirty="0" smtClean="0">
                <a:solidFill>
                  <a:srgbClr val="00B050"/>
                </a:solidFill>
              </a:rPr>
              <a:t>.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 урока «В здоровом теле - здоровый дух»: Дроздова Анна Михайловна,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читель немецкого языка</a:t>
            </a:r>
          </a:p>
          <a:p>
            <a:r>
              <a:rPr lang="ru-RU" dirty="0" smtClean="0"/>
              <a:t>Школа :Лицей №35 ОАО «РЖД»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60648"/>
            <a:ext cx="2952328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7467600" cy="244827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Цели урока:</a:t>
            </a:r>
            <a:br>
              <a:rPr lang="ru-RU" sz="4400" dirty="0" smtClean="0">
                <a:solidFill>
                  <a:srgbClr val="FF0000"/>
                </a:solidFill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Познакомить учащихся с новой лексикой, в том числе с </a:t>
            </a:r>
            <a:r>
              <a:rPr lang="ru-RU" dirty="0" err="1" smtClean="0">
                <a:solidFill>
                  <a:srgbClr val="7030A0"/>
                </a:solidFill>
              </a:rPr>
              <a:t>англоамериканизмами</a:t>
            </a:r>
            <a:r>
              <a:rPr lang="ru-RU" dirty="0" smtClean="0">
                <a:solidFill>
                  <a:srgbClr val="7030A0"/>
                </a:solidFill>
              </a:rPr>
              <a:t> (далее АА), обозначающими различные виды спорта, на основе стихотворения «</a:t>
            </a:r>
            <a:r>
              <a:rPr lang="en-US" dirty="0" err="1" smtClean="0">
                <a:solidFill>
                  <a:srgbClr val="7030A0"/>
                </a:solidFill>
              </a:rPr>
              <a:t>Neue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Sportarten</a:t>
            </a:r>
            <a:r>
              <a:rPr lang="ru-RU" dirty="0" smtClean="0">
                <a:solidFill>
                  <a:srgbClr val="7030A0"/>
                </a:solidFill>
              </a:rPr>
              <a:t>».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Тренировать данную лексику на базе упражнений, которые включают в себя АА.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Работать над текстом: «</a:t>
            </a:r>
            <a:r>
              <a:rPr lang="en-US" dirty="0" err="1" smtClean="0">
                <a:solidFill>
                  <a:srgbClr val="7030A0"/>
                </a:solidFill>
              </a:rPr>
              <a:t>Aufstand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gegen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Theobald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Flasche</a:t>
            </a:r>
            <a:r>
              <a:rPr lang="ru-RU" dirty="0" smtClean="0">
                <a:solidFill>
                  <a:srgbClr val="7030A0"/>
                </a:solidFill>
              </a:rPr>
              <a:t>», применяя следующие виды чтения: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-ознакомительное чтение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-просмотровое чтение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-поисковое чтение.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5013176"/>
            <a:ext cx="1872208" cy="1570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das </a:t>
            </a:r>
            <a:r>
              <a:rPr lang="en-US" b="1" dirty="0" err="1" smtClean="0"/>
              <a:t>Ringen</a:t>
            </a:r>
            <a:r>
              <a:rPr lang="en-US" dirty="0" smtClean="0"/>
              <a:t> – </a:t>
            </a:r>
            <a:r>
              <a:rPr lang="ru-RU" dirty="0" smtClean="0"/>
              <a:t>борьба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b="1" dirty="0" smtClean="0"/>
              <a:t>das </a:t>
            </a:r>
            <a:r>
              <a:rPr lang="en-US" b="1" dirty="0" err="1" smtClean="0"/>
              <a:t>Rudern</a:t>
            </a:r>
            <a:r>
              <a:rPr lang="en-US" dirty="0" smtClean="0"/>
              <a:t> – </a:t>
            </a:r>
            <a:r>
              <a:rPr lang="ru-RU" dirty="0" smtClean="0"/>
              <a:t>гребля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b="1" dirty="0" smtClean="0"/>
              <a:t>das </a:t>
            </a:r>
            <a:r>
              <a:rPr lang="en-US" b="1" dirty="0" err="1" smtClean="0"/>
              <a:t>Gleiten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  <a:r>
              <a:rPr lang="ru-RU" dirty="0" smtClean="0"/>
              <a:t>скольжение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b="1" dirty="0" smtClean="0"/>
              <a:t>das </a:t>
            </a:r>
            <a:r>
              <a:rPr lang="en-US" b="1" dirty="0" err="1" smtClean="0"/>
              <a:t>Kugelstoßen</a:t>
            </a:r>
            <a:r>
              <a:rPr lang="en-US" dirty="0" smtClean="0"/>
              <a:t> – </a:t>
            </a:r>
            <a:r>
              <a:rPr lang="ru-RU" dirty="0" smtClean="0"/>
              <a:t>толкание ядра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b="1" dirty="0" err="1" smtClean="0"/>
              <a:t>joggen</a:t>
            </a:r>
            <a:r>
              <a:rPr lang="en-US" b="1" dirty="0" smtClean="0"/>
              <a:t> </a:t>
            </a:r>
            <a:r>
              <a:rPr lang="ru-RU" dirty="0" smtClean="0"/>
              <a:t>– бегать трусцой;</a:t>
            </a:r>
          </a:p>
          <a:p>
            <a:r>
              <a:rPr lang="en-US" b="1" dirty="0" err="1" smtClean="0"/>
              <a:t>surfen</a:t>
            </a:r>
            <a:r>
              <a:rPr lang="ru-RU" dirty="0" smtClean="0"/>
              <a:t> – «плавать по волнам Интернета»;</a:t>
            </a:r>
          </a:p>
          <a:p>
            <a:r>
              <a:rPr lang="en-US" b="1" dirty="0" err="1" smtClean="0"/>
              <a:t>flippern</a:t>
            </a:r>
            <a:r>
              <a:rPr lang="en-US" b="1" dirty="0" smtClean="0"/>
              <a:t> </a:t>
            </a:r>
            <a:r>
              <a:rPr lang="ru-RU" dirty="0" smtClean="0"/>
              <a:t>– играть в игровые автоматы;</a:t>
            </a:r>
          </a:p>
          <a:p>
            <a:r>
              <a:rPr lang="en-US" b="1" dirty="0" err="1" smtClean="0"/>
              <a:t>boomen</a:t>
            </a:r>
            <a:r>
              <a:rPr lang="ru-RU" dirty="0" smtClean="0"/>
              <a:t> – вызывать шум;</a:t>
            </a:r>
          </a:p>
          <a:p>
            <a:r>
              <a:rPr lang="en-US" b="1" dirty="0" err="1" smtClean="0"/>
              <a:t>mailen</a:t>
            </a:r>
            <a:r>
              <a:rPr lang="en-US" b="1" dirty="0" smtClean="0"/>
              <a:t> </a:t>
            </a:r>
            <a:r>
              <a:rPr lang="ru-RU" dirty="0" smtClean="0"/>
              <a:t>– писать письмо по электронной почте.</a:t>
            </a:r>
          </a:p>
          <a:p>
            <a:endParaRPr lang="ru-RU" dirty="0"/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9287" y="615305"/>
            <a:ext cx="80634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  <a:tab pos="712788" algn="l"/>
                <a:tab pos="1535113" algn="l"/>
              </a:tabLst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Sprecht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mir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unbekannte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Lexik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mit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Űbersetzung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nach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B70D9F"/>
                </a:solidFill>
              </a:rPr>
              <a:t>«</a:t>
            </a:r>
            <a:r>
              <a:rPr lang="en-US" dirty="0" err="1" smtClean="0">
                <a:solidFill>
                  <a:srgbClr val="B70D9F"/>
                </a:solidFill>
              </a:rPr>
              <a:t>Neue</a:t>
            </a:r>
            <a:r>
              <a:rPr lang="en-US" dirty="0" smtClean="0">
                <a:solidFill>
                  <a:srgbClr val="B70D9F"/>
                </a:solidFill>
              </a:rPr>
              <a:t> </a:t>
            </a:r>
            <a:r>
              <a:rPr lang="en-US" dirty="0" err="1" smtClean="0">
                <a:solidFill>
                  <a:srgbClr val="B70D9F"/>
                </a:solidFill>
              </a:rPr>
              <a:t>Sportarten</a:t>
            </a:r>
            <a:r>
              <a:rPr lang="ru-RU" dirty="0" smtClean="0">
                <a:solidFill>
                  <a:srgbClr val="B70D9F"/>
                </a:solidFill>
              </a:rPr>
              <a:t>».</a:t>
            </a:r>
            <a:endParaRPr lang="ru-RU" dirty="0">
              <a:solidFill>
                <a:srgbClr val="B70D9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chemeClr val="accent3"/>
                </a:solidFill>
              </a:rPr>
              <a:t>Ringen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Rudern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Gleiten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Schwimmen</a:t>
            </a:r>
            <a:r>
              <a:rPr lang="en-US" dirty="0" smtClean="0">
                <a:solidFill>
                  <a:schemeClr val="accent3"/>
                </a:solidFill>
              </a:rPr>
              <a:t>,</a:t>
            </a:r>
            <a:endParaRPr lang="ru-RU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3"/>
                </a:solidFill>
              </a:rPr>
              <a:t>Spielen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Fußballtreten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Springen</a:t>
            </a:r>
            <a:r>
              <a:rPr lang="en-US" dirty="0" smtClean="0">
                <a:solidFill>
                  <a:schemeClr val="accent3"/>
                </a:solidFill>
              </a:rPr>
              <a:t>,</a:t>
            </a:r>
            <a:endParaRPr lang="ru-RU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3"/>
                </a:solidFill>
              </a:rPr>
              <a:t>Reiten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Fechten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Kugelstoßen</a:t>
            </a:r>
            <a:r>
              <a:rPr lang="en-US" dirty="0" smtClean="0">
                <a:solidFill>
                  <a:schemeClr val="accent3"/>
                </a:solidFill>
              </a:rPr>
              <a:t>…</a:t>
            </a:r>
            <a:endParaRPr lang="ru-RU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3"/>
                </a:solidFill>
              </a:rPr>
              <a:t>Machen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 err="1" smtClean="0">
                <a:solidFill>
                  <a:schemeClr val="accent3"/>
                </a:solidFill>
              </a:rPr>
              <a:t>mich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 err="1" smtClean="0">
                <a:solidFill>
                  <a:schemeClr val="accent3"/>
                </a:solidFill>
              </a:rPr>
              <a:t>nicht</a:t>
            </a:r>
            <a:r>
              <a:rPr lang="en-US" dirty="0" smtClean="0">
                <a:solidFill>
                  <a:schemeClr val="accent3"/>
                </a:solidFill>
              </a:rPr>
              <a:t> an.</a:t>
            </a:r>
            <a:endParaRPr lang="ru-RU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3"/>
                </a:solidFill>
              </a:rPr>
              <a:t>Ei</a:t>
            </a:r>
            <a:r>
              <a:rPr lang="en-US" dirty="0" smtClean="0">
                <a:solidFill>
                  <a:schemeClr val="accent3"/>
                </a:solidFill>
              </a:rPr>
              <a:t>, was </a:t>
            </a:r>
            <a:r>
              <a:rPr lang="en-US" dirty="0" err="1" smtClean="0">
                <a:solidFill>
                  <a:schemeClr val="accent3"/>
                </a:solidFill>
              </a:rPr>
              <a:t>dann</a:t>
            </a:r>
            <a:r>
              <a:rPr lang="en-US" dirty="0" smtClean="0">
                <a:solidFill>
                  <a:schemeClr val="accent3"/>
                </a:solidFill>
              </a:rPr>
              <a:t>?</a:t>
            </a:r>
            <a:endParaRPr lang="ru-RU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3"/>
                </a:solidFill>
              </a:rPr>
              <a:t>joggen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boxen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surfen</a:t>
            </a:r>
            <a:r>
              <a:rPr lang="en-US" dirty="0" smtClean="0">
                <a:solidFill>
                  <a:schemeClr val="accent3"/>
                </a:solidFill>
              </a:rPr>
              <a:t>,</a:t>
            </a:r>
            <a:endParaRPr lang="ru-RU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3"/>
                </a:solidFill>
              </a:rPr>
              <a:t>flippern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boomen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mailen</a:t>
            </a:r>
            <a:r>
              <a:rPr lang="en-US" dirty="0" smtClean="0">
                <a:solidFill>
                  <a:schemeClr val="accent3"/>
                </a:solidFill>
              </a:rPr>
              <a:t>,</a:t>
            </a:r>
            <a:endParaRPr lang="ru-RU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3"/>
                </a:solidFill>
              </a:rPr>
              <a:t>das </a:t>
            </a:r>
            <a:r>
              <a:rPr lang="en-US" dirty="0" err="1" smtClean="0">
                <a:solidFill>
                  <a:schemeClr val="accent3"/>
                </a:solidFill>
              </a:rPr>
              <a:t>ist</a:t>
            </a:r>
            <a:r>
              <a:rPr lang="en-US" dirty="0" smtClean="0">
                <a:solidFill>
                  <a:schemeClr val="accent3"/>
                </a:solidFill>
              </a:rPr>
              <a:t> Sport </a:t>
            </a:r>
            <a:r>
              <a:rPr lang="en-US" dirty="0" err="1" smtClean="0">
                <a:solidFill>
                  <a:schemeClr val="accent3"/>
                </a:solidFill>
              </a:rPr>
              <a:t>fűr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 err="1" smtClean="0">
                <a:solidFill>
                  <a:schemeClr val="accent3"/>
                </a:solidFill>
              </a:rPr>
              <a:t>mich</a:t>
            </a:r>
            <a:r>
              <a:rPr lang="en-US" dirty="0" smtClean="0">
                <a:solidFill>
                  <a:schemeClr val="accent3"/>
                </a:solidFill>
              </a:rPr>
              <a:t>. </a:t>
            </a:r>
            <a:r>
              <a:rPr lang="en-US" dirty="0" err="1" smtClean="0">
                <a:solidFill>
                  <a:schemeClr val="accent3"/>
                </a:solidFill>
              </a:rPr>
              <a:t>Warum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 err="1" smtClean="0">
                <a:solidFill>
                  <a:schemeClr val="accent3"/>
                </a:solidFill>
              </a:rPr>
              <a:t>nicht</a:t>
            </a:r>
            <a:r>
              <a:rPr lang="en-US" dirty="0" smtClean="0">
                <a:solidFill>
                  <a:schemeClr val="accent3"/>
                </a:solidFill>
              </a:rPr>
              <a:t> ?</a:t>
            </a:r>
            <a:endParaRPr lang="ru-RU" dirty="0" smtClean="0">
              <a:solidFill>
                <a:schemeClr val="accent3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>
            <a:normAutofit/>
          </a:bodyPr>
          <a:lstStyle/>
          <a:p>
            <a:pPr lvl="0"/>
            <a:r>
              <a:rPr lang="en-US" dirty="0" err="1" smtClean="0"/>
              <a:t>Schreibt</a:t>
            </a:r>
            <a:r>
              <a:rPr lang="en-US" dirty="0" smtClean="0"/>
              <a:t> </a:t>
            </a:r>
            <a:r>
              <a:rPr lang="en-US" dirty="0" err="1" smtClean="0"/>
              <a:t>bitte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Anglizismus</a:t>
            </a:r>
            <a:r>
              <a:rPr lang="en-US" dirty="0" smtClean="0"/>
              <a:t> zum </a:t>
            </a:r>
            <a:r>
              <a:rPr lang="en-US" dirty="0" err="1" smtClean="0"/>
              <a:t>Thema</a:t>
            </a:r>
            <a:r>
              <a:rPr lang="en-US" dirty="0" smtClean="0"/>
              <a:t> und </a:t>
            </a:r>
            <a:r>
              <a:rPr lang="en-US" dirty="0" err="1" smtClean="0"/>
              <a:t>bildet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Satz</a:t>
            </a:r>
            <a:r>
              <a:rPr lang="en-US" dirty="0" smtClean="0"/>
              <a:t>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123728" y="2852936"/>
            <a:ext cx="3816424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«</a:t>
            </a:r>
            <a:r>
              <a:rPr lang="en-US" sz="4800" b="1" dirty="0" smtClean="0"/>
              <a:t>Sport</a:t>
            </a:r>
            <a:r>
              <a:rPr lang="ru-RU" sz="4800" dirty="0" smtClean="0"/>
              <a:t>»</a:t>
            </a:r>
          </a:p>
          <a:p>
            <a:pPr algn="ctr"/>
            <a:endParaRPr lang="ru-RU" dirty="0"/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 rot="10800000">
            <a:off x="1115616" y="3861048"/>
            <a:ext cx="1008112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6012160" y="3789040"/>
            <a:ext cx="100811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555776" y="4941168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4788024" y="4869160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V="1">
            <a:off x="2735796" y="2384884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4572000" y="2348880"/>
            <a:ext cx="57606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628800"/>
            <a:ext cx="9715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789040"/>
            <a:ext cx="1428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5301208"/>
            <a:ext cx="9239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077072"/>
            <a:ext cx="1133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1700808"/>
            <a:ext cx="1428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784" y="5589240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>
                <a:solidFill>
                  <a:schemeClr val="accent1">
                    <a:lumMod val="50000"/>
                  </a:schemeClr>
                </a:solidFill>
              </a:rPr>
              <a:t>Theobald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4400" b="1" dirty="0" err="1" smtClean="0">
                <a:solidFill>
                  <a:schemeClr val="accent1">
                    <a:lumMod val="50000"/>
                  </a:schemeClr>
                </a:solidFill>
              </a:rPr>
              <a:t>Flasche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Vermutet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bitte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wovon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die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Rede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im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Text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ist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? </a:t>
            </a:r>
          </a:p>
          <a:p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Teilt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bitte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in 2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Kleingruppen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und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versucht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in 5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Minuten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die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Verbindungen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zu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dem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noch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unbekannten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Text </a:t>
            </a:r>
            <a:r>
              <a:rPr lang="en-US" sz="4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herzustellen</a:t>
            </a:r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! </a:t>
            </a:r>
            <a:endParaRPr lang="ru-RU" sz="4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sz="4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517232"/>
            <a:ext cx="2448272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Lest </a:t>
            </a:r>
            <a:r>
              <a:rPr lang="en-US" sz="3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bitte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den Text und </a:t>
            </a:r>
            <a:r>
              <a:rPr lang="en-US" sz="3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sucht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passende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Unterschriften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zu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den </a:t>
            </a:r>
            <a:r>
              <a:rPr lang="en-US" sz="3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Bildern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an </a:t>
            </a:r>
            <a:r>
              <a:rPr lang="en-US" sz="3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der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Tafel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!</a:t>
            </a:r>
            <a:endParaRPr lang="ru-RU" sz="3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Wie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kann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man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Theobald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charakterisieren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Ist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er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eine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positive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oder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negative Person?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Was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meint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ihr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wie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es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weiter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geht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Wird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Theobald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Sport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treiben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oder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nicht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7200" dirty="0" err="1" smtClean="0">
                <a:solidFill>
                  <a:srgbClr val="7030A0"/>
                </a:solidFill>
              </a:rPr>
              <a:t>Vielen</a:t>
            </a:r>
            <a:r>
              <a:rPr lang="en-US" sz="7200" dirty="0" smtClean="0">
                <a:solidFill>
                  <a:srgbClr val="7030A0"/>
                </a:solidFill>
              </a:rPr>
              <a:t> Dank f</a:t>
            </a:r>
            <a:r>
              <a:rPr lang="hu-HU" sz="7200" dirty="0" smtClean="0">
                <a:solidFill>
                  <a:srgbClr val="7030A0"/>
                </a:solidFill>
              </a:rPr>
              <a:t>ű</a:t>
            </a:r>
            <a:r>
              <a:rPr lang="en-US" sz="7200" dirty="0" smtClean="0">
                <a:solidFill>
                  <a:srgbClr val="7030A0"/>
                </a:solidFill>
              </a:rPr>
              <a:t>r die </a:t>
            </a:r>
            <a:r>
              <a:rPr lang="en-US" sz="7200" dirty="0" err="1" smtClean="0">
                <a:solidFill>
                  <a:srgbClr val="7030A0"/>
                </a:solidFill>
              </a:rPr>
              <a:t>Arbeit</a:t>
            </a:r>
            <a:r>
              <a:rPr lang="en-US" sz="7200" dirty="0" smtClean="0">
                <a:solidFill>
                  <a:srgbClr val="7030A0"/>
                </a:solidFill>
              </a:rPr>
              <a:t>!</a:t>
            </a:r>
            <a:endParaRPr lang="ru-RU" sz="7200" dirty="0">
              <a:solidFill>
                <a:srgbClr val="7030A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789040"/>
            <a:ext cx="3888432" cy="280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</TotalTime>
  <Words>321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Im gesunden Kőrper – gesunder Geist.</vt:lpstr>
      <vt:lpstr>Цели урока: </vt:lpstr>
      <vt:lpstr>Sprecht mir unbekannte Lexik mit der Űbersetzung nach!</vt:lpstr>
      <vt:lpstr>«Neue Sportarten».</vt:lpstr>
      <vt:lpstr>Schreibt bitte einen Anglizismus zum Thema und bildet einen Satz! </vt:lpstr>
      <vt:lpstr>Theobald Flasche.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 gesunden Kőrper – gesunder Geist.</dc:title>
  <dc:creator>Mr.Qwerty</dc:creator>
  <cp:lastModifiedBy>Mr.Qwerty</cp:lastModifiedBy>
  <cp:revision>8</cp:revision>
  <dcterms:created xsi:type="dcterms:W3CDTF">2012-07-10T10:27:56Z</dcterms:created>
  <dcterms:modified xsi:type="dcterms:W3CDTF">2012-11-09T16:31:40Z</dcterms:modified>
</cp:coreProperties>
</file>