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78" r:id="rId4"/>
    <p:sldId id="261" r:id="rId5"/>
    <p:sldId id="262" r:id="rId6"/>
    <p:sldId id="263" r:id="rId7"/>
    <p:sldId id="264" r:id="rId8"/>
    <p:sldId id="270" r:id="rId9"/>
    <p:sldId id="272" r:id="rId10"/>
    <p:sldId id="273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national-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Основы и традиции олимпийских игр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600" dirty="0"/>
              <a:t>Автор: </a:t>
            </a:r>
            <a:r>
              <a:rPr lang="ru-RU" sz="2600" dirty="0" smtClean="0"/>
              <a:t>Холодцова Оксана Геннадьевна</a:t>
            </a:r>
            <a:endParaRPr lang="ru-RU" sz="2600" dirty="0"/>
          </a:p>
          <a:p>
            <a:pPr algn="r"/>
            <a:r>
              <a:rPr lang="ru-RU" sz="2600" dirty="0" smtClean="0"/>
              <a:t>ГБОУ </a:t>
            </a:r>
            <a:r>
              <a:rPr lang="ru-RU" sz="2600" dirty="0"/>
              <a:t>СОШ № 412</a:t>
            </a:r>
          </a:p>
          <a:p>
            <a:pPr algn="r"/>
            <a:r>
              <a:rPr lang="ru-RU" sz="2600" dirty="0"/>
              <a:t>Петродворцового района</a:t>
            </a:r>
          </a:p>
          <a:p>
            <a:pPr algn="r"/>
            <a:r>
              <a:rPr lang="ru-RU" sz="2600" dirty="0"/>
              <a:t>г. Санкт-Петербурга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56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Олимпийский гимн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                                       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Это музыкальное произведение,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написанное в 1896 году греческим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композитором Спиросом Самарасом на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слова Костиса Паламаса, было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утверждено в  1958 году МОК в качестве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официального олимпийского гимна.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Гимн Олимпийских игр исполняется </a:t>
            </a:r>
          </a:p>
          <a:p>
            <a:pPr marL="137160" indent="0">
              <a:buNone/>
            </a:pPr>
            <a:r>
              <a:rPr lang="ru-RU" sz="2000" dirty="0" smtClean="0"/>
              <a:t>при поднятии олимпийского флага во время открытия очередных Игр,</a:t>
            </a:r>
          </a:p>
          <a:p>
            <a:pPr marL="137160" indent="0">
              <a:buNone/>
            </a:pPr>
            <a:r>
              <a:rPr lang="ru-RU" sz="2000" dirty="0" smtClean="0"/>
              <a:t> а также по их завершении и в некоторых  других случаях.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Прослушать гимн</a:t>
            </a:r>
            <a:r>
              <a:rPr lang="en-US" sz="2000" dirty="0" smtClean="0"/>
              <a:t>  </a:t>
            </a:r>
            <a:r>
              <a:rPr lang="ru-RU" sz="2000" dirty="0" smtClean="0"/>
              <a:t> 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www.national-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 anthems.net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/ ОА.</a:t>
            </a:r>
          </a:p>
          <a:p>
            <a:pPr marL="137160" indent="0">
              <a:buNone/>
            </a:pPr>
            <a:r>
              <a:rPr lang="ru-RU" sz="2000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                                                       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1607288"/>
            <a:ext cx="2678891" cy="2317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19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 Олимпийский огонь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8964488" cy="5472608"/>
          </a:xfrm>
        </p:spPr>
        <p:txBody>
          <a:bodyPr>
            <a:normAutofit fontScale="32500" lnSpcReduction="20000"/>
          </a:bodyPr>
          <a:lstStyle/>
          <a:p>
            <a:pPr marL="137160" indent="0">
              <a:buNone/>
            </a:pPr>
            <a:r>
              <a:rPr lang="ru-RU" sz="2000" dirty="0" smtClean="0"/>
              <a:t>  </a:t>
            </a:r>
          </a:p>
          <a:p>
            <a:pPr marL="137160" indent="0">
              <a:buNone/>
            </a:pPr>
            <a:r>
              <a:rPr lang="ru-RU" sz="4200" dirty="0" smtClean="0"/>
              <a:t>        </a:t>
            </a:r>
            <a:r>
              <a:rPr lang="ru-RU" sz="6200" dirty="0" smtClean="0"/>
              <a:t>Ритуал </a:t>
            </a:r>
            <a:r>
              <a:rPr lang="ru-RU" sz="6200" dirty="0"/>
              <a:t>зажжения священного </a:t>
            </a:r>
          </a:p>
          <a:p>
            <a:pPr marL="137160" indent="0">
              <a:buNone/>
            </a:pPr>
            <a:r>
              <a:rPr lang="ru-RU" sz="6200" dirty="0" smtClean="0"/>
              <a:t>  огня </a:t>
            </a:r>
            <a:r>
              <a:rPr lang="ru-RU" sz="6200" dirty="0"/>
              <a:t>происходит от древних </a:t>
            </a:r>
            <a:r>
              <a:rPr lang="ru-RU" sz="6200" dirty="0" smtClean="0"/>
              <a:t>греков</a:t>
            </a:r>
          </a:p>
          <a:p>
            <a:pPr marL="137160" indent="0">
              <a:buNone/>
            </a:pPr>
            <a:r>
              <a:rPr lang="ru-RU" sz="6200" dirty="0" smtClean="0"/>
              <a:t>  и </a:t>
            </a:r>
            <a:r>
              <a:rPr lang="ru-RU" sz="6200" dirty="0"/>
              <a:t>был возобновлен Кубертеном в </a:t>
            </a:r>
            <a:endParaRPr lang="ru-RU" sz="6200" dirty="0" smtClean="0"/>
          </a:p>
          <a:p>
            <a:pPr marL="137160" indent="0">
              <a:buNone/>
            </a:pPr>
            <a:r>
              <a:rPr lang="ru-RU" sz="6200" dirty="0" smtClean="0"/>
              <a:t>  1912  году</a:t>
            </a:r>
            <a:r>
              <a:rPr lang="ru-RU" sz="6200" dirty="0"/>
              <a:t>. </a:t>
            </a:r>
            <a:endParaRPr lang="ru-RU" sz="6200" dirty="0" smtClean="0"/>
          </a:p>
          <a:p>
            <a:pPr marL="137160" indent="0">
              <a:buNone/>
            </a:pPr>
            <a:r>
              <a:rPr lang="ru-RU" sz="6200" dirty="0" smtClean="0"/>
              <a:t>        </a:t>
            </a:r>
          </a:p>
          <a:p>
            <a:pPr marL="137160" indent="0">
              <a:buNone/>
            </a:pPr>
            <a:r>
              <a:rPr lang="ru-RU" sz="6200" dirty="0" smtClean="0"/>
              <a:t>      Олимпийский огонь зажигают </a:t>
            </a:r>
          </a:p>
          <a:p>
            <a:pPr marL="137160" indent="0">
              <a:buNone/>
            </a:pPr>
            <a:r>
              <a:rPr lang="ru-RU" sz="6200" dirty="0" smtClean="0"/>
              <a:t>   в греческом городе Олимпия, </a:t>
            </a:r>
          </a:p>
          <a:p>
            <a:pPr marL="137160" indent="0">
              <a:buNone/>
            </a:pPr>
            <a:r>
              <a:rPr lang="ru-RU" sz="6200" dirty="0" smtClean="0"/>
              <a:t>   у подножия горы Кронос, </a:t>
            </a:r>
          </a:p>
          <a:p>
            <a:pPr marL="137160" indent="0">
              <a:buNone/>
            </a:pPr>
            <a:r>
              <a:rPr lang="ru-RU" sz="6200" dirty="0" smtClean="0"/>
              <a:t>   посредством специального</a:t>
            </a:r>
          </a:p>
          <a:p>
            <a:pPr marL="137160" indent="0">
              <a:buNone/>
            </a:pPr>
            <a:r>
              <a:rPr lang="ru-RU" sz="6200" dirty="0" smtClean="0"/>
              <a:t>   параболического зеркала и при </a:t>
            </a:r>
          </a:p>
          <a:p>
            <a:pPr marL="137160" indent="0">
              <a:buNone/>
            </a:pPr>
            <a:r>
              <a:rPr lang="ru-RU" sz="6200" dirty="0" smtClean="0"/>
              <a:t>   помощи факела эстафетой </a:t>
            </a:r>
          </a:p>
          <a:p>
            <a:pPr marL="137160" indent="0">
              <a:buNone/>
            </a:pPr>
            <a:r>
              <a:rPr lang="ru-RU" sz="6200" dirty="0" smtClean="0"/>
              <a:t>   передают от атлета к атлету.</a:t>
            </a:r>
          </a:p>
          <a:p>
            <a:pPr marL="137160" indent="0">
              <a:buNone/>
            </a:pPr>
            <a:r>
              <a:rPr lang="ru-RU" sz="6200" dirty="0"/>
              <a:t> </a:t>
            </a:r>
            <a:r>
              <a:rPr lang="ru-RU" sz="6200" dirty="0" smtClean="0"/>
              <a:t>     </a:t>
            </a:r>
          </a:p>
          <a:p>
            <a:pPr marL="137160" indent="0">
              <a:buNone/>
            </a:pPr>
            <a:r>
              <a:rPr lang="ru-RU" sz="6200" dirty="0"/>
              <a:t> </a:t>
            </a:r>
            <a:r>
              <a:rPr lang="ru-RU" sz="6200" dirty="0" smtClean="0"/>
              <a:t>      Олимпийский </a:t>
            </a:r>
            <a:r>
              <a:rPr lang="ru-RU" sz="6200" dirty="0"/>
              <a:t>огонь символизирует чистоту, попытку совершенствования </a:t>
            </a:r>
            <a:r>
              <a:rPr lang="ru-RU" sz="6200" dirty="0" smtClean="0"/>
              <a:t>   </a:t>
            </a:r>
          </a:p>
          <a:p>
            <a:pPr marL="137160" indent="0">
              <a:buNone/>
            </a:pPr>
            <a:r>
              <a:rPr lang="ru-RU" sz="6200" dirty="0"/>
              <a:t> </a:t>
            </a:r>
            <a:r>
              <a:rPr lang="ru-RU" sz="6200" dirty="0" smtClean="0"/>
              <a:t>  и </a:t>
            </a:r>
            <a:r>
              <a:rPr lang="ru-RU" sz="6200" dirty="0"/>
              <a:t>борьбу за победу, а также мир и дружбу. </a:t>
            </a:r>
          </a:p>
          <a:p>
            <a:pPr marL="137160" indent="0">
              <a:buNone/>
            </a:pPr>
            <a:r>
              <a:rPr lang="ru-RU" sz="6200" dirty="0" smtClean="0"/>
              <a:t>   </a:t>
            </a:r>
          </a:p>
          <a:p>
            <a:pPr marL="137160" indent="0">
              <a:buNone/>
            </a:pPr>
            <a:r>
              <a:rPr lang="ru-RU" sz="6200" dirty="0" smtClean="0"/>
              <a:t> </a:t>
            </a:r>
            <a:endParaRPr lang="ru-RU" sz="62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283968" cy="2933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74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Олимпийские медали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588915"/>
            <a:ext cx="9396536" cy="515245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 smtClean="0"/>
              <a:t>                                                                                 Олимпийские медали   вручают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трем спортсменам, показавшим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наилучшие результаты в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состязаниях: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    </a:t>
            </a:r>
            <a:r>
              <a:rPr lang="en-US" sz="2000" dirty="0" smtClean="0"/>
              <a:t>I </a:t>
            </a:r>
            <a:r>
              <a:rPr lang="ru-RU" sz="2000" dirty="0" smtClean="0"/>
              <a:t> место – золотая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(серебряная покрыта толстым </a:t>
            </a:r>
          </a:p>
          <a:p>
            <a:pPr marL="137160" indent="0">
              <a:buNone/>
            </a:pPr>
            <a:r>
              <a:rPr lang="ru-RU" sz="2000" dirty="0" smtClean="0"/>
              <a:t>                                                                              слоем золота)</a:t>
            </a:r>
          </a:p>
          <a:p>
            <a:pPr marL="137160" indent="0">
              <a:buNone/>
            </a:pPr>
            <a:r>
              <a:rPr lang="ru-RU" sz="2000" dirty="0" smtClean="0"/>
              <a:t>     </a:t>
            </a:r>
            <a:r>
              <a:rPr lang="en-US" sz="2000" dirty="0" smtClean="0"/>
              <a:t>II</a:t>
            </a:r>
            <a:r>
              <a:rPr lang="ru-RU" sz="2000" dirty="0" smtClean="0"/>
              <a:t> место –  серебряная</a:t>
            </a:r>
            <a:r>
              <a:rPr lang="en-US" sz="2000" dirty="0" smtClean="0"/>
              <a:t> </a:t>
            </a:r>
            <a:r>
              <a:rPr lang="ru-RU" sz="2000" dirty="0" smtClean="0"/>
              <a:t> (серебряная)</a:t>
            </a:r>
            <a:r>
              <a:rPr lang="en-US" sz="2000" dirty="0" smtClean="0"/>
              <a:t> </a:t>
            </a:r>
            <a:endParaRPr lang="ru-RU" sz="2000" dirty="0"/>
          </a:p>
          <a:p>
            <a:pPr marL="137160" indent="0">
              <a:buNone/>
            </a:pPr>
            <a:r>
              <a:rPr lang="ru-RU" sz="2000" dirty="0" smtClean="0"/>
              <a:t>     </a:t>
            </a:r>
            <a:r>
              <a:rPr lang="en-US" sz="2000" dirty="0" smtClean="0"/>
              <a:t>III</a:t>
            </a:r>
            <a:r>
              <a:rPr lang="ru-RU" sz="2000" dirty="0" smtClean="0"/>
              <a:t> место – бронзовая (бронзовая)</a:t>
            </a:r>
          </a:p>
          <a:p>
            <a:pPr marL="137160" indent="0">
              <a:buNone/>
            </a:pPr>
            <a:r>
              <a:rPr lang="ru-RU" sz="2000" dirty="0" smtClean="0"/>
              <a:t>         Вручение </a:t>
            </a:r>
            <a:r>
              <a:rPr lang="ru-RU" sz="2000" dirty="0"/>
              <a:t>медалей происходит на специальной церемонии после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соревнований</a:t>
            </a:r>
            <a:r>
              <a:rPr lang="ru-RU" sz="2000" dirty="0"/>
              <a:t>. </a:t>
            </a:r>
            <a:r>
              <a:rPr lang="ru-RU" sz="2000" dirty="0" smtClean="0"/>
              <a:t>Поднимаются </a:t>
            </a:r>
            <a:r>
              <a:rPr lang="ru-RU" sz="2000" dirty="0"/>
              <a:t>флаги стран, представителями которых являются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  победители</a:t>
            </a:r>
            <a:r>
              <a:rPr lang="ru-RU" sz="2000" dirty="0"/>
              <a:t>. Играется гимн страны, представителем которой является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  обладатель </a:t>
            </a:r>
            <a:r>
              <a:rPr lang="ru-RU" sz="2000" dirty="0"/>
              <a:t>золотой медали.</a:t>
            </a:r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endParaRPr lang="ru-RU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4346568" cy="2547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Олимпийские талисманы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235769" cy="5141168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2000" dirty="0" smtClean="0"/>
              <a:t>    </a:t>
            </a:r>
          </a:p>
          <a:p>
            <a:pPr marL="137160" indent="0">
              <a:buNone/>
            </a:pPr>
            <a:r>
              <a:rPr lang="ru-RU" sz="2000" dirty="0" smtClean="0"/>
              <a:t>     Традиция создавать особый талисман </a:t>
            </a:r>
          </a:p>
          <a:p>
            <a:pPr marL="137160" indent="0">
              <a:buNone/>
            </a:pPr>
            <a:r>
              <a:rPr lang="ru-RU" sz="2000" dirty="0" smtClean="0"/>
              <a:t>Олимпийских игр, приносящий удачу </a:t>
            </a:r>
          </a:p>
          <a:p>
            <a:pPr marL="137160" indent="0">
              <a:buNone/>
            </a:pPr>
            <a:r>
              <a:rPr lang="ru-RU" sz="2000" dirty="0" smtClean="0"/>
              <a:t>спортсменам и болельщикам, впервые </a:t>
            </a:r>
          </a:p>
          <a:p>
            <a:pPr marL="137160" indent="0">
              <a:buNone/>
            </a:pPr>
            <a:r>
              <a:rPr lang="ru-RU" sz="2000" dirty="0" smtClean="0"/>
              <a:t>зародилась в 1968 году на соревнованиях </a:t>
            </a:r>
          </a:p>
          <a:p>
            <a:pPr marL="137160" indent="0">
              <a:buNone/>
            </a:pPr>
            <a:r>
              <a:rPr lang="ru-RU" sz="2000" dirty="0" smtClean="0"/>
              <a:t>в Мехико.</a:t>
            </a:r>
          </a:p>
          <a:p>
            <a:pPr marL="137160" indent="0">
              <a:buNone/>
            </a:pPr>
            <a:r>
              <a:rPr lang="ru-RU" sz="2000" dirty="0" smtClean="0"/>
              <a:t>     </a:t>
            </a:r>
          </a:p>
          <a:p>
            <a:pPr marL="137160" indent="0">
              <a:buNone/>
            </a:pPr>
            <a:endParaRPr lang="ru-RU" sz="2000" dirty="0"/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Впоследствии каждые Олимпийские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игры имели своего персонажа.    </a:t>
            </a:r>
          </a:p>
          <a:p>
            <a:pPr marL="137160" indent="0">
              <a:buNone/>
            </a:pPr>
            <a:endParaRPr lang="ru-RU" sz="2000" dirty="0"/>
          </a:p>
          <a:p>
            <a:pPr marL="137160" indent="0">
              <a:buNone/>
            </a:pPr>
            <a:r>
              <a:rPr lang="ru-RU" sz="2000" dirty="0" smtClean="0"/>
              <a:t>          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Лондон - 2012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40880" y="1600200"/>
            <a:ext cx="3045919" cy="332932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137160" indent="0">
              <a:buNone/>
            </a:pPr>
            <a:r>
              <a:rPr lang="ru-RU" sz="2000" dirty="0" smtClean="0"/>
              <a:t>         </a:t>
            </a:r>
          </a:p>
          <a:p>
            <a:pPr marL="137160" indent="0">
              <a:buNone/>
            </a:pPr>
            <a:r>
              <a:rPr lang="ru-RU" sz="2000" dirty="0" smtClean="0"/>
              <a:t>          Сочи - 2014</a:t>
            </a:r>
            <a:endParaRPr lang="ru-RU" sz="2000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880" y="1916832"/>
            <a:ext cx="2891559" cy="216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384376" cy="220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8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9078"/>
            <a:ext cx="8075240" cy="4916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3600" dirty="0" smtClean="0"/>
              <a:t>Основоположник современного олимпизма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645024"/>
            <a:ext cx="8291264" cy="2664296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</a:t>
            </a:r>
            <a:r>
              <a:rPr lang="ru-RU" sz="2000" dirty="0" smtClean="0"/>
              <a:t>Возрождение современных Олимпийских игр связано с именем выдающегося французского деятеля Пьера де Кубертена.</a:t>
            </a:r>
          </a:p>
          <a:p>
            <a:r>
              <a:rPr lang="ru-RU" sz="2000" dirty="0" smtClean="0"/>
              <a:t>     Пьер де Кубертен вместе с единомышленниками организовал в 1894 г. Конгресс возрождения Олимпийских игр, на котором был избран состав Международного олимпийского комитета (МОК) и принята Олимпийская хартия – сборник уставных документов по вопросам олимпийского движения. МОК рассмотрел вопрос об организации </a:t>
            </a:r>
            <a:r>
              <a:rPr lang="en-US" sz="2000" dirty="0" smtClean="0"/>
              <a:t>I</a:t>
            </a:r>
            <a:r>
              <a:rPr lang="ru-RU" sz="2000" dirty="0" smtClean="0"/>
              <a:t> Олимпийских игр современности и принял решение о их проведении в 1896 г. В столице Греции Афинах.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5776" y="1524241"/>
            <a:ext cx="3960440" cy="1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27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Международный Олимпийский Комитет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8363272" cy="750887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Основан в 1894 году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0" y="2362200"/>
            <a:ext cx="6705962" cy="376396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 smtClean="0"/>
              <a:t>1.   Деметриус Викелас         Греция           1894 – 1896 гг.</a:t>
            </a:r>
          </a:p>
          <a:p>
            <a:pPr marL="137160" indent="0">
              <a:buNone/>
            </a:pPr>
            <a:r>
              <a:rPr lang="ru-RU" sz="2000" dirty="0" smtClean="0"/>
              <a:t>2.   Пьер де Кубертен            Франция        1896 – 1925 гг.</a:t>
            </a:r>
          </a:p>
          <a:p>
            <a:pPr marL="137160" indent="0">
              <a:buNone/>
            </a:pPr>
            <a:r>
              <a:rPr lang="ru-RU" sz="2000" dirty="0" smtClean="0"/>
              <a:t>3.   Ле Комте Генри де           Бельгия         1925 – 1942 гг.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Бельлятур                          </a:t>
            </a:r>
          </a:p>
          <a:p>
            <a:pPr marL="137160" indent="0">
              <a:buNone/>
            </a:pPr>
            <a:r>
              <a:rPr lang="ru-RU" sz="2000" dirty="0" smtClean="0"/>
              <a:t>4.   Дж</a:t>
            </a:r>
            <a:r>
              <a:rPr lang="ru-RU" sz="2000" dirty="0"/>
              <a:t>. Зигфрид </a:t>
            </a:r>
            <a:r>
              <a:rPr lang="ru-RU" sz="2000" dirty="0" smtClean="0"/>
              <a:t>Эдстром     Швеция         1946 – 1952 гг.</a:t>
            </a:r>
          </a:p>
          <a:p>
            <a:pPr marL="137160" indent="0">
              <a:buNone/>
            </a:pPr>
            <a:r>
              <a:rPr lang="ru-RU" sz="2000" dirty="0" smtClean="0"/>
              <a:t>5.   Авери Брундаж                США             1952 – 1972 гг. </a:t>
            </a:r>
          </a:p>
          <a:p>
            <a:pPr marL="137160" indent="0">
              <a:buNone/>
            </a:pPr>
            <a:r>
              <a:rPr lang="ru-RU" sz="2000" dirty="0" smtClean="0"/>
              <a:t>6</a:t>
            </a:r>
            <a:r>
              <a:rPr lang="ru-RU" sz="2000" dirty="0"/>
              <a:t>. </a:t>
            </a:r>
            <a:r>
              <a:rPr lang="ru-RU" sz="2000" dirty="0" smtClean="0"/>
              <a:t>  Лорд Килланин                Ирландия      1972 – 1980 гг.</a:t>
            </a:r>
            <a:endParaRPr lang="ru-RU" sz="2000" dirty="0"/>
          </a:p>
          <a:p>
            <a:pPr marL="137160" indent="0">
              <a:buNone/>
            </a:pPr>
            <a:r>
              <a:rPr lang="ru-RU" sz="2000" dirty="0" smtClean="0"/>
              <a:t>7.   Хуан </a:t>
            </a:r>
            <a:r>
              <a:rPr lang="ru-RU" sz="2000" dirty="0"/>
              <a:t>Антонио </a:t>
            </a:r>
            <a:r>
              <a:rPr lang="ru-RU" sz="2000" dirty="0" smtClean="0"/>
              <a:t>                 Испания        1980 – 2001 гг.</a:t>
            </a:r>
          </a:p>
          <a:p>
            <a:pPr marL="137160" indent="0">
              <a:buNone/>
            </a:pPr>
            <a:r>
              <a:rPr lang="ru-RU" sz="2000" dirty="0" smtClean="0"/>
              <a:t>      Самаранч (почетный президент МОК пожизненно)                       </a:t>
            </a:r>
          </a:p>
          <a:p>
            <a:pPr marL="137160" indent="0">
              <a:buNone/>
            </a:pPr>
            <a:r>
              <a:rPr lang="ru-RU" sz="2000" dirty="0" smtClean="0"/>
              <a:t>8.   Жак Рогге                         Бельгия          2001 – ………</a:t>
            </a:r>
            <a:endParaRPr lang="ru-RU" sz="2000" dirty="0"/>
          </a:p>
          <a:p>
            <a:pPr marL="137160" indent="0">
              <a:buNone/>
            </a:pP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05961" y="1556792"/>
            <a:ext cx="2305847" cy="530120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r>
              <a:rPr lang="ru-RU" sz="1400" dirty="0" smtClean="0"/>
              <a:t>Барон Пьер де Кубертен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endParaRPr lang="ru-RU" sz="1400" dirty="0" smtClean="0"/>
          </a:p>
          <a:p>
            <a:pPr marL="137160" indent="0">
              <a:buNone/>
            </a:pPr>
            <a:r>
              <a:rPr lang="ru-RU" sz="1400" dirty="0" smtClean="0"/>
              <a:t>Маркиз Хуан Антонио   </a:t>
            </a:r>
          </a:p>
          <a:p>
            <a:pPr marL="13716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Самаранч</a:t>
            </a:r>
          </a:p>
          <a:p>
            <a:pPr marL="137160" indent="0">
              <a:buNone/>
            </a:pPr>
            <a:endParaRPr lang="ru-RU" sz="1400" dirty="0"/>
          </a:p>
          <a:p>
            <a:pPr marL="137160" indent="0">
              <a:buNone/>
            </a:pPr>
            <a:endParaRPr lang="ru-RU" sz="1400" dirty="0" smtClean="0"/>
          </a:p>
          <a:p>
            <a:pPr marL="137160" indent="0">
              <a:buNone/>
            </a:pPr>
            <a:endParaRPr lang="ru-RU" sz="1400" dirty="0"/>
          </a:p>
          <a:p>
            <a:pPr marL="137160" indent="0">
              <a:buNone/>
            </a:pPr>
            <a:endParaRPr lang="ru-RU" sz="1400" dirty="0" smtClean="0"/>
          </a:p>
          <a:p>
            <a:pPr marL="137160" indent="0">
              <a:buNone/>
            </a:pPr>
            <a:endParaRPr lang="ru-RU" sz="1400" dirty="0"/>
          </a:p>
          <a:p>
            <a:pPr marL="137160" indent="0">
              <a:buNone/>
            </a:pPr>
            <a:endParaRPr lang="ru-RU" sz="1400" dirty="0" smtClean="0"/>
          </a:p>
          <a:p>
            <a:pPr marL="137160" indent="0">
              <a:buNone/>
            </a:pPr>
            <a:r>
              <a:rPr lang="ru-RU" sz="1400" dirty="0" smtClean="0"/>
              <a:t>            Жак Рогге</a:t>
            </a:r>
            <a:endParaRPr lang="ru-RU" sz="1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6115" y="2852936"/>
            <a:ext cx="2305847" cy="1294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962" y="1052736"/>
            <a:ext cx="2286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038" y="4797152"/>
            <a:ext cx="2286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53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77968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Первые современные Олимпийские игры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196752"/>
            <a:ext cx="8274496" cy="5328592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       </a:t>
            </a:r>
            <a:r>
              <a:rPr lang="ru-RU" sz="2400" dirty="0" smtClean="0"/>
              <a:t>В 1896 году  в  Афинах </a:t>
            </a:r>
          </a:p>
          <a:p>
            <a:r>
              <a:rPr lang="ru-RU" sz="2400" dirty="0" smtClean="0"/>
              <a:t>состоялись первые современные </a:t>
            </a:r>
          </a:p>
          <a:p>
            <a:r>
              <a:rPr lang="ru-RU" sz="2400" dirty="0" smtClean="0"/>
              <a:t>Олимпийские игры. В программу </a:t>
            </a:r>
          </a:p>
          <a:p>
            <a:r>
              <a:rPr lang="ru-RU" sz="2400" dirty="0" smtClean="0"/>
              <a:t>было включено  9 видов спорта: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Бег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Гимнастика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Плавание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Борьба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Стрельба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Фехтование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Велосипедные гонки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Теннис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400" dirty="0" smtClean="0"/>
              <a:t>Поднятие тяжестей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       Первым современным олимпийским чемпионом стал американский атлет Джеймс Конноли, завоевавший золотую медаль в тройном прыжке. 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99362"/>
            <a:ext cx="4242048" cy="287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0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43192" cy="5040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Олимпийский цикл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8291264" cy="5145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Игры проводятся в первый год 4 – летнего (Олимпийского) цикла. Счет Олимпиадам ведется с 1896 года, когда состоялись первые Олимпийские игры.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Летняя Олимпиада получает свой номер и в тех случаях, когда игры не проводятся: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</a:t>
            </a:r>
            <a:r>
              <a:rPr lang="en-US" sz="2000" dirty="0" smtClean="0"/>
              <a:t>VI</a:t>
            </a:r>
            <a:r>
              <a:rPr lang="ru-RU" sz="2000" dirty="0" smtClean="0"/>
              <a:t> –  1916 – 1919 гг. </a:t>
            </a:r>
            <a:endParaRPr lang="en-US" sz="2000" dirty="0" smtClean="0"/>
          </a:p>
          <a:p>
            <a:r>
              <a:rPr lang="ru-RU" sz="2000" dirty="0" smtClean="0"/>
              <a:t>    </a:t>
            </a:r>
            <a:r>
              <a:rPr lang="en-US" sz="2000" dirty="0" smtClean="0"/>
              <a:t>XII</a:t>
            </a:r>
            <a:r>
              <a:rPr lang="ru-RU" sz="2000" dirty="0" smtClean="0"/>
              <a:t> – 1940 – 1943 гг.</a:t>
            </a:r>
            <a:endParaRPr lang="en-US" sz="2000" dirty="0" smtClean="0"/>
          </a:p>
          <a:p>
            <a:r>
              <a:rPr lang="ru-RU" sz="2000" dirty="0" smtClean="0"/>
              <a:t>    </a:t>
            </a:r>
            <a:r>
              <a:rPr lang="en-US" sz="2000" dirty="0" smtClean="0"/>
              <a:t>XIII</a:t>
            </a:r>
            <a:r>
              <a:rPr lang="ru-RU" sz="2000" dirty="0" smtClean="0"/>
              <a:t> – 1944 – 1947 гг.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В нумерации Зимних Олимпиад пропущенные игры не учитывают </a:t>
            </a:r>
          </a:p>
          <a:p>
            <a:r>
              <a:rPr lang="ru-RU" sz="2000" dirty="0" smtClean="0"/>
              <a:t>(за </a:t>
            </a:r>
            <a:r>
              <a:rPr lang="en-US" sz="2000" dirty="0" smtClean="0"/>
              <a:t>IV</a:t>
            </a:r>
            <a:r>
              <a:rPr lang="ru-RU" sz="2000" dirty="0" smtClean="0"/>
              <a:t> играми 1936 года последовали </a:t>
            </a:r>
            <a:r>
              <a:rPr lang="en-US" sz="2000" dirty="0" smtClean="0"/>
              <a:t>V</a:t>
            </a:r>
            <a:r>
              <a:rPr lang="ru-RU" sz="2000" dirty="0" smtClean="0"/>
              <a:t> игры 1948г. )</a:t>
            </a:r>
          </a:p>
          <a:p>
            <a:r>
              <a:rPr lang="ru-RU" sz="2000" dirty="0" smtClean="0"/>
              <a:t>Начиная с 1994 года сроки проведения зимних Олимпийских игр были сдвинуты на 2 года относительно летних.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2877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49165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Зимние Олимпийские игры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4941168"/>
            <a:ext cx="8136904" cy="1656184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  В 1924 году во французском  курортном городке Шамони  прошли первые зимние Олимпийские игры.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В них приняли  участие 258 спортсменов  из 16 стран, среди них </a:t>
            </a:r>
          </a:p>
          <a:p>
            <a:r>
              <a:rPr lang="ru-RU" sz="2000" dirty="0" smtClean="0"/>
              <a:t>всего 13 женщин                                                                         </a:t>
            </a:r>
            <a:endParaRPr lang="ru-RU" sz="2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093912"/>
            <a:ext cx="5112568" cy="3492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49165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Клятва чести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005064"/>
            <a:ext cx="3008313" cy="212109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5536" y="620688"/>
            <a:ext cx="8352927" cy="5888682"/>
          </a:xfrm>
        </p:spPr>
        <p:txBody>
          <a:bodyPr>
            <a:normAutofit lnSpcReduction="10000"/>
          </a:bodyPr>
          <a:lstStyle/>
          <a:p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                                                  Текст </a:t>
            </a:r>
            <a:r>
              <a:rPr lang="ru-RU" sz="2000" dirty="0"/>
              <a:t>клятвы </a:t>
            </a:r>
            <a:r>
              <a:rPr lang="ru-RU" sz="2000" dirty="0" smtClean="0"/>
              <a:t>был разработан в 1913 году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Пьером </a:t>
            </a:r>
            <a:r>
              <a:rPr lang="ru-RU" sz="2000" dirty="0"/>
              <a:t>де </a:t>
            </a:r>
            <a:r>
              <a:rPr lang="ru-RU" sz="2000" dirty="0" smtClean="0"/>
              <a:t>Кубертеном, </a:t>
            </a:r>
            <a:r>
              <a:rPr lang="ru-RU" sz="2000" dirty="0"/>
              <a:t>впоследствии он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несколько </a:t>
            </a:r>
            <a:r>
              <a:rPr lang="ru-RU" sz="2000" dirty="0"/>
              <a:t>изменился и сейчас звучит так: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                                                  «</a:t>
            </a:r>
            <a:r>
              <a:rPr lang="ru-RU" sz="2000" dirty="0"/>
              <a:t>От имени всех участников соревнований, я </a:t>
            </a:r>
            <a:r>
              <a:rPr lang="ru-RU" sz="2000" dirty="0" smtClean="0"/>
              <a:t>   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обещаю </a:t>
            </a:r>
            <a:r>
              <a:rPr lang="ru-RU" sz="2000" dirty="0"/>
              <a:t>что мы будем участвовать в этих </a:t>
            </a:r>
            <a:r>
              <a:rPr lang="ru-RU" sz="2000" dirty="0" smtClean="0"/>
              <a:t>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Олимпийских </a:t>
            </a:r>
            <a:r>
              <a:rPr lang="ru-RU" sz="2000" dirty="0"/>
              <a:t>Играх, уважая и соблюдая </a:t>
            </a:r>
            <a:r>
              <a:rPr lang="ru-RU" sz="2000" dirty="0" smtClean="0"/>
              <a:t>  </a:t>
            </a:r>
          </a:p>
          <a:p>
            <a:pPr marL="137160" indent="0">
              <a:buNone/>
            </a:pPr>
            <a:r>
              <a:rPr lang="ru-RU" sz="2000" dirty="0" smtClean="0"/>
              <a:t>правила</a:t>
            </a:r>
            <a:r>
              <a:rPr lang="ru-RU" sz="2000" dirty="0"/>
              <a:t>, по которым они проводятся, в истинно спортивном духе, во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славу </a:t>
            </a:r>
            <a:r>
              <a:rPr lang="ru-RU" sz="2000" dirty="0"/>
              <a:t>спорта и чести наших команд». </a:t>
            </a:r>
          </a:p>
          <a:p>
            <a:pPr marL="137160" indent="0">
              <a:lnSpc>
                <a:spcPct val="110000"/>
              </a:lnSpc>
              <a:buNone/>
            </a:pPr>
            <a:r>
              <a:rPr lang="ru-RU" sz="2000" dirty="0" smtClean="0"/>
              <a:t>       Клятву </a:t>
            </a:r>
            <a:r>
              <a:rPr lang="ru-RU" sz="2000" dirty="0"/>
              <a:t>принимают также тренеры и официальные лица команд. Спортивные судьи также принимают клятву, текст которой адаптирован для этих целей. </a:t>
            </a:r>
            <a:r>
              <a:rPr lang="ru-RU" sz="2000" dirty="0" smtClean="0"/>
              <a:t>Впервые </a:t>
            </a:r>
            <a:r>
              <a:rPr lang="ru-RU" sz="2000" dirty="0"/>
              <a:t>олимпийская </a:t>
            </a:r>
            <a:r>
              <a:rPr lang="ru-RU" sz="2000" dirty="0" smtClean="0"/>
              <a:t>клятва </a:t>
            </a:r>
            <a:r>
              <a:rPr lang="ru-RU" sz="2000" dirty="0"/>
              <a:t>прозвучала в 1920 году, </a:t>
            </a:r>
            <a:r>
              <a:rPr lang="ru-RU" sz="2000" dirty="0" smtClean="0"/>
              <a:t>а </a:t>
            </a:r>
          </a:p>
          <a:p>
            <a:pPr marL="137160" indent="0">
              <a:buNone/>
            </a:pPr>
            <a:r>
              <a:rPr lang="ru-RU" sz="2000" dirty="0" smtClean="0"/>
              <a:t>клятва </a:t>
            </a:r>
            <a:r>
              <a:rPr lang="ru-RU" sz="2000" dirty="0"/>
              <a:t>арбитров – в 1968 году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в </a:t>
            </a:r>
            <a:r>
              <a:rPr lang="ru-RU" sz="2000" dirty="0"/>
              <a:t>Мехико. В 2000 году на Олимпиаде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в </a:t>
            </a:r>
            <a:r>
              <a:rPr lang="ru-RU" sz="2000" dirty="0"/>
              <a:t>Сиднее впервые в тексте клятвы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появились </a:t>
            </a:r>
            <a:r>
              <a:rPr lang="ru-RU" sz="2000" dirty="0"/>
              <a:t>слова о неиспользовании </a:t>
            </a:r>
            <a:endParaRPr lang="ru-RU" sz="2000" dirty="0" smtClean="0"/>
          </a:p>
          <a:p>
            <a:pPr marL="137160" indent="0">
              <a:buNone/>
            </a:pPr>
            <a:r>
              <a:rPr lang="ru-RU" sz="2000" dirty="0" smtClean="0"/>
              <a:t>допинга </a:t>
            </a:r>
            <a:r>
              <a:rPr lang="ru-RU" sz="2000" dirty="0"/>
              <a:t>в соревнованиях.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631884"/>
            <a:ext cx="36671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20468"/>
            <a:ext cx="2462213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2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Олимпийский девиз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8821" y="2780928"/>
            <a:ext cx="8075240" cy="331779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200" dirty="0" smtClean="0"/>
              <a:t>     Состоит </a:t>
            </a:r>
            <a:r>
              <a:rPr lang="ru-RU" sz="2200" dirty="0"/>
              <a:t>из трех латинских слов – Citius, Altius, Fortius. Дословно это значит «Быстрее, выше, храбрее». Однако более распространенным является перевод «Быстрее, выше, сильнее» </a:t>
            </a:r>
            <a:r>
              <a:rPr lang="ru-RU" sz="2200" dirty="0" smtClean="0"/>
              <a:t>         </a:t>
            </a:r>
          </a:p>
          <a:p>
            <a:pPr marL="137160" indent="0">
              <a:buNone/>
            </a:pPr>
            <a:r>
              <a:rPr lang="ru-RU" sz="2200" dirty="0"/>
              <a:t> </a:t>
            </a:r>
            <a:r>
              <a:rPr lang="ru-RU" sz="2200" dirty="0" smtClean="0"/>
              <a:t>    Фраза </a:t>
            </a:r>
            <a:r>
              <a:rPr lang="ru-RU" sz="2200" dirty="0"/>
              <a:t>из трех слов впервые была сказана французским священником Анри Мартином Дидоном  на открытии спортивных соревнований в своем колледже. Эти слова понравились Кубертену, и он посчитал, что именно эти слова отражают цель атлетов всего мира</a:t>
            </a:r>
            <a:r>
              <a:rPr lang="ru-RU" dirty="0" smtClean="0"/>
              <a:t>.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556792"/>
            <a:ext cx="75777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en-US" sz="5400" b="1" cap="none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Citius</a:t>
            </a:r>
            <a:r>
              <a:rPr lang="en-US" sz="5400" b="1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altius, fortius</a:t>
            </a:r>
            <a:r>
              <a:rPr lang="ru-RU" sz="5400" b="1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1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0767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Олимпийский флаг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0234" y="1124744"/>
            <a:ext cx="8280276" cy="525658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   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Идея Олимпийского флага </a:t>
            </a:r>
          </a:p>
          <a:p>
            <a:r>
              <a:rPr lang="ru-RU" sz="2000" dirty="0" smtClean="0"/>
              <a:t>была предложена Пьером де</a:t>
            </a:r>
          </a:p>
          <a:p>
            <a:r>
              <a:rPr lang="ru-RU" sz="2000" dirty="0" smtClean="0"/>
              <a:t>Кубертеном в 1913 году. Впервые </a:t>
            </a:r>
          </a:p>
          <a:p>
            <a:r>
              <a:rPr lang="ru-RU" sz="2000" dirty="0" smtClean="0"/>
              <a:t>флаг появился на</a:t>
            </a:r>
            <a:r>
              <a:rPr lang="en-US" sz="2000" dirty="0" smtClean="0"/>
              <a:t> VII</a:t>
            </a:r>
            <a:r>
              <a:rPr lang="ru-RU" sz="2000" dirty="0" smtClean="0"/>
              <a:t> летних </a:t>
            </a:r>
          </a:p>
          <a:p>
            <a:r>
              <a:rPr lang="ru-RU" sz="2000" dirty="0" smtClean="0"/>
              <a:t>Олимпийских играх в Антверпене.</a:t>
            </a:r>
          </a:p>
          <a:p>
            <a:r>
              <a:rPr lang="ru-RU" sz="2000" dirty="0" smtClean="0"/>
              <a:t>     Флаг представляет собой белое </a:t>
            </a:r>
          </a:p>
          <a:p>
            <a:r>
              <a:rPr lang="ru-RU" sz="2000" dirty="0" smtClean="0"/>
              <a:t>шелковое полотнище с вышитыми</a:t>
            </a:r>
          </a:p>
          <a:p>
            <a:r>
              <a:rPr lang="ru-RU" sz="2000" dirty="0" smtClean="0"/>
              <a:t>на нем пятью переплетенными</a:t>
            </a:r>
          </a:p>
          <a:p>
            <a:r>
              <a:rPr lang="ru-RU" sz="2000" dirty="0" smtClean="0"/>
              <a:t>кольцами.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Белый цвет символизирует мир во время Игр, а пять  колец – пять     континентов: </a:t>
            </a:r>
            <a:r>
              <a:rPr lang="ru-RU" sz="2000" dirty="0" smtClean="0">
                <a:solidFill>
                  <a:srgbClr val="002060"/>
                </a:solidFill>
              </a:rPr>
              <a:t>синий – Европа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черный – Африка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rgbClr val="FF0000"/>
                </a:solidFill>
              </a:rPr>
              <a:t>красный – Америка</a:t>
            </a:r>
            <a:r>
              <a:rPr lang="ru-RU" sz="2000" dirty="0" smtClean="0"/>
              <a:t>, </a:t>
            </a:r>
          </a:p>
          <a:p>
            <a:r>
              <a:rPr lang="ru-RU" sz="2000" dirty="0">
                <a:solidFill>
                  <a:srgbClr val="FFFF00"/>
                </a:solidFill>
              </a:rPr>
              <a:t>ж</a:t>
            </a:r>
            <a:r>
              <a:rPr lang="ru-RU" sz="2000" dirty="0" smtClean="0">
                <a:solidFill>
                  <a:srgbClr val="FFFF00"/>
                </a:solidFill>
              </a:rPr>
              <a:t>елтый – Азия</a:t>
            </a:r>
            <a:r>
              <a:rPr lang="ru-RU" sz="2000" dirty="0" smtClean="0"/>
              <a:t>,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зеленый –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Австралия</a:t>
            </a:r>
            <a:r>
              <a:rPr lang="ru-RU" sz="2000" dirty="0" smtClean="0"/>
              <a:t>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На </a:t>
            </a:r>
            <a:r>
              <a:rPr lang="ru-RU" sz="2000" dirty="0"/>
              <a:t>флаге любого государства есть по крайней мере один цвет из представленных на олимпийских </a:t>
            </a:r>
            <a:r>
              <a:rPr lang="ru-RU" sz="2000" dirty="0" smtClean="0"/>
              <a:t>кольцах. </a:t>
            </a:r>
            <a:endParaRPr lang="ru-RU" sz="2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568" y="1506716"/>
            <a:ext cx="3694888" cy="2570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7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449</TotalTime>
  <Words>1007</Words>
  <Application>Microsoft Office PowerPoint</Application>
  <PresentationFormat>Экран (4:3)</PresentationFormat>
  <Paragraphs>181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Основы и традиции олимпийских игр</vt:lpstr>
      <vt:lpstr>  Основоположник современного олимпизма</vt:lpstr>
      <vt:lpstr>Международный Олимпийский Комитет</vt:lpstr>
      <vt:lpstr>Первые современные Олимпийские игры</vt:lpstr>
      <vt:lpstr>Олимпийский цикл</vt:lpstr>
      <vt:lpstr>Зимние Олимпийские игры</vt:lpstr>
      <vt:lpstr>Клятва чести</vt:lpstr>
      <vt:lpstr>Олимпийский девиз  </vt:lpstr>
      <vt:lpstr>Олимпийский флаг</vt:lpstr>
      <vt:lpstr> Олимпийский гимн </vt:lpstr>
      <vt:lpstr> Олимпийский огонь </vt:lpstr>
      <vt:lpstr> Олимпийские медали</vt:lpstr>
      <vt:lpstr>Олимпийские талисманы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и традиции олимпийских игр</dc:title>
  <cp:lastModifiedBy>Таня</cp:lastModifiedBy>
  <cp:revision>52</cp:revision>
  <dcterms:modified xsi:type="dcterms:W3CDTF">2012-11-10T13:56:20Z</dcterms:modified>
</cp:coreProperties>
</file>