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Default Extension="gif" ContentType="image/gif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handoutMasterIdLst>
    <p:handoutMasterId r:id="rId23"/>
  </p:handoutMasterIdLst>
  <p:sldIdLst>
    <p:sldId id="274" r:id="rId2"/>
    <p:sldId id="256" r:id="rId3"/>
    <p:sldId id="257" r:id="rId4"/>
    <p:sldId id="258" r:id="rId5"/>
    <p:sldId id="259" r:id="rId6"/>
    <p:sldId id="260" r:id="rId7"/>
    <p:sldId id="261" r:id="rId8"/>
    <p:sldId id="270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1" r:id="rId18"/>
    <p:sldId id="272" r:id="rId19"/>
    <p:sldId id="273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51" autoAdjust="0"/>
    <p:restoredTop sz="94707" autoAdjust="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35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2814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B78F97-65B8-406E-9C10-37354E7CEF55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57E7DA-B141-4DC0-8425-79085D045F9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DD6FB0-08F3-4E18-814D-5677E763D9D3}" type="datetimeFigureOut">
              <a:rPr lang="ru-RU" smtClean="0"/>
              <a:t>08.02.2012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38DFD5-703D-46D4-A484-D78AFF832EB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38DFD5-703D-46D4-A484-D78AFF832EB1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38DFD5-703D-46D4-A484-D78AFF832EB1}" type="slidenum">
              <a:rPr lang="ru-RU" smtClean="0"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38DFD5-703D-46D4-A484-D78AFF832EB1}" type="slidenum">
              <a:rPr lang="ru-RU" smtClean="0"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38DFD5-703D-46D4-A484-D78AFF832EB1}" type="slidenum">
              <a:rPr lang="ru-RU" smtClean="0"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38DFD5-703D-46D4-A484-D78AFF832EB1}" type="slidenum">
              <a:rPr lang="ru-RU" smtClean="0"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38DFD5-703D-46D4-A484-D78AFF832EB1}" type="slidenum">
              <a:rPr lang="ru-RU" smtClean="0"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38DFD5-703D-46D4-A484-D78AFF832EB1}" type="slidenum">
              <a:rPr lang="ru-RU" smtClean="0"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38DFD5-703D-46D4-A484-D78AFF832EB1}" type="slidenum">
              <a:rPr lang="ru-RU" smtClean="0"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38DFD5-703D-46D4-A484-D78AFF832EB1}" type="slidenum">
              <a:rPr lang="ru-RU" smtClean="0"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38DFD5-703D-46D4-A484-D78AFF832EB1}" type="slidenum">
              <a:rPr lang="ru-RU" smtClean="0"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38DFD5-703D-46D4-A484-D78AFF832EB1}" type="slidenum">
              <a:rPr lang="ru-RU" smtClean="0"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38DFD5-703D-46D4-A484-D78AFF832EB1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38DFD5-703D-46D4-A484-D78AFF832EB1}" type="slidenum">
              <a:rPr lang="ru-RU" smtClean="0"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38DFD5-703D-46D4-A484-D78AFF832EB1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38DFD5-703D-46D4-A484-D78AFF832EB1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38DFD5-703D-46D4-A484-D78AFF832EB1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38DFD5-703D-46D4-A484-D78AFF832EB1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38DFD5-703D-46D4-A484-D78AFF832EB1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38DFD5-703D-46D4-A484-D78AFF832EB1}" type="slidenum">
              <a:rPr lang="ru-RU" smtClean="0"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38DFD5-703D-46D4-A484-D78AFF832EB1}" type="slidenum">
              <a:rPr lang="ru-RU" smtClean="0"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2C743-9118-4CB7-9BB5-22EC7EC9E2FD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4A0218C-BB74-4BE6-B8D6-FD3DA0741D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2C743-9118-4CB7-9BB5-22EC7EC9E2FD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0218C-BB74-4BE6-B8D6-FD3DA0741D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2C743-9118-4CB7-9BB5-22EC7EC9E2FD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0218C-BB74-4BE6-B8D6-FD3DA0741D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3F2C743-9118-4CB7-9BB5-22EC7EC9E2FD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54A0218C-BB74-4BE6-B8D6-FD3DA0741D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2C743-9118-4CB7-9BB5-22EC7EC9E2FD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0218C-BB74-4BE6-B8D6-FD3DA0741D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2C743-9118-4CB7-9BB5-22EC7EC9E2FD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0218C-BB74-4BE6-B8D6-FD3DA0741D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0218C-BB74-4BE6-B8D6-FD3DA0741D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2C743-9118-4CB7-9BB5-22EC7EC9E2FD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2C743-9118-4CB7-9BB5-22EC7EC9E2FD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0218C-BB74-4BE6-B8D6-FD3DA0741D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2C743-9118-4CB7-9BB5-22EC7EC9E2FD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0218C-BB74-4BE6-B8D6-FD3DA0741D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3F2C743-9118-4CB7-9BB5-22EC7EC9E2FD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4A0218C-BB74-4BE6-B8D6-FD3DA0741D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2C743-9118-4CB7-9BB5-22EC7EC9E2FD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4A0218C-BB74-4BE6-B8D6-FD3DA0741D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3F2C743-9118-4CB7-9BB5-22EC7EC9E2FD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54A0218C-BB74-4BE6-B8D6-FD3DA0741D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0"/>
            <a:ext cx="7215238" cy="6865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7858148" y="428604"/>
            <a:ext cx="785818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</a:p>
          <a:p>
            <a:r>
              <a:rPr lang="ru-RU" sz="4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  <a:p>
            <a:r>
              <a:rPr lang="ru-RU" sz="4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Л</a:t>
            </a:r>
          </a:p>
          <a:p>
            <a:r>
              <a:rPr lang="ru-RU" sz="4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  <a:p>
            <a:r>
              <a:rPr lang="ru-RU" sz="4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</a:p>
          <a:p>
            <a:r>
              <a:rPr lang="ru-RU" sz="4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</a:t>
            </a:r>
          </a:p>
          <a:p>
            <a:r>
              <a:rPr lang="ru-RU" sz="4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  <a:p>
            <a:r>
              <a:rPr lang="ru-RU" sz="4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</a:p>
          <a:p>
            <a:r>
              <a:rPr lang="ru-RU" sz="4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endParaRPr lang="ru-RU" sz="4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000504"/>
            <a:ext cx="8229600" cy="2095496"/>
          </a:xfrm>
        </p:spPr>
        <p:txBody>
          <a:bodyPr/>
          <a:lstStyle/>
          <a:p>
            <a:r>
              <a:rPr lang="ru-RU" dirty="0" smtClean="0"/>
              <a:t>Корпоративный календарь — один из самых распространенных видов печатной продукции. Заказывают его обычно один раз в год; зато раз в год календари нужны практически любой фирме, организации, предприятию.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363379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214290"/>
            <a:ext cx="5715040" cy="3803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000504"/>
            <a:ext cx="8229600" cy="2095496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Карманные календари — самый популярный вид подарочной продукции, относительно недорогой и весьма распространенный. Чаще всего </a:t>
            </a:r>
            <a:r>
              <a:rPr lang="ru-RU" dirty="0" err="1" smtClean="0"/>
              <a:t>календарики</a:t>
            </a:r>
            <a:r>
              <a:rPr lang="ru-RU" dirty="0" smtClean="0"/>
              <a:t> ламинируются (может применяться пленка различной толщины) и у них скругляются углы.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363379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214290"/>
            <a:ext cx="7268596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143380"/>
            <a:ext cx="8229600" cy="195262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 smtClean="0"/>
              <a:t>Квартальные календари. Сочетают в себе чрезвычайную практичность и престижность. Как правило, мы предлагаем готовые блоки разных расцветок, которые скрепляются пружиной с изготавливаемым для каждого заказа верхним рекламным полем, так </a:t>
            </a:r>
            <a:r>
              <a:rPr lang="ru-RU" dirty="0" err="1" smtClean="0"/>
              <a:t>называевым</a:t>
            </a:r>
            <a:r>
              <a:rPr lang="ru-RU" dirty="0" smtClean="0"/>
              <a:t>, </a:t>
            </a:r>
            <a:r>
              <a:rPr lang="ru-RU" dirty="0" err="1" smtClean="0"/>
              <a:t>постером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377666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285728"/>
            <a:ext cx="7131452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857760"/>
            <a:ext cx="8229600" cy="1238240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/>
              <a:t>Настольные календари могут быть как многолистовыми («домик»), так и </a:t>
            </a:r>
            <a:r>
              <a:rPr lang="ru-RU" dirty="0" err="1" smtClean="0"/>
              <a:t>однолистовыми</a:t>
            </a:r>
            <a:r>
              <a:rPr lang="ru-RU" dirty="0" smtClean="0"/>
              <a:t> («шалаш»).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77679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142852"/>
            <a:ext cx="6858048" cy="4605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286256"/>
            <a:ext cx="8229600" cy="1809744"/>
          </a:xfrm>
        </p:spPr>
        <p:txBody>
          <a:bodyPr/>
          <a:lstStyle/>
          <a:p>
            <a:pPr algn="just"/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Многолистовые настольные календари встречаются 6- и 12 листовыми; в первом случае календарные сетки печатаются на обеих сторонах листа, а во втором — только на лицевой.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13385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26" y="142852"/>
            <a:ext cx="3861331" cy="4165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714884"/>
            <a:ext cx="8229600" cy="1381116"/>
          </a:xfrm>
        </p:spPr>
        <p:txBody>
          <a:bodyPr/>
          <a:lstStyle/>
          <a:p>
            <a:r>
              <a:rPr lang="ru-RU" dirty="0" smtClean="0"/>
              <a:t>Самый престижный вид календарей —  настенные перекидные.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49104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14290"/>
            <a:ext cx="3286141" cy="4364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86182" y="571480"/>
            <a:ext cx="5154966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3490914"/>
          </a:xfrm>
        </p:spPr>
        <p:txBody>
          <a:bodyPr anchor="ctr">
            <a:normAutofit/>
          </a:bodyPr>
          <a:lstStyle/>
          <a:p>
            <a:pPr algn="ctr"/>
            <a:r>
              <a:rPr lang="ru-RU" b="1" u="sng" dirty="0" smtClean="0">
                <a:solidFill>
                  <a:schemeClr val="bg1"/>
                </a:solidFill>
              </a:rPr>
              <a:t>Интересные факты.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sz="3200" dirty="0" smtClean="0">
                <a:solidFill>
                  <a:schemeClr val="bg1"/>
                </a:solidFill>
              </a:rPr>
              <a:t>Существует фамилия Календарь или </a:t>
            </a:r>
            <a:r>
              <a:rPr lang="ru-RU" sz="3200" dirty="0" err="1" smtClean="0">
                <a:solidFill>
                  <a:schemeClr val="bg1"/>
                </a:solidFill>
              </a:rPr>
              <a:t>Календар</a:t>
            </a:r>
            <a:r>
              <a:rPr lang="ru-RU" sz="3200" dirty="0" smtClean="0">
                <a:solidFill>
                  <a:schemeClr val="bg1"/>
                </a:solidFill>
              </a:rPr>
              <a:t>. Данная фамилия появилась в западной части Украины</a:t>
            </a:r>
            <a:endParaRPr lang="ru-RU" sz="3200" dirty="0">
              <a:solidFill>
                <a:schemeClr val="bg1"/>
              </a:solidFill>
            </a:endParaRPr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357422" y="3143248"/>
            <a:ext cx="4520703" cy="3386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Сам дней не знает, </a:t>
            </a:r>
          </a:p>
          <a:p>
            <a:pPr>
              <a:buNone/>
            </a:pPr>
            <a:r>
              <a:rPr lang="ru-RU" dirty="0" smtClean="0"/>
              <a:t>А другим указывает.</a:t>
            </a:r>
          </a:p>
          <a:p>
            <a:pPr algn="r">
              <a:buNone/>
            </a:pPr>
            <a:r>
              <a:rPr lang="ru-RU" i="1" dirty="0" smtClean="0">
                <a:solidFill>
                  <a:srgbClr val="FF0000"/>
                </a:solidFill>
              </a:rPr>
              <a:t>Календарь</a:t>
            </a:r>
          </a:p>
          <a:p>
            <a:pPr>
              <a:buNone/>
            </a:pPr>
            <a:r>
              <a:rPr lang="ru-RU" dirty="0" smtClean="0"/>
              <a:t>Что ни день, по одежке </a:t>
            </a:r>
          </a:p>
          <a:p>
            <a:pPr>
              <a:buNone/>
            </a:pPr>
            <a:r>
              <a:rPr lang="ru-RU" dirty="0" smtClean="0"/>
              <a:t>Отдает нам Сережка. </a:t>
            </a:r>
          </a:p>
          <a:p>
            <a:pPr>
              <a:buNone/>
            </a:pPr>
            <a:r>
              <a:rPr lang="ru-RU" dirty="0" smtClean="0"/>
              <a:t>А с последней расстался – </a:t>
            </a:r>
          </a:p>
          <a:p>
            <a:pPr>
              <a:buNone/>
            </a:pPr>
            <a:r>
              <a:rPr lang="ru-RU" dirty="0" smtClean="0"/>
              <a:t>Сам куда-то девался!</a:t>
            </a:r>
          </a:p>
          <a:p>
            <a:pPr algn="r">
              <a:buNone/>
            </a:pPr>
            <a:r>
              <a:rPr lang="ru-RU" i="1" dirty="0" smtClean="0">
                <a:solidFill>
                  <a:srgbClr val="FF0000"/>
                </a:solidFill>
              </a:rPr>
              <a:t>Календарь отрывной</a:t>
            </a:r>
          </a:p>
          <a:p>
            <a:pPr algn="r">
              <a:buNone/>
            </a:pPr>
            <a:endParaRPr lang="ru-RU" i="1" dirty="0" smtClean="0">
              <a:solidFill>
                <a:srgbClr val="FF0000"/>
              </a:solidFill>
            </a:endParaRPr>
          </a:p>
          <a:p>
            <a:pPr algn="r">
              <a:buNone/>
            </a:pPr>
            <a:endParaRPr lang="ru-RU" i="1" dirty="0" smtClean="0">
              <a:solidFill>
                <a:srgbClr val="FF0000"/>
              </a:solidFill>
            </a:endParaRPr>
          </a:p>
          <a:p>
            <a:pPr algn="r">
              <a:buNone/>
            </a:pPr>
            <a:endParaRPr lang="ru-RU" i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8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загадки</a:t>
            </a:r>
            <a:endParaRPr lang="ru-RU" sz="80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21497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Худеет с каждым днем толстяк </a:t>
            </a:r>
          </a:p>
          <a:p>
            <a:pPr>
              <a:buNone/>
            </a:pPr>
            <a:r>
              <a:rPr lang="ru-RU" dirty="0" smtClean="0"/>
              <a:t>И не поправится никак.</a:t>
            </a:r>
          </a:p>
          <a:p>
            <a:pPr algn="r">
              <a:buNone/>
            </a:pPr>
            <a:r>
              <a:rPr lang="ru-RU" dirty="0" smtClean="0"/>
              <a:t>      </a:t>
            </a:r>
            <a:r>
              <a:rPr lang="ru-RU" dirty="0" smtClean="0">
                <a:solidFill>
                  <a:srgbClr val="FF0000"/>
                </a:solidFill>
              </a:rPr>
              <a:t>отрывной календарь</a:t>
            </a:r>
          </a:p>
          <a:p>
            <a:pPr>
              <a:buNone/>
            </a:pPr>
            <a:r>
              <a:rPr lang="ru-RU" dirty="0" smtClean="0"/>
              <a:t>Выходили двенадцать молодцев, </a:t>
            </a:r>
          </a:p>
          <a:p>
            <a:pPr>
              <a:buNone/>
            </a:pPr>
            <a:r>
              <a:rPr lang="ru-RU" dirty="0" smtClean="0"/>
              <a:t>Выносили пятьдесят два сокола, </a:t>
            </a:r>
          </a:p>
          <a:p>
            <a:pPr>
              <a:buNone/>
            </a:pPr>
            <a:r>
              <a:rPr lang="ru-RU" dirty="0" smtClean="0"/>
              <a:t>Выпускали 365 лебедей. </a:t>
            </a:r>
          </a:p>
          <a:p>
            <a:pPr algn="r">
              <a:buNone/>
            </a:pPr>
            <a:r>
              <a:rPr lang="ru-RU" dirty="0" smtClean="0"/>
              <a:t> </a:t>
            </a:r>
            <a:r>
              <a:rPr lang="ru-RU" dirty="0" smtClean="0">
                <a:solidFill>
                  <a:srgbClr val="002060"/>
                </a:solidFill>
              </a:rPr>
              <a:t>Месяцы, недели, дни</a:t>
            </a:r>
          </a:p>
          <a:p>
            <a:pPr>
              <a:buNone/>
            </a:pPr>
            <a:r>
              <a:rPr lang="ru-RU" dirty="0" smtClean="0"/>
              <a:t>Ежегодно приходят к нам в гости: </a:t>
            </a:r>
          </a:p>
          <a:p>
            <a:pPr>
              <a:buNone/>
            </a:pPr>
            <a:r>
              <a:rPr lang="ru-RU" dirty="0" smtClean="0"/>
              <a:t> Один седой, другой молодой, </a:t>
            </a:r>
          </a:p>
          <a:p>
            <a:pPr>
              <a:buNone/>
            </a:pPr>
            <a:r>
              <a:rPr lang="ru-RU" dirty="0" smtClean="0"/>
              <a:t> Третий скачет, а четвёртый плачет.</a:t>
            </a:r>
          </a:p>
          <a:p>
            <a:pPr algn="r">
              <a:buNone/>
            </a:pPr>
            <a:r>
              <a:rPr lang="ru-RU" dirty="0" smtClean="0">
                <a:solidFill>
                  <a:srgbClr val="7030A0"/>
                </a:solidFill>
              </a:rPr>
              <a:t> Времена года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dirty="0" smtClean="0">
                <a:solidFill>
                  <a:srgbClr val="7030A0"/>
                </a:solidFill>
              </a:rPr>
              <a:t>загадки</a:t>
            </a:r>
            <a:endParaRPr lang="ru-RU" sz="72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0" dur="20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28641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Протянулся мост на семь вёрст, </a:t>
            </a:r>
          </a:p>
          <a:p>
            <a:pPr>
              <a:buNone/>
            </a:pPr>
            <a:r>
              <a:rPr lang="ru-RU" dirty="0" smtClean="0"/>
              <a:t>А в конце моста - золотая верста. </a:t>
            </a:r>
          </a:p>
          <a:p>
            <a:pPr algn="r">
              <a:buNone/>
            </a:pPr>
            <a:r>
              <a:rPr lang="ru-RU" dirty="0" smtClean="0">
                <a:solidFill>
                  <a:srgbClr val="FF0000"/>
                </a:solidFill>
              </a:rPr>
              <a:t>Неделя</a:t>
            </a:r>
          </a:p>
          <a:p>
            <a:pPr>
              <a:buNone/>
            </a:pPr>
            <a:r>
              <a:rPr lang="ru-RU" dirty="0" smtClean="0"/>
              <a:t>К вечеру умирает, </a:t>
            </a:r>
          </a:p>
          <a:p>
            <a:pPr>
              <a:buNone/>
            </a:pPr>
            <a:r>
              <a:rPr lang="ru-RU" dirty="0" smtClean="0"/>
              <a:t> по утру оживает. </a:t>
            </a:r>
          </a:p>
          <a:p>
            <a:pPr algn="r">
              <a:buNone/>
            </a:pPr>
            <a:r>
              <a:rPr lang="ru-RU" dirty="0" smtClean="0">
                <a:solidFill>
                  <a:srgbClr val="FF0000"/>
                </a:solidFill>
              </a:rPr>
              <a:t>День</a:t>
            </a:r>
          </a:p>
          <a:p>
            <a:pPr algn="r"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Стоит дуб, на дубу двенадцать гнезд,</a:t>
            </a:r>
          </a:p>
          <a:p>
            <a:pPr>
              <a:buNone/>
            </a:pPr>
            <a:r>
              <a:rPr lang="ru-RU" dirty="0" smtClean="0"/>
              <a:t> А в каждом гнезде по четыре синицы.</a:t>
            </a:r>
          </a:p>
          <a:p>
            <a:pPr>
              <a:buNone/>
            </a:pPr>
            <a:r>
              <a:rPr lang="ru-RU" dirty="0" smtClean="0"/>
              <a:t> Где все это хранится?</a:t>
            </a:r>
          </a:p>
          <a:p>
            <a:pPr algn="r">
              <a:buNone/>
            </a:pPr>
            <a:r>
              <a:rPr lang="ru-RU" dirty="0" smtClean="0"/>
              <a:t> </a:t>
            </a:r>
            <a:r>
              <a:rPr lang="ru-RU" dirty="0" smtClean="0">
                <a:solidFill>
                  <a:srgbClr val="7030A0"/>
                </a:solidFill>
              </a:rPr>
              <a:t>Календарь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8800" dirty="0" smtClean="0">
                <a:solidFill>
                  <a:srgbClr val="7030A0"/>
                </a:solidFill>
              </a:rPr>
              <a:t>загадки</a:t>
            </a:r>
            <a:endParaRPr lang="ru-RU" sz="8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2586716"/>
          </a:xfrm>
        </p:spPr>
        <p:txBody>
          <a:bodyPr/>
          <a:lstStyle/>
          <a:p>
            <a:endParaRPr lang="ru-RU" dirty="0" smtClean="0"/>
          </a:p>
          <a:p>
            <a:r>
              <a:rPr lang="ru-RU" dirty="0" smtClean="0"/>
              <a:t>Само слово «</a:t>
            </a:r>
            <a:r>
              <a:rPr lang="ru-RU" dirty="0" err="1" smtClean="0"/>
              <a:t>calendarium</a:t>
            </a:r>
            <a:r>
              <a:rPr lang="ru-RU" dirty="0" smtClean="0"/>
              <a:t>» возникло в древнем Риме, но в то время так называли долговую книгу – в первые дни месяца (календы) обычно возвращались долги. Современное значение слово календарь приобрело лишь много веков спустя.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14290"/>
            <a:ext cx="8667776" cy="3167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1571612"/>
            <a:ext cx="750099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Презентацию подготовил</a:t>
            </a:r>
          </a:p>
          <a:p>
            <a:pPr algn="ctr"/>
            <a:r>
              <a:rPr lang="ru-RU" sz="3200" dirty="0" smtClean="0"/>
              <a:t> ученик 3 б класса ГБОУ школы №423</a:t>
            </a:r>
          </a:p>
          <a:p>
            <a:pPr algn="ctr"/>
            <a:r>
              <a:rPr lang="ru-RU" sz="3200" dirty="0" smtClean="0"/>
              <a:t> </a:t>
            </a:r>
            <a:r>
              <a:rPr lang="ru-RU" sz="3200" dirty="0" err="1" smtClean="0"/>
              <a:t>Кронштадтского</a:t>
            </a:r>
            <a:r>
              <a:rPr lang="ru-RU" sz="3200" smtClean="0"/>
              <a:t> района</a:t>
            </a:r>
          </a:p>
          <a:p>
            <a:pPr algn="ctr"/>
            <a:r>
              <a:rPr lang="ru-RU" sz="3200" smtClean="0"/>
              <a:t> </a:t>
            </a:r>
            <a:r>
              <a:rPr lang="ru-RU" sz="3200" dirty="0" smtClean="0"/>
              <a:t>г. Санкт-Петербурга.</a:t>
            </a:r>
            <a:endParaRPr lang="ru-RU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endParaRPr lang="ru-RU" dirty="0" smtClean="0"/>
          </a:p>
          <a:p>
            <a:pPr algn="just"/>
            <a:endParaRPr lang="ru-RU" dirty="0" smtClean="0"/>
          </a:p>
          <a:p>
            <a:pPr algn="just"/>
            <a:endParaRPr lang="ru-RU" dirty="0" smtClean="0"/>
          </a:p>
          <a:p>
            <a:pPr algn="just"/>
            <a:endParaRPr lang="ru-RU" dirty="0" smtClean="0"/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Первую и долгожданную реформу календаря смог провести Юлий Цезарь в далеком 46 году до н.э. После завоевания Египта он узнал, что продолжительность солнечного года – 365 дней и 6 часов. Именно полководцу принадлежит идея високосного года – эти 6 часов нужно было попросту куда-то деть.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50" y="214290"/>
            <a:ext cx="3500462" cy="3453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just"/>
            <a:endParaRPr lang="ru-RU" dirty="0" smtClean="0"/>
          </a:p>
          <a:p>
            <a:pPr algn="just"/>
            <a:endParaRPr lang="ru-RU" dirty="0" smtClean="0"/>
          </a:p>
          <a:p>
            <a:pPr algn="just"/>
            <a:endParaRPr lang="ru-RU" dirty="0" smtClean="0"/>
          </a:p>
          <a:p>
            <a:pPr algn="just"/>
            <a:endParaRPr lang="ru-RU" dirty="0" smtClean="0"/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В честь Цезаря сенаторы переименовали пятый месяц “</a:t>
            </a:r>
            <a:r>
              <a:rPr lang="ru-RU" dirty="0" err="1" smtClean="0"/>
              <a:t>квинтилий</a:t>
            </a:r>
            <a:r>
              <a:rPr lang="ru-RU" dirty="0" smtClean="0"/>
              <a:t>” в </a:t>
            </a:r>
            <a:r>
              <a:rPr lang="ru-RU" dirty="0" err="1" smtClean="0"/>
              <a:t>Юлиус</a:t>
            </a:r>
            <a:r>
              <a:rPr lang="ru-RU" dirty="0" smtClean="0"/>
              <a:t>, или июль. Позже шестой месяц назвали именем его наследника – Августа, остальные назывались как прежде – с седьмого по десятый по номерам, а прочие в честь богов Януса, </a:t>
            </a:r>
            <a:r>
              <a:rPr lang="ru-RU" dirty="0" err="1" smtClean="0"/>
              <a:t>Фебруса</a:t>
            </a:r>
            <a:r>
              <a:rPr lang="ru-RU" dirty="0" smtClean="0"/>
              <a:t>, Майи и Юноны. Юлианский календарь считается главным достижением Цезаря за все 5 лет его правления.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214290"/>
            <a:ext cx="5715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Сегодня в большинстве стран правит григорианский ”новый стиль” (</a:t>
            </a:r>
            <a:r>
              <a:rPr lang="en-US" dirty="0" smtClean="0"/>
              <a:t>o</a:t>
            </a:r>
            <a:r>
              <a:rPr lang="ru-RU" dirty="0" err="1" smtClean="0"/>
              <a:t>н</a:t>
            </a:r>
            <a:r>
              <a:rPr lang="ru-RU" dirty="0" smtClean="0"/>
              <a:t> введён при папе римском Григории XIII 15 октября 1582 года), но многие страны и религии сохраняют собственные календари – у одних новый год начинается в январе, у других – в марте, у третьих вообще с первого дня “плавающего” лунного цикла.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36" y="142852"/>
            <a:ext cx="5100673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976834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Знаменитый Стоунхендж, построенный около 1700 года до н.э.,  являлся не только центром культа мертвых, но и использовался для определения положения Солнца среди звезд. Поэтому он носит гордое название “календарь каменного века”</a:t>
            </a:r>
            <a:endParaRPr lang="ru-RU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500042"/>
            <a:ext cx="8530249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214818"/>
            <a:ext cx="8229600" cy="2286016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В России первый календарь был издан Яковом Брюсом. Первый отпечатанный церковный календарь в России изготовлен 5 мая 1581 года Иваном Фёдоровым.</a:t>
            </a:r>
            <a:endParaRPr lang="en-US" dirty="0" smtClean="0"/>
          </a:p>
          <a:p>
            <a:r>
              <a:rPr lang="ru-RU" dirty="0" smtClean="0"/>
              <a:t>Григорианский календарь в Советской России введён с 14 февраля 1918 года. С 1930 по 1940 год использовался советский революционный календарь.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214290"/>
            <a:ext cx="3714750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4282" y="285728"/>
            <a:ext cx="8643998" cy="5810272"/>
          </a:xfrm>
        </p:spPr>
        <p:txBody>
          <a:bodyPr>
            <a:normAutofit/>
          </a:bodyPr>
          <a:lstStyle/>
          <a:p>
            <a:r>
              <a:rPr lang="ru-RU" dirty="0" err="1" smtClean="0"/>
              <a:t>Пролептическим</a:t>
            </a:r>
            <a:r>
              <a:rPr lang="ru-RU" dirty="0" smtClean="0"/>
              <a:t> называется календарь, используемый для обозначения дат, более ранних, чем дата введения самого́ календаря.</a:t>
            </a:r>
          </a:p>
          <a:p>
            <a:pPr algn="just"/>
            <a:r>
              <a:rPr lang="ru-RU" dirty="0" smtClean="0"/>
              <a:t>Садоводческим календарём пользуются садовники и огородники для точного определения дат посадки своих растений. Даты напрямую зависят от погодных условий, и свойств самих растений.</a:t>
            </a:r>
          </a:p>
          <a:p>
            <a:pPr algn="just"/>
            <a:r>
              <a:rPr lang="ru-RU" dirty="0" smtClean="0"/>
              <a:t>Вечный календарь — это матрица, позволяющая узнать, на какой день недели приходится любая дата в пределах длительного промежутка времени. Вечные календари могут также использоваться не только для определения дня недели, но и, например, церковных праздников без фиксированной даты.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5000636"/>
            <a:ext cx="8229600" cy="1571636"/>
          </a:xfrm>
        </p:spPr>
        <p:txBody>
          <a:bodyPr/>
          <a:lstStyle/>
          <a:p>
            <a:pPr algn="ctr"/>
            <a:r>
              <a:rPr lang="ru-RU" dirty="0" smtClean="0"/>
              <a:t>	</a:t>
            </a:r>
          </a:p>
          <a:p>
            <a:pPr algn="ctr"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Виды календарей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70536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pic-021.gif"/>
          <p:cNvPicPr/>
          <p:nvPr/>
        </p:nvPicPr>
        <p:blipFill>
          <a:blip r:embed="rId3"/>
          <a:stretch>
            <a:fillRect/>
          </a:stretch>
        </p:blipFill>
        <p:spPr>
          <a:xfrm>
            <a:off x="2928926" y="214290"/>
            <a:ext cx="3643338" cy="49292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131</TotalTime>
  <Words>729</Words>
  <Application>Microsoft Office PowerPoint</Application>
  <PresentationFormat>Экран (4:3)</PresentationFormat>
  <Paragraphs>113</Paragraphs>
  <Slides>20</Slides>
  <Notes>20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Интересные факты. Существует фамилия Календарь или Календар. Данная фамилия появилась в западной части Украины</vt:lpstr>
      <vt:lpstr>загадки</vt:lpstr>
      <vt:lpstr>загадки</vt:lpstr>
      <vt:lpstr>загадки</vt:lpstr>
      <vt:lpstr>Слайд 20</vt:lpstr>
    </vt:vector>
  </TitlesOfParts>
  <Company>Melkosoft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Customer</dc:creator>
  <cp:lastModifiedBy>User</cp:lastModifiedBy>
  <cp:revision>14</cp:revision>
  <dcterms:created xsi:type="dcterms:W3CDTF">2012-02-05T14:49:12Z</dcterms:created>
  <dcterms:modified xsi:type="dcterms:W3CDTF">2012-02-08T10:20:04Z</dcterms:modified>
</cp:coreProperties>
</file>