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99"/>
    <a:srgbClr val="CC3300"/>
    <a:srgbClr val="008000"/>
    <a:srgbClr val="339933"/>
    <a:srgbClr val="006600"/>
    <a:srgbClr val="00CCFF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88336-BAEA-4EF0-B9BF-D423328AA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9000B-DFBE-4C0D-AD3B-E6C36F71C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0B4B2-DF83-4EB0-804B-D454A0109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98AA8-A68E-454F-A971-A68A02E5E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31A8E-1E73-4429-B1AA-A5EA8DD69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986F6-D3B6-48B6-9771-575AEF029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7BA37-2A06-4D29-AE77-4E2206350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2183F-8093-40C3-8650-1119AFACE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2249F-B255-4322-8EEA-A4B8A169B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5A65E-6F24-47CE-A7F7-975199885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D5095-4008-4B8A-99BB-57E2C5D07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01CEAE5-1EEB-4383-B6B2-D5AFD76A9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0" r:id="rId2"/>
    <p:sldLayoutId id="2147483779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80" r:id="rId9"/>
    <p:sldLayoutId id="2147483776" r:id="rId10"/>
    <p:sldLayoutId id="21474837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-2005-03.photosight.ru/14/792953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8" descr="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500063"/>
            <a:ext cx="6005512" cy="616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DSC01281_filte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429000"/>
            <a:ext cx="3564000" cy="2401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71" name="Picture 7" descr="45"/>
          <p:cNvPicPr>
            <a:picLocks noChangeAspect="1" noChangeArrowheads="1"/>
          </p:cNvPicPr>
          <p:nvPr/>
        </p:nvPicPr>
        <p:blipFill>
          <a:blip r:embed="rId3" cstate="print"/>
          <a:srcRect b="11368"/>
          <a:stretch>
            <a:fillRect/>
          </a:stretch>
        </p:blipFill>
        <p:spPr bwMode="auto">
          <a:xfrm>
            <a:off x="571472" y="428608"/>
            <a:ext cx="3600000" cy="2203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1280" name="Picture 16" descr="sugroby"/>
          <p:cNvPicPr>
            <a:picLocks noChangeAspect="1" noChangeArrowheads="1"/>
          </p:cNvPicPr>
          <p:nvPr/>
        </p:nvPicPr>
        <p:blipFill>
          <a:blip r:embed="rId4" cstate="print"/>
          <a:srcRect b="12935"/>
          <a:stretch>
            <a:fillRect/>
          </a:stretch>
        </p:blipFill>
        <p:spPr bwMode="auto">
          <a:xfrm>
            <a:off x="4714876" y="428604"/>
            <a:ext cx="3744000" cy="21848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84" name="Picture 20" descr="silvershining1280x10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3" y="3357563"/>
            <a:ext cx="3600000" cy="23723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285" name="WordArt 21"/>
          <p:cNvSpPr>
            <a:spLocks noChangeArrowheads="1" noChangeShapeType="1" noTextEdit="1"/>
          </p:cNvSpPr>
          <p:nvPr/>
        </p:nvSpPr>
        <p:spPr bwMode="auto">
          <a:xfrm>
            <a:off x="1643042" y="2928934"/>
            <a:ext cx="1296988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вьюга</a:t>
            </a:r>
          </a:p>
        </p:txBody>
      </p:sp>
      <p:sp>
        <p:nvSpPr>
          <p:cNvPr id="11286" name="WordArt 22"/>
          <p:cNvSpPr>
            <a:spLocks noChangeArrowheads="1" noChangeShapeType="1" noTextEdit="1"/>
          </p:cNvSpPr>
          <p:nvPr/>
        </p:nvSpPr>
        <p:spPr bwMode="auto">
          <a:xfrm>
            <a:off x="5724525" y="2928934"/>
            <a:ext cx="2087563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комья снега</a:t>
            </a:r>
          </a:p>
        </p:txBody>
      </p:sp>
      <p:sp>
        <p:nvSpPr>
          <p:cNvPr id="11288" name="WordArt 24"/>
          <p:cNvSpPr>
            <a:spLocks noChangeArrowheads="1" noChangeShapeType="1" noTextEdit="1"/>
          </p:cNvSpPr>
          <p:nvPr/>
        </p:nvSpPr>
        <p:spPr bwMode="auto">
          <a:xfrm>
            <a:off x="1500166" y="6072206"/>
            <a:ext cx="1512888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деревья</a:t>
            </a:r>
          </a:p>
        </p:txBody>
      </p:sp>
      <p:sp>
        <p:nvSpPr>
          <p:cNvPr id="11289" name="WordArt 25"/>
          <p:cNvSpPr>
            <a:spLocks noChangeArrowheads="1" noChangeShapeType="1" noTextEdit="1"/>
          </p:cNvSpPr>
          <p:nvPr/>
        </p:nvSpPr>
        <p:spPr bwMode="auto">
          <a:xfrm>
            <a:off x="5000628" y="6072206"/>
            <a:ext cx="3429024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следы волчьи, лисьи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1379559" y="1571612"/>
            <a:ext cx="6264275" cy="24304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2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Домашнее задание:</a:t>
            </a:r>
          </a:p>
          <a:p>
            <a:pPr algn="ctr">
              <a:defRPr/>
            </a:pPr>
            <a:endParaRPr lang="ru-RU" sz="3200" b="1" kern="10" dirty="0">
              <a:ln w="50800"/>
              <a:solidFill>
                <a:srgbClr val="003399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32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Выучить правило на стр. 55, 57. </a:t>
            </a:r>
          </a:p>
          <a:p>
            <a:pPr algn="ctr">
              <a:defRPr/>
            </a:pPr>
            <a:endParaRPr lang="ru-RU" sz="3200" b="1" kern="10" dirty="0">
              <a:ln w="50800"/>
              <a:solidFill>
                <a:srgbClr val="003399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32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Упражнение № 187 на странице  57</a:t>
            </a:r>
          </a:p>
        </p:txBody>
      </p:sp>
      <p:pic>
        <p:nvPicPr>
          <p:cNvPr id="15363" name="Picture 15" descr="peo-gir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88" y="4532313"/>
            <a:ext cx="24288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1547813" y="1997069"/>
            <a:ext cx="6451600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 err="1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Ж...л</a:t>
            </a: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  в  </a:t>
            </a:r>
            <a:r>
              <a:rPr lang="ru-RU" sz="3600" b="1" kern="10" dirty="0" err="1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б...льшом</a:t>
            </a: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  </a:t>
            </a:r>
            <a:r>
              <a:rPr lang="ru-RU" sz="3600" b="1" kern="10" dirty="0" err="1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дв...ре</a:t>
            </a: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  Коля.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2019316" y="3619505"/>
            <a:ext cx="48387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Принёс  он  папе  </a:t>
            </a:r>
            <a:r>
              <a:rPr lang="ru-RU" sz="3600" b="1" kern="10" dirty="0" err="1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кол...я</a:t>
            </a: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6148" name="Picture 13" descr="baby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4643438"/>
            <a:ext cx="118903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1547813" y="2071679"/>
            <a:ext cx="6596087" cy="561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Жил  в  большом  дворе  Коля.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051050" y="2705100"/>
            <a:ext cx="217488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7172" name="Line 7"/>
          <p:cNvSpPr>
            <a:spLocks noChangeShapeType="1"/>
          </p:cNvSpPr>
          <p:nvPr/>
        </p:nvSpPr>
        <p:spPr bwMode="auto">
          <a:xfrm>
            <a:off x="3492500" y="2705100"/>
            <a:ext cx="2159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8"/>
          <p:cNvSpPr>
            <a:spLocks noChangeShapeType="1"/>
          </p:cNvSpPr>
          <p:nvPr/>
        </p:nvSpPr>
        <p:spPr bwMode="auto">
          <a:xfrm>
            <a:off x="6000750" y="2714625"/>
            <a:ext cx="2159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1857356" y="3571876"/>
            <a:ext cx="5143536" cy="5746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Принёс  он  папе  колья.</a:t>
            </a:r>
          </a:p>
        </p:txBody>
      </p:sp>
      <p:sp>
        <p:nvSpPr>
          <p:cNvPr id="7175" name="Line 10"/>
          <p:cNvSpPr>
            <a:spLocks noChangeShapeType="1"/>
          </p:cNvSpPr>
          <p:nvPr/>
        </p:nvSpPr>
        <p:spPr bwMode="auto">
          <a:xfrm>
            <a:off x="6429375" y="4214813"/>
            <a:ext cx="2159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176" name="Picture 14" descr="baby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0" y="4143375"/>
            <a:ext cx="1357313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2857488" y="1071546"/>
            <a:ext cx="3013084" cy="46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 err="1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пю</a:t>
            </a: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  -  пьёт</a:t>
            </a: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2857488" y="2071678"/>
            <a:ext cx="3084522" cy="46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лёт  -  льёт</a:t>
            </a: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>
            <a:off x="3000364" y="3071810"/>
            <a:ext cx="2592388" cy="43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 err="1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чи</a:t>
            </a: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  -  чьи</a:t>
            </a:r>
          </a:p>
        </p:txBody>
      </p:sp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>
            <a:off x="2928926" y="3929066"/>
            <a:ext cx="2808287" cy="46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бёт  -  бьёт</a:t>
            </a:r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2714612" y="4857760"/>
            <a:ext cx="3228984" cy="39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семя  -  семья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1000100" y="2214554"/>
            <a:ext cx="7056438" cy="1641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200" b="1" kern="10" dirty="0">
                <a:ln w="50800"/>
                <a:solidFill>
                  <a:srgbClr val="000099"/>
                </a:solidFill>
                <a:latin typeface="Times New Roman"/>
                <a:cs typeface="Times New Roman"/>
              </a:rPr>
              <a:t>Тема урока:</a:t>
            </a:r>
          </a:p>
          <a:p>
            <a:pPr algn="ctr">
              <a:defRPr/>
            </a:pPr>
            <a:endParaRPr lang="ru-RU" sz="3200" b="1" kern="10" dirty="0">
              <a:ln w="50800"/>
              <a:solidFill>
                <a:srgbClr val="000099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3200" b="1" kern="10" dirty="0">
                <a:ln w="50800"/>
                <a:solidFill>
                  <a:srgbClr val="000099"/>
                </a:solidFill>
                <a:latin typeface="Times New Roman"/>
                <a:cs typeface="Times New Roman"/>
              </a:rPr>
              <a:t>Разделительный мягкий знак «Ь»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14282" y="1571612"/>
            <a:ext cx="8497888" cy="3429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		Разделительный мягкий знак разделяет </a:t>
            </a:r>
          </a:p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согласный и гласный.</a:t>
            </a:r>
          </a:p>
          <a:p>
            <a:pPr algn="ctr">
              <a:defRPr/>
            </a:pPr>
            <a:endParaRPr lang="ru-RU" sz="3600" b="1" kern="10" dirty="0">
              <a:ln w="50800"/>
              <a:solidFill>
                <a:srgbClr val="003399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Гласная                         после него даёт </a:t>
            </a:r>
          </a:p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два звука,  а согласный перед ним </a:t>
            </a:r>
          </a:p>
          <a:p>
            <a:pPr algn="ctr">
              <a:defRPr/>
            </a:pPr>
            <a:r>
              <a:rPr lang="ru-RU" sz="3600" b="1" kern="10" dirty="0">
                <a:ln w="50800"/>
                <a:solidFill>
                  <a:srgbClr val="003399"/>
                </a:solidFill>
                <a:latin typeface="Times New Roman"/>
                <a:cs typeface="Times New Roman"/>
              </a:rPr>
              <a:t>становится мягким.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2643174" y="3427414"/>
            <a:ext cx="2286016" cy="5016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3600" b="1" kern="10" spc="150" dirty="0">
                <a:ln w="11430"/>
                <a:solidFill>
                  <a:srgbClr val="CC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Е, Ё, И, Ю, 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500063"/>
            <a:ext cx="6005512" cy="616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 descr="Картинка 35 из 7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785794"/>
            <a:ext cx="7929586" cy="5947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2751138" y="5824538"/>
            <a:ext cx="1039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карлсон</a:t>
            </a:r>
          </a:p>
        </p:txBody>
      </p:sp>
      <p:pic>
        <p:nvPicPr>
          <p:cNvPr id="5" name="Picture 5" descr="poselok"/>
          <p:cNvPicPr>
            <a:picLocks noChangeAspect="1" noChangeArrowheads="1"/>
          </p:cNvPicPr>
          <p:nvPr/>
        </p:nvPicPr>
        <p:blipFill>
          <a:blip r:embed="rId2" cstate="print"/>
          <a:srcRect l="2229" t="2582" r="4021" b="28770"/>
          <a:stretch>
            <a:fillRect/>
          </a:stretch>
        </p:blipFill>
        <p:spPr bwMode="auto">
          <a:xfrm>
            <a:off x="571472" y="714356"/>
            <a:ext cx="8001056" cy="58482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6" descr="0011-karlson_0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</a:blip>
          <a:srcRect/>
          <a:stretch>
            <a:fillRect/>
          </a:stretch>
        </p:blipFill>
        <p:spPr bwMode="auto">
          <a:xfrm>
            <a:off x="4929190" y="928670"/>
            <a:ext cx="3558567" cy="29766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459</TotalTime>
  <Words>90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Constantia</vt:lpstr>
      <vt:lpstr>Wingdings 2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school 2000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bubnova</dc:creator>
  <cp:lastModifiedBy>1</cp:lastModifiedBy>
  <cp:revision>29</cp:revision>
  <dcterms:created xsi:type="dcterms:W3CDTF">2008-12-04T08:22:28Z</dcterms:created>
  <dcterms:modified xsi:type="dcterms:W3CDTF">2012-11-10T11:59:43Z</dcterms:modified>
</cp:coreProperties>
</file>