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64" r:id="rId3"/>
    <p:sldId id="260" r:id="rId4"/>
    <p:sldId id="265" r:id="rId5"/>
    <p:sldId id="266" r:id="rId6"/>
    <p:sldId id="263" r:id="rId7"/>
    <p:sldId id="261" r:id="rId8"/>
    <p:sldId id="262" r:id="rId9"/>
    <p:sldId id="268" r:id="rId10"/>
    <p:sldId id="258" r:id="rId11"/>
    <p:sldId id="267" r:id="rId12"/>
    <p:sldId id="269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EA22A"/>
    <a:srgbClr val="68771F"/>
    <a:srgbClr val="ABC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nttech.ru/img/gal_reading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66"/>
            <a:ext cx="5072098" cy="2981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4282" y="3571876"/>
            <a:ext cx="8715436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«Элективные курсы по иностранному языку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важное условие определения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индивидуальной траектории развития личности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школьного образования»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cument"/>
          <p:cNvSpPr>
            <a:spLocks noEditPoints="1" noChangeArrowheads="1"/>
          </p:cNvSpPr>
          <p:nvPr/>
        </p:nvSpPr>
        <p:spPr bwMode="auto">
          <a:xfrm>
            <a:off x="6500826" y="1428736"/>
            <a:ext cx="2449512" cy="1871663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800" b="1" i="1" dirty="0">
                <a:solidFill>
                  <a:srgbClr val="000000"/>
                </a:solidFill>
              </a:rPr>
              <a:t>Шаг во взрослую жизнь</a:t>
            </a:r>
          </a:p>
        </p:txBody>
      </p:sp>
      <p:sp>
        <p:nvSpPr>
          <p:cNvPr id="4" name="Document"/>
          <p:cNvSpPr>
            <a:spLocks noEditPoints="1" noChangeArrowheads="1"/>
          </p:cNvSpPr>
          <p:nvPr/>
        </p:nvSpPr>
        <p:spPr bwMode="auto">
          <a:xfrm>
            <a:off x="5786446" y="3643314"/>
            <a:ext cx="2808288" cy="295275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ru-RU" sz="2800" b="1" i="1" dirty="0" smtClean="0">
                <a:solidFill>
                  <a:srgbClr val="000000"/>
                </a:solidFill>
              </a:rPr>
              <a:t>Система</a:t>
            </a:r>
          </a:p>
          <a:p>
            <a:r>
              <a:rPr lang="ru-RU" sz="2800" b="1" i="1" dirty="0" err="1" smtClean="0">
                <a:solidFill>
                  <a:srgbClr val="000000"/>
                </a:solidFill>
              </a:rPr>
              <a:t>специализи</a:t>
            </a:r>
            <a:r>
              <a:rPr lang="ru-RU" sz="2800" b="1" i="1" dirty="0" smtClean="0">
                <a:solidFill>
                  <a:srgbClr val="000000"/>
                </a:solidFill>
              </a:rPr>
              <a:t>-</a:t>
            </a:r>
            <a:endParaRPr lang="ru-RU" sz="2800" b="1" i="1" dirty="0" smtClean="0">
              <a:solidFill>
                <a:srgbClr val="000000"/>
              </a:solidFill>
            </a:endParaRPr>
          </a:p>
          <a:p>
            <a:r>
              <a:rPr lang="ru-RU" sz="2800" b="1" i="1" dirty="0" err="1" smtClean="0">
                <a:solidFill>
                  <a:srgbClr val="000000"/>
                </a:solidFill>
              </a:rPr>
              <a:t>рованной</a:t>
            </a:r>
            <a:r>
              <a:rPr lang="ru-RU" sz="2800" b="1" i="1" dirty="0" smtClean="0">
                <a:solidFill>
                  <a:srgbClr val="000000"/>
                </a:solidFill>
              </a:rPr>
              <a:t> </a:t>
            </a:r>
            <a:endParaRPr lang="ru-RU" sz="2800" b="1" i="1" dirty="0" smtClean="0">
              <a:solidFill>
                <a:srgbClr val="000000"/>
              </a:solidFill>
            </a:endParaRPr>
          </a:p>
          <a:p>
            <a:r>
              <a:rPr lang="ru-RU" sz="2800" b="1" i="1" dirty="0" smtClean="0">
                <a:solidFill>
                  <a:srgbClr val="000000"/>
                </a:solidFill>
              </a:rPr>
              <a:t>подготовки </a:t>
            </a:r>
          </a:p>
          <a:p>
            <a:r>
              <a:rPr lang="ru-RU" sz="2800" b="1" i="1" dirty="0" smtClean="0">
                <a:solidFill>
                  <a:srgbClr val="000000"/>
                </a:solidFill>
              </a:rPr>
              <a:t>учащихся</a:t>
            </a:r>
            <a:endParaRPr lang="ru-RU" sz="2800" b="1" i="1" dirty="0">
              <a:solidFill>
                <a:srgbClr val="000000"/>
              </a:solidFill>
            </a:endParaRPr>
          </a:p>
        </p:txBody>
      </p:sp>
      <p:pic>
        <p:nvPicPr>
          <p:cNvPr id="6" name="Picture 7" descr="srednee_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470701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/>
          <p:nvPr/>
        </p:nvCxnSpPr>
        <p:spPr>
          <a:xfrm rot="16200000" flipH="1">
            <a:off x="5428384" y="1215293"/>
            <a:ext cx="1154391" cy="1009771"/>
          </a:xfrm>
          <a:prstGeom prst="straightConnector1">
            <a:avLst/>
          </a:prstGeom>
          <a:ln w="5080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4036215" y="1178703"/>
            <a:ext cx="2500330" cy="2428892"/>
          </a:xfrm>
          <a:prstGeom prst="straightConnector1">
            <a:avLst/>
          </a:prstGeom>
          <a:ln w="50800">
            <a:solidFill>
              <a:srgbClr val="FFFF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71472" y="357166"/>
            <a:ext cx="6919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Профильное обучение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00034" y="428604"/>
            <a:ext cx="814393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u="sng" dirty="0" smtClean="0">
                <a:latin typeface="Monotype Corsiva" pitchFamily="66" charset="0"/>
              </a:rPr>
              <a:t>Элективные курсы по иностранным языкам </a:t>
            </a:r>
          </a:p>
          <a:p>
            <a:pPr algn="ctr"/>
            <a:r>
              <a:rPr lang="ru-RU" sz="4000" u="sng" dirty="0" smtClean="0">
                <a:latin typeface="Monotype Corsiva" pitchFamily="66" charset="0"/>
              </a:rPr>
              <a:t>в основной школе</a:t>
            </a:r>
            <a:endParaRPr lang="ru-RU" sz="4000" u="sng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2428868"/>
            <a:ext cx="578647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Monotype Corsiva" pitchFamily="66" charset="0"/>
              </a:rPr>
              <a:t>помогают  учащимся сформировать культуру выбора образовательного профиля;</a:t>
            </a:r>
            <a:endParaRPr lang="ru-RU" sz="2800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4" name="Солнце 13"/>
          <p:cNvSpPr/>
          <p:nvPr/>
        </p:nvSpPr>
        <p:spPr>
          <a:xfrm>
            <a:off x="1500166" y="2571744"/>
            <a:ext cx="414334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857356" y="4000504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Monotype Corsiva" pitchFamily="66" charset="0"/>
              </a:rPr>
              <a:t>нацелены на формирование у учащегося умения делать ответственный выбор;</a:t>
            </a:r>
            <a:endParaRPr lang="ru-RU" sz="2800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2" name="Солнце 21"/>
          <p:cNvSpPr/>
          <p:nvPr/>
        </p:nvSpPr>
        <p:spPr>
          <a:xfrm>
            <a:off x="1500166" y="4071942"/>
            <a:ext cx="414334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857356" y="5286388"/>
            <a:ext cx="52864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latin typeface="Monotype Corsiva" pitchFamily="66" charset="0"/>
              </a:rPr>
              <a:t>играют роль своеобразного компаса в выборе образовательной траектории.</a:t>
            </a:r>
            <a:endParaRPr lang="ru-RU" sz="2800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4" name="Солнце 23"/>
          <p:cNvSpPr/>
          <p:nvPr/>
        </p:nvSpPr>
        <p:spPr>
          <a:xfrm>
            <a:off x="1500166" y="5357826"/>
            <a:ext cx="414334" cy="35719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21" grpId="0"/>
      <p:bldP spid="22" grpId="0" animBg="1"/>
      <p:bldP spid="23" grpId="0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агетная рамка 6"/>
          <p:cNvSpPr/>
          <p:nvPr/>
        </p:nvSpPr>
        <p:spPr>
          <a:xfrm>
            <a:off x="500034" y="857232"/>
            <a:ext cx="4214842" cy="2357454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u="sng" dirty="0" smtClean="0">
                <a:solidFill>
                  <a:srgbClr val="002060"/>
                </a:solidFill>
                <a:latin typeface="Monotype Corsiva" pitchFamily="66" charset="0"/>
              </a:rPr>
              <a:t>Профильный уровень</a:t>
            </a:r>
            <a:endParaRPr lang="ru-RU" sz="5400" b="1" u="sng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9" name="Блок-схема: внутренняя память 8"/>
          <p:cNvSpPr/>
          <p:nvPr/>
        </p:nvSpPr>
        <p:spPr>
          <a:xfrm rot="21372886">
            <a:off x="222493" y="3656397"/>
            <a:ext cx="2643206" cy="2500330"/>
          </a:xfrm>
          <a:prstGeom prst="flowChartInternalStorag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ориентирует  школьников на продолжение образования в выбранной области знания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Блок-схема: внутренняя память 9"/>
          <p:cNvSpPr/>
          <p:nvPr/>
        </p:nvSpPr>
        <p:spPr>
          <a:xfrm rot="21327554">
            <a:off x="3092250" y="3961273"/>
            <a:ext cx="2714644" cy="2428892"/>
          </a:xfrm>
          <a:prstGeom prst="flowChartInternalStorag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осуществляет углубление  гуманитарно-филологической подготовки школьников  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1" name="Блок-схема: внутренняя память 10"/>
          <p:cNvSpPr/>
          <p:nvPr/>
        </p:nvSpPr>
        <p:spPr>
          <a:xfrm rot="21347737">
            <a:off x="6001324" y="4247960"/>
            <a:ext cx="2928958" cy="2071702"/>
          </a:xfrm>
          <a:prstGeom prst="flowChartInternalStorag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предусматривает в большей мере самостоятельность школьников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98936">
            <a:off x="5189145" y="918986"/>
            <a:ext cx="3484098" cy="24199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5" name="Выгнутая вверх стрелка 14"/>
          <p:cNvSpPr/>
          <p:nvPr/>
        </p:nvSpPr>
        <p:spPr>
          <a:xfrm>
            <a:off x="285720" y="3500438"/>
            <a:ext cx="714380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3071802" y="3786190"/>
            <a:ext cx="714380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6000760" y="4143380"/>
            <a:ext cx="714380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Задачи элективных курсов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225689"/>
            <a:ext cx="8643998" cy="4770537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ученику возможность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реализовать личные познавательные интересы в выбранной им образовательной области.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формирования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индивидуальной траектории развития профессиональных интересов учащихся.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Уточнить готовность и способность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ученика осваивать выбранный предмет на профильном уровне.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качественной подготовки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итоговой аттестации и в том числе к экзаменам по выбору.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Поддерживать мотивацию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ученика, способствуя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внутрипрофильной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специализации.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ля мамы\Анимации\анимации\9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66071">
            <a:off x="6700744" y="331839"/>
            <a:ext cx="2349019" cy="173223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9786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Коммуникативно-когнитивные умения</a:t>
            </a:r>
            <a:endParaRPr lang="ru-RU" sz="40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214282" y="1285860"/>
            <a:ext cx="8929718" cy="2571768"/>
          </a:xfrm>
          <a:prstGeom prst="parallelogram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 и мотивированно организовывать свою познавательную деятельность при работе с иноязычными и двуязычными материалами;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участвовать  в проектной деятельности, в организации и проведении учебно-исследовательской работы;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поиск нужной информации по заданной теме в иноязычных источниках различного типа;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извлекать  необходимую информацию из иноязычных источников;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отделять  основную  информацию от второстепенной.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0" y="4071942"/>
            <a:ext cx="8572560" cy="257176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критически  оценивать  достоверность полученной информации; 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выбирать  знаковые системы  адекватно познавательной и коммуникативной ситуации;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продуктивно и целенаправленно с  текстами художественного, публицистического и официально-делового стилей, понимать  их специфику;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адекватно воспринимать  язык средств массовой информации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создавать  материал для устных презентаций с использованием на старшей ступени обучения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Для мамы\Анимации\анимации\41_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1071546"/>
            <a:ext cx="1785918" cy="167429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5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7166"/>
            <a:ext cx="5072098" cy="2981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14282" y="3571876"/>
            <a:ext cx="8715436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«Элективные курсы по иностранному языку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важное условие определения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индивидуальной траектории развития личности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рамках школьного образования»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3175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i="1" u="sng" dirty="0" smtClean="0">
                <a:latin typeface="Times New Roman" pitchFamily="18" charset="0"/>
                <a:cs typeface="Times New Roman" pitchFamily="18" charset="0"/>
              </a:rPr>
              <a:t>Двухуровневая подготовка</a:t>
            </a:r>
          </a:p>
          <a:p>
            <a:pPr algn="ctr"/>
            <a:r>
              <a:rPr lang="ru-RU" sz="5400" b="1" i="1" u="sng" dirty="0" smtClean="0">
                <a:latin typeface="Times New Roman" pitchFamily="18" charset="0"/>
                <a:cs typeface="Times New Roman" pitchFamily="18" charset="0"/>
              </a:rPr>
              <a:t> школьников</a:t>
            </a:r>
            <a:endParaRPr lang="ru-RU" sz="5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285720" y="2857496"/>
            <a:ext cx="4562540" cy="2000264"/>
          </a:xfrm>
          <a:prstGeom prst="vertic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Общеобразовательная</a:t>
            </a:r>
          </a:p>
          <a:p>
            <a:pPr algn="ctr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/базовая</a:t>
            </a:r>
            <a:endParaRPr lang="ru-RU" sz="28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5500694" y="2857496"/>
            <a:ext cx="3500430" cy="1928826"/>
          </a:xfrm>
          <a:prstGeom prst="verticalScroll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Профильная</a:t>
            </a:r>
            <a:endParaRPr lang="ru-RU" sz="2800" b="1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2500298" y="1928802"/>
            <a:ext cx="1071570" cy="857256"/>
          </a:xfrm>
          <a:prstGeom prst="straightConnector1">
            <a:avLst/>
          </a:prstGeom>
          <a:ln w="349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</p:cNvCxnSpPr>
          <p:nvPr/>
        </p:nvCxnSpPr>
        <p:spPr>
          <a:xfrm rot="16200000" flipH="1">
            <a:off x="5385422" y="1099150"/>
            <a:ext cx="817442" cy="2556373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143380"/>
            <a:ext cx="4226823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00034" y="0"/>
            <a:ext cx="6643734" cy="2857520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Ключевые</a:t>
            </a:r>
          </a:p>
          <a:p>
            <a:pPr algn="ctr"/>
            <a:r>
              <a:rPr lang="ru-RU" sz="54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компетенции</a:t>
            </a:r>
            <a:endParaRPr lang="ru-RU" sz="5400" b="1" i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4214818"/>
            <a:ext cx="2571768" cy="22860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универсальных знаний, умений, навыков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643314"/>
            <a:ext cx="2786082" cy="2000264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Опыт самостоятельной деятельности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3357562"/>
            <a:ext cx="2500330" cy="142876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Личная ответственность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8" idx="5"/>
          </p:cNvCxnSpPr>
          <p:nvPr/>
        </p:nvCxnSpPr>
        <p:spPr>
          <a:xfrm rot="16200000" flipH="1">
            <a:off x="6198032" y="2411828"/>
            <a:ext cx="847080" cy="90151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3786182" y="3286124"/>
            <a:ext cx="1285884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357290" y="2928934"/>
            <a:ext cx="928694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D:\Для мамы\Анимации\анимации\knigi-19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000636"/>
            <a:ext cx="1785950" cy="169469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714348" y="714356"/>
            <a:ext cx="7715304" cy="5357850"/>
          </a:xfrm>
          <a:prstGeom prst="fram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000240"/>
            <a:ext cx="628654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Элективные курсы – это основа </a:t>
            </a:r>
            <a:r>
              <a:rPr lang="ru-RU" sz="4400" b="1" i="1" u="sng" dirty="0" err="1" smtClean="0">
                <a:latin typeface="Times New Roman" pitchFamily="18" charset="0"/>
                <a:cs typeface="Times New Roman" pitchFamily="18" charset="0"/>
              </a:rPr>
              <a:t>предпрофильной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 подготовки</a:t>
            </a:r>
            <a:endParaRPr lang="ru-RU" sz="44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knigi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43636" y="3714752"/>
            <a:ext cx="2735263" cy="273526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несколько документов 2"/>
          <p:cNvSpPr/>
          <p:nvPr/>
        </p:nvSpPr>
        <p:spPr>
          <a:xfrm>
            <a:off x="4214810" y="571480"/>
            <a:ext cx="3571900" cy="2571768"/>
          </a:xfrm>
          <a:prstGeom prst="flowChartMultidocumen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Цели </a:t>
            </a:r>
          </a:p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элективных курсов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 rot="198355">
            <a:off x="3853317" y="3975374"/>
            <a:ext cx="5260221" cy="1208305"/>
          </a:xfrm>
          <a:prstGeom prst="flowChartDecision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1571604" y="4714884"/>
            <a:ext cx="3571900" cy="1469904"/>
          </a:xfrm>
          <a:prstGeom prst="flowChartDecision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214282" y="3000372"/>
            <a:ext cx="4071934" cy="1285884"/>
          </a:xfrm>
          <a:prstGeom prst="flowChartDecision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endCxn id="4" idx="0"/>
          </p:cNvCxnSpPr>
          <p:nvPr/>
        </p:nvCxnSpPr>
        <p:spPr>
          <a:xfrm rot="16200000" flipH="1">
            <a:off x="5700073" y="3158184"/>
            <a:ext cx="1047446" cy="58894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1"/>
            <a:endCxn id="10" idx="0"/>
          </p:cNvCxnSpPr>
          <p:nvPr/>
        </p:nvCxnSpPr>
        <p:spPr>
          <a:xfrm rot="10800000" flipV="1">
            <a:off x="2250250" y="1857364"/>
            <a:ext cx="1964561" cy="114300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9" idx="0"/>
          </p:cNvCxnSpPr>
          <p:nvPr/>
        </p:nvCxnSpPr>
        <p:spPr>
          <a:xfrm rot="5400000">
            <a:off x="3357554" y="3143248"/>
            <a:ext cx="1571636" cy="157163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D:\Для мамы\Анимации\анимации\4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6315" y="428605"/>
            <a:ext cx="3136302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2928926" y="2571744"/>
            <a:ext cx="3571900" cy="2100263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вид деятельности наиболее привлекателен для вас?</a:t>
            </a:r>
            <a:endParaRPr lang="ru-RU" sz="24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785813" y="571500"/>
            <a:ext cx="2357437" cy="14287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1.Преподавание иностранного языка.</a:t>
            </a:r>
            <a:endParaRPr lang="ru-RU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214282" y="2428868"/>
            <a:ext cx="2357424" cy="192882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4.Исследовательская работа в области лингвистики. </a:t>
            </a:r>
            <a:endParaRPr lang="ru-RU" dirty="0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3714744" y="642918"/>
            <a:ext cx="2214563" cy="1643063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2. </a:t>
            </a:r>
            <a:r>
              <a:rPr lang="ru-RU" dirty="0" smtClean="0"/>
              <a:t>Перевод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устный</a:t>
            </a:r>
            <a:endParaRPr lang="ru-RU" dirty="0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429375" y="1071563"/>
            <a:ext cx="2071688" cy="13573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3. </a:t>
            </a:r>
            <a:r>
              <a:rPr lang="ru-RU" dirty="0" smtClean="0"/>
              <a:t>Перевод письменный</a:t>
            </a:r>
            <a:endParaRPr lang="ru-RU" dirty="0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6929454" y="2786058"/>
            <a:ext cx="2071702" cy="1643074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5.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Туристический бизнес.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5143504" y="5072074"/>
            <a:ext cx="2357437" cy="14287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7.Международная журналистика. </a:t>
            </a:r>
            <a:endParaRPr lang="ru-RU" dirty="0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1428728" y="4643446"/>
            <a:ext cx="2571741" cy="200026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6.Исследовательская работа в области зарубежной литературы . 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4" idx="1"/>
          </p:cNvCxnSpPr>
          <p:nvPr/>
        </p:nvCxnSpPr>
        <p:spPr>
          <a:xfrm rot="16200000" flipV="1">
            <a:off x="2393744" y="1821044"/>
            <a:ext cx="1164832" cy="95171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786314" y="2071678"/>
            <a:ext cx="642942" cy="35719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7"/>
          </p:cNvCxnSpPr>
          <p:nvPr/>
        </p:nvCxnSpPr>
        <p:spPr>
          <a:xfrm rot="5400000" flipH="1" flipV="1">
            <a:off x="6014056" y="2321125"/>
            <a:ext cx="521872" cy="59451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6"/>
            <a:endCxn id="9" idx="1"/>
          </p:cNvCxnSpPr>
          <p:nvPr/>
        </p:nvCxnSpPr>
        <p:spPr>
          <a:xfrm flipV="1">
            <a:off x="6500826" y="3607595"/>
            <a:ext cx="428628" cy="1428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5393537" y="4679165"/>
            <a:ext cx="785818" cy="42862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4" idx="3"/>
          </p:cNvCxnSpPr>
          <p:nvPr/>
        </p:nvCxnSpPr>
        <p:spPr>
          <a:xfrm rot="5400000">
            <a:off x="3193841" y="4456707"/>
            <a:ext cx="350455" cy="165903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6" idx="3"/>
          </p:cNvCxnSpPr>
          <p:nvPr/>
        </p:nvCxnSpPr>
        <p:spPr>
          <a:xfrm rot="10800000" flipV="1">
            <a:off x="2571706" y="3357561"/>
            <a:ext cx="428658" cy="3571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71604" y="500042"/>
            <a:ext cx="46434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Вдоль Рейна»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Console" pitchFamily="49" charset="0"/>
                <a:ea typeface="Times New Roman" pitchFamily="18" charset="0"/>
                <a:cs typeface="Arial" pitchFamily="34" charset="0"/>
              </a:rPr>
              <a:t>Программа</a:t>
            </a:r>
            <a:endParaRPr kumimoji="0" 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элективного курса</a:t>
            </a:r>
            <a:endParaRPr kumimoji="0" 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немецкому языку </a:t>
            </a:r>
            <a:endParaRPr kumimoji="0" 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учащихся 9 классов.</a:t>
            </a:r>
            <a:endParaRPr kumimoji="0" lang="ru-RU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Picture 1" descr="рейн%2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14620"/>
            <a:ext cx="5357850" cy="26432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857356" y="3687901"/>
            <a:ext cx="614366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Автор: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Супонина А. 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учитель немецкого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языка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школы № 32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г. Саранск 2007г.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флаг Германии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1428736"/>
            <a:ext cx="1327993" cy="114300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окумент 7"/>
          <p:cNvSpPr/>
          <p:nvPr/>
        </p:nvSpPr>
        <p:spPr>
          <a:xfrm>
            <a:off x="500034" y="214290"/>
            <a:ext cx="4071998" cy="3286148"/>
          </a:xfrm>
          <a:prstGeom prst="flowChartDocumen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Индивидуальная образовательная траектория учащегося </a:t>
            </a:r>
            <a:endParaRPr lang="ru-RU" sz="4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214282" y="4429132"/>
            <a:ext cx="3286148" cy="221457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Monotype Corsiva" pitchFamily="66" charset="0"/>
              </a:rPr>
              <a:t>отражает сферу интересов и возможностей</a:t>
            </a:r>
            <a:r>
              <a:rPr lang="ru-RU" sz="28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учащегося </a:t>
            </a:r>
            <a:endParaRPr lang="ru-RU" sz="2800" i="1" dirty="0">
              <a:latin typeface="Monotype Corsiva" pitchFamily="66" charset="0"/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4214810" y="3786190"/>
            <a:ext cx="4500594" cy="2928958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latin typeface="Monotype Corsiva" pitchFamily="66" charset="0"/>
              </a:rPr>
              <a:t>обеспечивает учащемуся возможность выступать активным участником проектирования собственной познавательной деятельности </a:t>
            </a:r>
            <a:endParaRPr lang="ru-RU" sz="2800" i="1" dirty="0">
              <a:latin typeface="Monotype Corsiva" pitchFamily="66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357554" y="3000372"/>
            <a:ext cx="1143008" cy="107157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785786" y="3571876"/>
            <a:ext cx="1000132" cy="71438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0" descr="Картинка 24 из 2787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54226">
            <a:off x="4483126" y="918172"/>
            <a:ext cx="3899789" cy="2453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40"/>
                            </p:stCondLst>
                            <p:childTnLst>
                              <p:par>
                                <p:cTn id="1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сохраненные данные 6"/>
          <p:cNvSpPr/>
          <p:nvPr/>
        </p:nvSpPr>
        <p:spPr>
          <a:xfrm>
            <a:off x="357158" y="1428736"/>
            <a:ext cx="4714908" cy="3643338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Предпрофильная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подготовка учащихся даёт возможность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571480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реализовать личностно- ориентированный подход к обучению с целью побуждения потребности к самосовершенствованию ;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3000372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уточнить образовательный запрос для принятия адекватного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</a:rPr>
              <a:t>профориентационного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решения;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5429264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создать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</a:rPr>
              <a:t>портфолио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учащихся с целью сбора индивидуальных его достижений.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5" name="32-конечная звезда 14"/>
          <p:cNvSpPr/>
          <p:nvPr/>
        </p:nvSpPr>
        <p:spPr>
          <a:xfrm>
            <a:off x="6143636" y="2643182"/>
            <a:ext cx="928694" cy="35719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32-конечная звезда 15"/>
          <p:cNvSpPr/>
          <p:nvPr/>
        </p:nvSpPr>
        <p:spPr>
          <a:xfrm>
            <a:off x="6143636" y="5072074"/>
            <a:ext cx="928694" cy="35719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32-конечная звезда 16"/>
          <p:cNvSpPr/>
          <p:nvPr/>
        </p:nvSpPr>
        <p:spPr>
          <a:xfrm>
            <a:off x="6143636" y="285728"/>
            <a:ext cx="928694" cy="35719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8" descr="roz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428860" y="4286256"/>
            <a:ext cx="1928826" cy="192882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5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845</TotalTime>
  <Words>329</Words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2_Поток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Наташа</cp:lastModifiedBy>
  <cp:revision>129</cp:revision>
  <dcterms:modified xsi:type="dcterms:W3CDTF">2011-09-20T18:39:02Z</dcterms:modified>
</cp:coreProperties>
</file>