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9" r:id="rId8"/>
    <p:sldId id="283" r:id="rId9"/>
    <p:sldId id="284" r:id="rId10"/>
    <p:sldId id="281" r:id="rId11"/>
    <p:sldId id="28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390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g0.liveinternet.ru/images/attach/c/3/77/390/77390584_shipovnik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02.olx.ru/ui/4/20/77/1266227602_74351377_1----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cs9725.userapi.com/u11301519/120283271/x_540e05e2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img-fotki.yandex.ru/get/51/vibpxhgglzd.dae/0_3b82a_c61950e0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.gdefon.ru/wallpapers_original/wallpapers/357958_roza_izmoroz_inej_1920x1200_(www.GdeFon.ru)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file.mobilmusic.ru/f9/6c/36/717756-480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khimija/Kristallicheskie-i-amorfnye-tela/0003-003-Kristallicheskaja-reshetka.jpg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hemistry-chemists.com/Video/iodine-sublimation-10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nn,b,b,b,n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76438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АГРЕГАТНЫЕ  СОСТОЯНИЯ  ВЕЩЕСТВА.</a:t>
            </a:r>
          </a:p>
          <a:p>
            <a:pPr algn="ctr"/>
            <a:r>
              <a:rPr lang="ru-RU" sz="2800" b="1" dirty="0" smtClean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ПЛАВЛЕНИЕ  И  ОТВЕРДЕВАНИЕ  КРИСТАЛЛИЧЕСКИХ ТЕЛ.</a:t>
            </a:r>
          </a:p>
          <a:p>
            <a:pPr algn="ctr"/>
            <a:endParaRPr lang="ru-RU" sz="2800" b="1" dirty="0" smtClean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(8 класс)</a:t>
            </a:r>
            <a:endParaRPr lang="ru-RU" sz="2800" b="1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5000636"/>
            <a:ext cx="5143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Аксенова Н. П., учитель физики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«ООШ № 100 им. С. Е. Цветкова»</a:t>
            </a:r>
          </a:p>
          <a:p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6198990"/>
            <a:ext cx="38576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Новокузнецк, 2012г.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77867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Возгонка также используется в пищевой промышленности: так, например, сублимированный кофе получают из замороженного кофейного экстракта через обезвоживание вакуумом.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Фрукты после сублимирования весят в несколько раз меньше, а восстанавливаются в воде.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Сублимированные продукты значительно превосходят сушеные по пищевой ценности, так как возгонке поддаётся только вода, а при термическом испарении теряются многие полезные вещества. Перед сублимацией пищевых продуктов используется быстрое замораживание (от −100 до −190 °C), что приводит к образованию мелких кристаллов, не разрушающих клеточные мембраны.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g0.liveinternet.ru/images/attach/c/3/77/390/77390584_shipovnik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8143932" cy="56436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4703308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Сублимированные фрукты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http://cs9725.userapi.com/u11301519/120283271/x_540e05e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642918"/>
            <a:ext cx="8072494" cy="56436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57356" y="5143512"/>
            <a:ext cx="5802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Сублимированный кофе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0" name="Picture 8" descr="http://images02.olx.ru/ui/4/20/77/1266227602_74351377_1----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714356"/>
            <a:ext cx="8143932" cy="55721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857224" y="557214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Цех по производству сублимированных продуктов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Примером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десублимации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являются такие атмосферные явления, как иней на поверхности земли и изморозь на ветвях деревьев и проводах.</a:t>
            </a:r>
          </a:p>
        </p:txBody>
      </p:sp>
      <p:pic>
        <p:nvPicPr>
          <p:cNvPr id="16386" name="Picture 2" descr="http://img-fotki.yandex.ru/get/51/vibpxhgglzd.dae/0_3b82a_c61950e0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857652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://file.mobilmusic.ru/f9/6c/36/717756-48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714488"/>
            <a:ext cx="3357586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0" name="Picture 6" descr="http://st.gdefon.ru/wallpapers_original/wallpapers/357958_roza_izmoroz_inej_1920x1200_(www.GdeFon.ru)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429000"/>
            <a:ext cx="4148131" cy="3171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286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 презентации использовался материал и картинки: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images.yandex.ru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http://www.monclerjacketstyle.com	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http://ru.wikipedia.org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http://chemistry-chemists.com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Учебник: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 В. Перышкин, «Физика – 8 класс», М. «Дрофа», 2011г.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142852"/>
            <a:ext cx="23574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Повторим:</a:t>
            </a:r>
          </a:p>
          <a:p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857232"/>
            <a:ext cx="802957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каких состояниях может находится вещество?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Приведите  свои  примеры.</a:t>
            </a:r>
          </a:p>
          <a:p>
            <a:pPr marL="457200" indent="-457200"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вода илед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285751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Admin\Desktop\пар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500438"/>
            <a:ext cx="314327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Admin\Desktop\вода и лед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500306"/>
            <a:ext cx="3000396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5512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Перечислите свойства твёрдых тел.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Назовите свойства жидкостей.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Какими свойствами обладают газы?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вода и лед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484711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Admin\Desktop\тум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285993"/>
            <a:ext cx="3357586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Admin\Desktop\рос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4357694"/>
            <a:ext cx="3444887" cy="2311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2066" y="428604"/>
            <a:ext cx="392909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Каково расположение молекул газа?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Чем объясняется способность жидкостей сохранять  свой объём?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Почему твёрдые тела в обычном состоянии сохраняют свою форму  и  объём?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dmin\Desktop\молек пара воды и льда"/>
          <p:cNvPicPr>
            <a:picLocks noChangeAspect="1" noChangeArrowheads="1"/>
          </p:cNvPicPr>
          <p:nvPr/>
        </p:nvPicPr>
        <p:blipFill>
          <a:blip r:embed="rId2"/>
          <a:srcRect b="13953"/>
          <a:stretch>
            <a:fillRect/>
          </a:stretch>
        </p:blipFill>
        <p:spPr bwMode="auto">
          <a:xfrm>
            <a:off x="142844" y="3929066"/>
            <a:ext cx="485778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http://900igr.net/datai/khimija/Kristallicheskie-i-amorfnye-tela/0003-003-Kristallicheskaja-reshetka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00042"/>
            <a:ext cx="4857784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3"/>
            <a:ext cx="85725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Известные вам три состояния вещества (твёрдое, жидкое, газообразное) называются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агрегатными состояниями.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Молекулы одного и того же вещества в различных агрегатных состояниях ничем не отличаются друг от друга.</a:t>
            </a:r>
          </a:p>
          <a:p>
            <a:pPr algn="just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Вещество можно перевести из одного агрегатного состояние в другое (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фазовый переход)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4326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Admin\Desktop\капли пара на стек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071942"/>
            <a:ext cx="4929223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928670"/>
          <a:ext cx="8715436" cy="5643602"/>
        </p:xfrm>
        <a:graphic>
          <a:graphicData uri="http://schemas.openxmlformats.org/drawingml/2006/table">
            <a:tbl>
              <a:tblPr/>
              <a:tblGrid>
                <a:gridCol w="8715436"/>
              </a:tblGrid>
              <a:tr h="56436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            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сублимация</a:t>
                      </a:r>
                      <a:r>
                        <a:rPr lang="ru-RU" sz="28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(возгонка)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   плавление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↑)       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парообразование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Q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↑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                 </a:t>
                      </a: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ТВЁРДОЕ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ТЕЛО    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ЖИДКОСТЬ                   ГАЗ</a:t>
                      </a:r>
                      <a: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400" dirty="0" smtClean="0"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</a:t>
                      </a: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кристаллизация</a:t>
                      </a:r>
                      <a:r>
                        <a:rPr lang="en-US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(Q↓)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   конденсация </a:t>
                      </a:r>
                      <a:r>
                        <a:rPr lang="en-US" sz="2800" b="1" dirty="0">
                          <a:latin typeface="Times New Roman"/>
                          <a:ea typeface="Calibri"/>
                          <a:cs typeface="Times New Roman"/>
                        </a:rPr>
                        <a:t>(Q↓)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     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1285852" y="2928934"/>
            <a:ext cx="3357586" cy="500066"/>
          </a:xfrm>
          <a:prstGeom prst="curvedDownArrow">
            <a:avLst>
              <a:gd name="adj1" fmla="val 90286"/>
              <a:gd name="adj2" fmla="val 187086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5072066" y="2928934"/>
            <a:ext cx="3500462" cy="500066"/>
          </a:xfrm>
          <a:prstGeom prst="curvedDownArrow">
            <a:avLst>
              <a:gd name="adj1" fmla="val 109600"/>
              <a:gd name="adj2" fmla="val 219200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 flipH="1">
            <a:off x="1000096" y="4000504"/>
            <a:ext cx="3429027" cy="571504"/>
          </a:xfrm>
          <a:prstGeom prst="curvedUpArrow">
            <a:avLst>
              <a:gd name="adj1" fmla="val 92885"/>
              <a:gd name="adj2" fmla="val 185769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 flipH="1">
            <a:off x="4929190" y="4000504"/>
            <a:ext cx="3429020" cy="642942"/>
          </a:xfrm>
          <a:prstGeom prst="curvedUpArrow">
            <a:avLst>
              <a:gd name="adj1" fmla="val 72115"/>
              <a:gd name="adj2" fmla="val 14423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57291" y="21429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Фазовый переход вещества: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500034" y="1643050"/>
            <a:ext cx="8143932" cy="785818"/>
          </a:xfrm>
          <a:prstGeom prst="curvedDownArrow">
            <a:avLst/>
          </a:prstGeom>
          <a:solidFill>
            <a:schemeClr val="bg1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flipH="1" flipV="1">
            <a:off x="214282" y="5214950"/>
            <a:ext cx="8429684" cy="785818"/>
          </a:xfrm>
          <a:prstGeom prst="curvedDownArrow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794" y="6000768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десублимация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3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Сублимация (возгонка)</a:t>
            </a:r>
            <a:r>
              <a:rPr lang="ru-RU" sz="2400" b="1" dirty="0" smtClean="0"/>
              <a:t> </a:t>
            </a:r>
            <a:r>
              <a:rPr lang="ru-RU" sz="2400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переход вещества из твёрдого состояния сразу в газообразное, минуя жидкое.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928670"/>
            <a:ext cx="850112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Сублимация йода</a:t>
            </a:r>
            <a:endParaRPr kumimoji="0" lang="ru-RU" sz="24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Возгонка характерна, например, для элементарного йода I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который при нормальных условиях не имеет жидкой фазы: чёрные с голубым отливом кристаллы сразу превращаются (сублимируются) в газообразный молекулярный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 (медицинский «йод» представляет собой спиртовой раствор).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chemistry-chemists.com/Video/iodine-sublimation-1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857628"/>
            <a:ext cx="4000529" cy="2728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85831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На дно стакана помещают технический йод, подлежащий отчистке. Стакан накрывают круглодонной колбой, заполненной холодной водой, ставят на песочную баню и включают нагрев.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стакане появятся слабо-фиолетовые пары, а на поверхности колбы начнут оседать игольчатые кристаллы йода.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кристаллики йода прилегают к поверхности неплотно, поэтому они иногда падают назад на дно стакана.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214686"/>
            <a:ext cx="385765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71810"/>
            <a:ext cx="5715040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При дальнейшем нагреве пары йода приобретают темную окраску.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Количество йода, который конденсировался на дне колбы увеличивается. Кристаллы начнут образовывать на поверхности стекла плотную корку.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Если вода в колбе слишком нагреется, ее можно слить и заменить холодной, используя устройство типа сифона.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240</Words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36</cp:revision>
  <dcterms:created xsi:type="dcterms:W3CDTF">2012-08-01T09:59:54Z</dcterms:created>
  <dcterms:modified xsi:type="dcterms:W3CDTF">2012-11-11T06:32:47Z</dcterms:modified>
</cp:coreProperties>
</file>