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83" r:id="rId3"/>
    <p:sldId id="284" r:id="rId4"/>
    <p:sldId id="285" r:id="rId5"/>
    <p:sldId id="289" r:id="rId6"/>
    <p:sldId id="286" r:id="rId7"/>
    <p:sldId id="288" r:id="rId8"/>
    <p:sldId id="290" r:id="rId9"/>
    <p:sldId id="291" r:id="rId10"/>
    <p:sldId id="287" r:id="rId11"/>
    <p:sldId id="272" r:id="rId12"/>
    <p:sldId id="264" r:id="rId13"/>
    <p:sldId id="270" r:id="rId14"/>
    <p:sldId id="271" r:id="rId15"/>
    <p:sldId id="265" r:id="rId16"/>
    <p:sldId id="277" r:id="rId17"/>
    <p:sldId id="279" r:id="rId18"/>
    <p:sldId id="269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BB2AD-7335-4D2F-8CD5-7DF3ED5DCE64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44C6F-2722-4137-A220-D3A364ED0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44C6F-2722-4137-A220-D3A364ED058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B5F87-8D72-4E1C-9AD4-0E9094FBC13D}" type="datetime1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8840A-3A97-4641-BC97-598BE6AD7054}" type="datetime1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7F2E-438A-4AEC-8AE3-9277A0C2B6E9}" type="datetime1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BE5A7-2A55-4EA8-B931-BF42FD7CCC7D}" type="datetime1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596A-E76C-46C2-80E9-CCCF885D0C2B}" type="datetime1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E8017-4377-43C8-8EC1-281FA5B897E4}" type="datetime1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FDAF-FDDF-4883-8585-45A050D5C127}" type="datetime1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6D303-F0EE-4E92-B027-56551C5CE19F}" type="datetime1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51E7-E665-4CFE-A89C-D0AC07B9342F}" type="datetime1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BEEC-C556-45A3-B17F-6F2CA7D9CC93}" type="datetime1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4A573-43C7-44CE-A938-B2E8821F78D7}" type="datetime1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6EA9E9-2556-457B-9383-156ED88DC870}" type="datetime1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yandsearch?img_url=img12.nnm.ru/imagez/gallery/f/5/c/9/5/f5c95e916b0548185cb94178a8232ac6_full.jpg&amp;iorient=&amp;icolor=&amp;site=&amp;text=%D0%BA%D0%B0%D1%80%D1%82%D0%B8%D0%BD%D0%BA%D0%B8%20%D1%82%D0%B5%D1%80%D0%BC%D0%BE%D0%BC%D0%B5%D1%82%D1%80%D0%BE%D0%B2&amp;wp=&amp;pos=9&amp;isize=&amp;type=&amp;recent=&amp;rpt=simage&amp;itype=&amp;nojs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://images.yandex.ru/yandsearch?img_url=powerclip.ru/uploads/photos/4929.jpg&amp;iorient=&amp;icolor=&amp;p=1&amp;site=&amp;text=%D0%BA%D0%B0%D1%80%D1%82%D0%B8%D0%BD%D0%BA%D0%B8%20%D1%81%D0%BF%D0%B8%D0%B4%D0%BE%D0%BC%D0%B5%D1%82%D1%80%D0%B0&amp;wp=&amp;pos=36&amp;isize=&amp;type=&amp;recent=&amp;rpt=simage&amp;itype=&amp;nojs=1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resher.ru/images5/pchela-pod-mikroskopom/1.jpg" TargetMode="External"/><Relationship Id="rId13" Type="http://schemas.openxmlformats.org/officeDocument/2006/relationships/image" Target="../media/image22.jpeg"/><Relationship Id="rId18" Type="http://schemas.openxmlformats.org/officeDocument/2006/relationships/image" Target="../media/image27.jpeg"/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12" Type="http://schemas.openxmlformats.org/officeDocument/2006/relationships/image" Target="../media/image21.jpeg"/><Relationship Id="rId17" Type="http://schemas.openxmlformats.org/officeDocument/2006/relationships/image" Target="../media/image26.jpeg"/><Relationship Id="rId2" Type="http://schemas.openxmlformats.org/officeDocument/2006/relationships/hyperlink" Target="http://cs9838.vkontakte.ru/u114679712/-14/x_2d635562.jpg" TargetMode="External"/><Relationship Id="rId16" Type="http://schemas.openxmlformats.org/officeDocument/2006/relationships/image" Target="../media/image25.jpeg"/><Relationship Id="rId20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animal.ru/wp-content/uploads/2010/12/babochka-vampir12.jpg" TargetMode="External"/><Relationship Id="rId11" Type="http://schemas.openxmlformats.org/officeDocument/2006/relationships/image" Target="../media/image20.jpeg"/><Relationship Id="rId5" Type="http://schemas.openxmlformats.org/officeDocument/2006/relationships/image" Target="../media/image16.jpeg"/><Relationship Id="rId15" Type="http://schemas.openxmlformats.org/officeDocument/2006/relationships/image" Target="../media/image24.jpeg"/><Relationship Id="rId10" Type="http://schemas.openxmlformats.org/officeDocument/2006/relationships/image" Target="../media/image19.jpeg"/><Relationship Id="rId19" Type="http://schemas.openxmlformats.org/officeDocument/2006/relationships/hyperlink" Target="http://img0.liveinternet.ru/images/attach/c/4/83/686/83686222_204_1206136071.jpg" TargetMode="External"/><Relationship Id="rId4" Type="http://schemas.openxmlformats.org/officeDocument/2006/relationships/hyperlink" Target="http://cs303703.userapi.com/v303703152/15f7/jYfahII7OX4.jpg" TargetMode="External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img_url=dl.ziza.ru/other/052009/12/pics/001_pics.jpg&amp;iorient=&amp;icolor=&amp;p=2&amp;site=&amp;text=%D0%BA%D0%B0%D1%80%D1%82%D0%B8%D0%BD%D0%BA%D0%B8%20%D0%B4%D0%B2%D0%B8%D0%B6%D0%B5%D0%BD%D0%B8%D0%B5%20%D0%BF%D1%83%D0%BB%D0%B8&amp;wp=&amp;pos=89&amp;isize=&amp;type=&amp;recent=&amp;rpt=simage&amp;itype=&amp;nojs=1" TargetMode="External"/><Relationship Id="rId13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1.jpeg"/><Relationship Id="rId12" Type="http://schemas.openxmlformats.org/officeDocument/2006/relationships/hyperlink" Target="http://images.yandex.ru/yandsearch?img_url=img-fotki.yandex.ru/get/4007/albertozavr.11/0_1bbac_c247bbd5_XL&amp;iorient=&amp;icolor=&amp;site=&amp;text=%D0%BA%D0%B0%D1%80%D1%82%D0%B8%D0%BD%D0%BA%D0%B8%20%20%D0%B4%D0%B2%D0%B8%D0%B6%D0%B5%D0%BD%D0%B8%D0%B5%20%D0%BA%D0%BE%D0%BC%D0%B5%D1%82%D1%8B&amp;wp=any&amp;pos=1&amp;isize=wallpaper&amp;type=&amp;recent=&amp;rpt=simage&amp;itype=&amp;nojs=1" TargetMode="External"/><Relationship Id="rId2" Type="http://schemas.openxmlformats.org/officeDocument/2006/relationships/hyperlink" Target="http://images.yandex.ru/yandsearch?img_url=imgs.abduzeedo.com/files/paul0v2/multishot/Lancelin_Dunes___Whip_Sequence_by_Photocaro.jpg&amp;iorient=&amp;icolor=&amp;p=1&amp;site=&amp;text=%D0%BA%D0%B0%D1%80%D1%82%D0%B8%D0%BD%D0%BA%D0%B8%20%D0%B2%D0%B8%D0%B4%D1%8B%20%D1%82%D1%80%D0%B0%D0%B5%D0%BA%D1%82%D0%BE%D1%80%D0%B8%D0%B8&amp;wp=&amp;pos=44&amp;isize=&amp;type=&amp;recent=&amp;rpt=simage&amp;itype=&amp;nojs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img_url=www.zhaba.ru/_pics/sh1mohnvjprk7t92.jpg&amp;iorient=&amp;icolor=&amp;p=3&amp;site=&amp;text=%D0%BA%D0%B0%D1%80%D1%82%D0%B8%D0%BD%D0%BA%D0%B8%20%D0%B2%D0%B8%D0%B4%D1%8B%20%D1%82%D1%80%D0%B0%D0%B5%D0%BA%D1%82%D0%BE%D1%80%D0%B8%D0%B8&amp;wp=&amp;pos=91&amp;isize=&amp;type=&amp;recent=&amp;rpt=simage&amp;itype=&amp;nojs=1" TargetMode="External"/><Relationship Id="rId11" Type="http://schemas.openxmlformats.org/officeDocument/2006/relationships/image" Target="../media/image33.jpeg"/><Relationship Id="rId5" Type="http://schemas.openxmlformats.org/officeDocument/2006/relationships/image" Target="../media/image30.jpeg"/><Relationship Id="rId15" Type="http://schemas.openxmlformats.org/officeDocument/2006/relationships/image" Target="../media/image35.jpeg"/><Relationship Id="rId10" Type="http://schemas.openxmlformats.org/officeDocument/2006/relationships/hyperlink" Target="http://images.yandex.ru/yandsearch?img_url=www.fresher.ru/images4/chego-ne-vidit-chelovecheskij-glaz/14.jpg&amp;iorient=&amp;icolor=&amp;site=&amp;text=%D0%BA%D0%B0%D1%80%D1%82%D0%B8%D0%BD%D0%BA%D0%B8%20%D0%B4%D0%B2%D0%B8%D0%B6%D0%B5%D0%BD%D0%B8%D0%B5%20%D0%BF%D1%83%D0%BB%D0%B8&amp;wp=&amp;pos=1&amp;isize=&amp;type=&amp;recent=&amp;rpt=simage&amp;itype=&amp;nojs=1" TargetMode="External"/><Relationship Id="rId4" Type="http://schemas.openxmlformats.org/officeDocument/2006/relationships/hyperlink" Target="http://images.yandex.ru/yandsearch?img_url=dic.academic.ru/pictures/wiki/files/80/Planets_configuration_3D.jpg&amp;iorient=&amp;icolor=&amp;p=1&amp;site=&amp;text=%D0%BA%D0%B0%D1%80%D1%82%D0%B8%D0%BD%D0%BA%D0%B8%20%D0%B2%D0%B8%D0%B4%D1%8B%20%D1%82%D1%80%D0%B0%D0%B5%D0%BA%D1%82%D0%BE%D1%80%D0%B8%D0%B8&amp;wp=&amp;pos=54&amp;isize=&amp;type=&amp;recent=&amp;rpt=simage&amp;itype=&amp;nojs=1" TargetMode="External"/><Relationship Id="rId9" Type="http://schemas.openxmlformats.org/officeDocument/2006/relationships/image" Target="../media/image32.jpeg"/><Relationship Id="rId14" Type="http://schemas.openxmlformats.org/officeDocument/2006/relationships/hyperlink" Target="http://images.yandex.ru/yandsearch?img_url=www.goodfon.ru/image/104089-1024x768.jpg&amp;iorient=&amp;icolor=&amp;site=&amp;text=%D0%BA%D0%B0%D1%80%D1%82%D0%B8%D0%BD%D0%BA%D0%B8%20%D1%81%D0%BB%D0%B5%D0%B4%20%D1%81%D0%B0%D0%BC%D0%BE%D0%BB%D0%B5%D1%82%D0%B0&amp;wp=any&amp;pos=19&amp;isize=wallpaper&amp;type=&amp;recent=&amp;rpt=simage&amp;itype=&amp;nojs=1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yandex.ru/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//commons.wikimedia.org/wiki/File:Joule_James_sitting.jpg?uselang=ru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//commons.wikimedia.org/wiki/File:James_Watt_by_Henry_Howard.jpg?uselang=ru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714356"/>
            <a:ext cx="68580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 Дополнительный материал к урокам физики </a:t>
            </a:r>
          </a:p>
          <a:p>
            <a:pPr algn="ctr"/>
            <a:r>
              <a:rPr lang="ru-RU" sz="3600" b="1" dirty="0" smtClean="0"/>
              <a:t>для 7 класса</a:t>
            </a:r>
            <a:endParaRPr lang="ru-RU" sz="3600" b="1" dirty="0"/>
          </a:p>
        </p:txBody>
      </p:sp>
      <p:pic>
        <p:nvPicPr>
          <p:cNvPr id="1026" name="Picture 2" descr="C:\Users\Admin\Desktop\НАТУСЯ\ФИЗИКА\Картинки по физике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643182"/>
            <a:ext cx="3071834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 flipH="1">
            <a:off x="4000496" y="4071942"/>
            <a:ext cx="492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Составила: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Аксенова Наталья Петровна, учитель физики, ОБЖ, заместитель директора по БЖ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214290"/>
            <a:ext cx="7739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МБОУ «ООШ № 100 им. С. Е. Цветкова»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6072206"/>
            <a:ext cx="28821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Новокузнецк</a:t>
            </a:r>
            <a:endParaRPr lang="ru-RU" b="1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1</a:t>
            </a:fld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10</a:t>
            </a:fld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Admin\Desktop\портреты физиков\Архиме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85728"/>
            <a:ext cx="4442129" cy="5715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285984" y="6000768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Архимед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(287-212 до н.э.)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9" y="142852"/>
            <a:ext cx="7929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Обобщающая таблица: «Физические величины»</a:t>
            </a:r>
            <a:endParaRPr lang="ru-RU" sz="24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0" y="857233"/>
          <a:ext cx="8786876" cy="54921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5984"/>
                <a:gridCol w="2178860"/>
                <a:gridCol w="2000264"/>
                <a:gridCol w="2571768"/>
              </a:tblGrid>
              <a:tr h="133468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Физическая величина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Обозначение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Единицы измерения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Прибор для измерения величины</a:t>
                      </a:r>
                      <a:endParaRPr lang="ru-RU" sz="2400" b="1" dirty="0"/>
                    </a:p>
                  </a:txBody>
                  <a:tcPr/>
                </a:tc>
              </a:tr>
              <a:tr h="1060904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длина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L</a:t>
                      </a:r>
                      <a:endParaRPr lang="ru-RU" sz="2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мкм, мм, см, дм, </a:t>
                      </a:r>
                      <a:r>
                        <a:rPr lang="ru-RU" sz="3200" b="1" dirty="0" smtClean="0"/>
                        <a:t>м</a:t>
                      </a:r>
                      <a:r>
                        <a:rPr lang="ru-RU" sz="2400" dirty="0" smtClean="0"/>
                        <a:t>, км…</a:t>
                      </a:r>
                      <a:endParaRPr lang="ru-RU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Линейка, рулетка</a:t>
                      </a:r>
                      <a:endParaRPr lang="ru-RU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013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время</a:t>
                      </a:r>
                      <a:endParaRPr lang="ru-RU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t</a:t>
                      </a:r>
                      <a:endParaRPr lang="ru-RU" sz="24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с</a:t>
                      </a:r>
                      <a:r>
                        <a:rPr lang="ru-RU" sz="2400" dirty="0" smtClean="0"/>
                        <a:t>,</a:t>
                      </a:r>
                      <a:r>
                        <a:rPr lang="ru-RU" sz="2400" baseline="0" dirty="0" smtClean="0"/>
                        <a:t> мин, ч</a:t>
                      </a:r>
                      <a:endParaRPr lang="ru-RU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Часы, секундомер</a:t>
                      </a:r>
                      <a:endParaRPr lang="ru-RU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386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объём</a:t>
                      </a:r>
                      <a:endParaRPr lang="ru-RU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V</a:t>
                      </a:r>
                      <a:endParaRPr lang="ru-RU" sz="24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мл, л,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см</a:t>
                      </a:r>
                      <a:r>
                        <a:rPr kumimoji="0" lang="ru-RU" sz="240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, </a:t>
                      </a:r>
                      <a:r>
                        <a:rPr kumimoji="0" lang="ru-RU" sz="3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</a:t>
                      </a:r>
                      <a:r>
                        <a:rPr kumimoji="0" lang="ru-RU" sz="3200" b="1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ru-RU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, </a:t>
                      </a:r>
                      <a:r>
                        <a:rPr kumimoji="0"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мм</a:t>
                      </a:r>
                      <a:r>
                        <a:rPr kumimoji="0" lang="ru-RU" sz="240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Мензурка, линейка</a:t>
                      </a:r>
                    </a:p>
                    <a:p>
                      <a:endParaRPr lang="ru-RU" sz="2400" dirty="0" smtClean="0"/>
                    </a:p>
                    <a:p>
                      <a:endParaRPr lang="ru-RU" sz="1800" dirty="0" smtClean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9544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11</a:t>
            </a:fld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7-tub-ru.yandex.net/i?id=113250419-2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214422"/>
            <a:ext cx="4286280" cy="392909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0" name="Picture 6" descr="http://im4-tub-ru.yandex.net/i?id=501875889-1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285860"/>
            <a:ext cx="4429156" cy="38576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285720" y="1"/>
            <a:ext cx="8643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Самостоятельная работа по теме: </a:t>
            </a:r>
          </a:p>
          <a:p>
            <a:pPr algn="ctr"/>
            <a:r>
              <a:rPr lang="ru-RU" sz="2400" b="1" dirty="0" smtClean="0"/>
              <a:t>«Цена деления измерительного прибора»</a:t>
            </a:r>
            <a:endParaRPr lang="ru-RU" sz="2400" b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857232"/>
          <a:ext cx="9144000" cy="42862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571062"/>
                <a:gridCol w="4572938"/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Вариант №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Вариант № 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857224" y="5143512"/>
            <a:ext cx="74295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/>
              <a:t>Определите: 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Цену деления данного прибора.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Показание прибора.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Предел измерения.</a:t>
            </a:r>
            <a:endParaRPr lang="ru-RU" sz="24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12</a:t>
            </a:fld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142852"/>
            <a:ext cx="5346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«Мир под микроскопом»</a:t>
            </a:r>
            <a:endParaRPr lang="ru-RU" sz="2400" b="1" dirty="0"/>
          </a:p>
        </p:txBody>
      </p:sp>
      <p:pic>
        <p:nvPicPr>
          <p:cNvPr id="1026" name="Picture 2" descr="http://cs9838.vkontakte.ru/u114679712/-14/x_2d635562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b="12000"/>
          <a:stretch>
            <a:fillRect/>
          </a:stretch>
        </p:blipFill>
        <p:spPr bwMode="auto">
          <a:xfrm>
            <a:off x="714348" y="857232"/>
            <a:ext cx="7572428" cy="52864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14414" y="5429264"/>
            <a:ext cx="71224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Снежинка под микроскопом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1028" name="Picture 4" descr="http://cs303703.userapi.com/v303703152/15f7/jYfahII7OX4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b="8108"/>
          <a:stretch>
            <a:fillRect/>
          </a:stretch>
        </p:blipFill>
        <p:spPr bwMode="auto">
          <a:xfrm>
            <a:off x="642910" y="857232"/>
            <a:ext cx="7715304" cy="52864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643174" y="5572140"/>
            <a:ext cx="4461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Снег под микроскопом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1030" name="Picture 6" descr="http://ianimal.ru/wp-content/uploads/2010/12/babochka-vampir12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 b="2667"/>
          <a:stretch>
            <a:fillRect/>
          </a:stretch>
        </p:blipFill>
        <p:spPr bwMode="auto">
          <a:xfrm>
            <a:off x="571472" y="857232"/>
            <a:ext cx="7786742" cy="528641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85852" y="5072074"/>
            <a:ext cx="6643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Насекомое под микроскопом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032" name="Picture 8" descr="http://www.fresher.ru/images5/pchela-pod-mikroskopom/1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0034" y="857232"/>
            <a:ext cx="7929618" cy="535785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786182" y="5429264"/>
            <a:ext cx="13885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пчела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034" name="Picture 10" descr="http://cs11471.vkontakte.ru/u9885022/103384523/x_891ab9f6.jpg"/>
          <p:cNvPicPr>
            <a:picLocks noChangeAspect="1" noChangeArrowheads="1"/>
          </p:cNvPicPr>
          <p:nvPr/>
        </p:nvPicPr>
        <p:blipFill>
          <a:blip r:embed="rId10"/>
          <a:srcRect l="4967" t="2830" r="4387" b="16509"/>
          <a:stretch>
            <a:fillRect/>
          </a:stretch>
        </p:blipFill>
        <p:spPr bwMode="auto">
          <a:xfrm>
            <a:off x="428596" y="857232"/>
            <a:ext cx="8001056" cy="54292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571868" y="4929198"/>
            <a:ext cx="2070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Ресничка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036" name="Picture 12" descr="http://cs297.vkontakte.ru/u3219375/103384523/x_725fa2e4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28596" y="857232"/>
            <a:ext cx="8001056" cy="542928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928663" y="5143512"/>
            <a:ext cx="71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Волос человека в разрезе – увеличение 200 раз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038" name="Picture 14" descr="http://cs1904.vkontakte.ru/u3219375/38730838/x_20c5cc63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28596" y="785794"/>
            <a:ext cx="8001056" cy="550072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857224" y="3714752"/>
            <a:ext cx="37859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Секущийся волос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040" name="Picture 16" descr="http://www.yaplakal.com/uploads/post-3-12809102233848.jpg"/>
          <p:cNvPicPr>
            <a:picLocks noChangeAspect="1" noChangeArrowheads="1"/>
          </p:cNvPicPr>
          <p:nvPr/>
        </p:nvPicPr>
        <p:blipFill>
          <a:blip r:embed="rId13"/>
          <a:srcRect b="3704"/>
          <a:stretch>
            <a:fillRect/>
          </a:stretch>
        </p:blipFill>
        <p:spPr bwMode="auto">
          <a:xfrm>
            <a:off x="428596" y="785794"/>
            <a:ext cx="8001056" cy="5572164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5643570" y="5643578"/>
            <a:ext cx="18533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опарыш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042" name="Picture 18" descr="http://www.yaplakal.com/uploads/post-3-12809102001155.jpg"/>
          <p:cNvPicPr>
            <a:picLocks noChangeAspect="1" noChangeArrowheads="1"/>
          </p:cNvPicPr>
          <p:nvPr/>
        </p:nvPicPr>
        <p:blipFill>
          <a:blip r:embed="rId14"/>
          <a:srcRect b="3704"/>
          <a:stretch>
            <a:fillRect/>
          </a:stretch>
        </p:blipFill>
        <p:spPr bwMode="auto">
          <a:xfrm>
            <a:off x="357158" y="785794"/>
            <a:ext cx="8072494" cy="5572164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785786" y="2071678"/>
            <a:ext cx="13787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блоха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044" name="Picture 20" descr="http://www.yaplakal.com/uploads/post-3-12809102144465.jpg"/>
          <p:cNvPicPr>
            <a:picLocks noChangeAspect="1" noChangeArrowheads="1"/>
          </p:cNvPicPr>
          <p:nvPr/>
        </p:nvPicPr>
        <p:blipFill>
          <a:blip r:embed="rId15"/>
          <a:srcRect b="4878"/>
          <a:stretch>
            <a:fillRect/>
          </a:stretch>
        </p:blipFill>
        <p:spPr bwMode="auto">
          <a:xfrm>
            <a:off x="357158" y="785794"/>
            <a:ext cx="8215370" cy="5572164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5857884" y="1071546"/>
            <a:ext cx="2938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Мучной жук</a:t>
            </a:r>
            <a:endParaRPr lang="ru-RU" sz="3200" b="1" dirty="0"/>
          </a:p>
        </p:txBody>
      </p:sp>
      <p:pic>
        <p:nvPicPr>
          <p:cNvPr id="1046" name="Picture 22" descr="Простые вещи под микроскопом"/>
          <p:cNvPicPr>
            <a:picLocks noChangeAspect="1" noChangeArrowheads="1"/>
          </p:cNvPicPr>
          <p:nvPr/>
        </p:nvPicPr>
        <p:blipFill>
          <a:blip r:embed="rId16"/>
          <a:srcRect b="10588"/>
          <a:stretch>
            <a:fillRect/>
          </a:stretch>
        </p:blipFill>
        <p:spPr bwMode="auto">
          <a:xfrm>
            <a:off x="285720" y="785794"/>
            <a:ext cx="8358246" cy="5429288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1571604" y="1071546"/>
            <a:ext cx="54630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Вошь на волосе человека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048" name="Picture 24" descr="Простые вещи под микроскопом"/>
          <p:cNvPicPr>
            <a:picLocks noChangeAspect="1" noChangeArrowheads="1"/>
          </p:cNvPicPr>
          <p:nvPr/>
        </p:nvPicPr>
        <p:blipFill>
          <a:blip r:embed="rId17"/>
          <a:srcRect b="12644"/>
          <a:stretch>
            <a:fillRect/>
          </a:stretch>
        </p:blipFill>
        <p:spPr bwMode="auto">
          <a:xfrm>
            <a:off x="285720" y="785794"/>
            <a:ext cx="8286808" cy="5429288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4143372" y="928670"/>
            <a:ext cx="41353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Плетение нити нейлонового чулка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050" name="Picture 26" descr="Простые вещи под микроскопом"/>
          <p:cNvPicPr>
            <a:picLocks noChangeAspect="1" noChangeArrowheads="1"/>
          </p:cNvPicPr>
          <p:nvPr/>
        </p:nvPicPr>
        <p:blipFill>
          <a:blip r:embed="rId18"/>
          <a:srcRect b="8139"/>
          <a:stretch>
            <a:fillRect/>
          </a:stretch>
        </p:blipFill>
        <p:spPr bwMode="auto">
          <a:xfrm>
            <a:off x="214282" y="714356"/>
            <a:ext cx="8429684" cy="5643602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4929190" y="1000108"/>
            <a:ext cx="31594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Кристалл песка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1052" name="Picture 28" descr="http://img0.liveinternet.ru/images/attach/c/4/83/686/83686222_204_1206136071.jpg">
            <a:hlinkClick r:id="rId19"/>
          </p:cNvPr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214282" y="714356"/>
            <a:ext cx="8429684" cy="5715040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5429256" y="1142984"/>
            <a:ext cx="40018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Пылевой клещ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13</a:t>
            </a:fld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2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2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2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2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2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2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2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2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2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8" grpId="0" build="p"/>
      <p:bldP spid="10" grpId="0" build="p"/>
      <p:bldP spid="12" grpId="0" build="p"/>
      <p:bldP spid="14" grpId="0" build="p"/>
      <p:bldP spid="16" grpId="0" build="p"/>
      <p:bldP spid="18" grpId="0" build="p"/>
      <p:bldP spid="20" grpId="0" build="p"/>
      <p:bldP spid="22" grpId="0" build="p"/>
      <p:bldP spid="25" grpId="0" build="p"/>
      <p:bldP spid="27" grpId="0" build="p"/>
      <p:bldP spid="29" grpId="0" build="p"/>
      <p:bldP spid="3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1" y="142852"/>
            <a:ext cx="80724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Сравнительная таблица: </a:t>
            </a:r>
          </a:p>
          <a:p>
            <a:pPr algn="ctr"/>
            <a:r>
              <a:rPr lang="ru-RU" sz="2400" b="1" dirty="0" smtClean="0"/>
              <a:t>«Агрегатные состояния вещества»</a:t>
            </a:r>
            <a:endParaRPr lang="ru-RU" sz="2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071545"/>
          <a:ext cx="8501124" cy="50720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71704"/>
                <a:gridCol w="1928826"/>
                <a:gridCol w="2143140"/>
                <a:gridCol w="2357454"/>
              </a:tblGrid>
              <a:tr h="98169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Состояние вещества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твердое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жидкое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газообразное</a:t>
                      </a:r>
                      <a:endParaRPr lang="ru-RU" sz="2400" b="1" dirty="0"/>
                    </a:p>
                  </a:txBody>
                  <a:tcPr/>
                </a:tc>
              </a:tr>
              <a:tr h="119985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Основные свойства</a:t>
                      </a:r>
                    </a:p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6344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Пример расположения молекул</a:t>
                      </a:r>
                    </a:p>
                    <a:p>
                      <a:pPr algn="ctr"/>
                      <a:r>
                        <a:rPr lang="ru-RU" sz="2000" b="1" dirty="0" smtClean="0"/>
                        <a:t>(рисунок)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710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Объяснение свойств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4348" y="6286520"/>
            <a:ext cx="5837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Заполни таблицу, используя §§ 11,12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14</a:t>
            </a:fld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3-tub-ru.yandex.net/i?id=121478268-06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785794"/>
            <a:ext cx="3786214" cy="2357454"/>
          </a:xfrm>
          <a:prstGeom prst="rect">
            <a:avLst/>
          </a:prstGeom>
          <a:noFill/>
        </p:spPr>
      </p:pic>
      <p:pic>
        <p:nvPicPr>
          <p:cNvPr id="22532" name="Picture 4" descr="http://im7-tub-ru.yandex.net/i?id=620760989-20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642918"/>
            <a:ext cx="4357718" cy="2857520"/>
          </a:xfrm>
          <a:prstGeom prst="rect">
            <a:avLst/>
          </a:prstGeom>
          <a:noFill/>
        </p:spPr>
      </p:pic>
      <p:pic>
        <p:nvPicPr>
          <p:cNvPr id="22534" name="Picture 6" descr="http://im7-tub-ru.yandex.net/i?id=356005258-33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4214818"/>
            <a:ext cx="3786214" cy="2286016"/>
          </a:xfrm>
          <a:prstGeom prst="rect">
            <a:avLst/>
          </a:prstGeom>
          <a:noFill/>
        </p:spPr>
      </p:pic>
      <p:pic>
        <p:nvPicPr>
          <p:cNvPr id="22536" name="Picture 8" descr="http://im8-tub-ru.yandex.net/i?id=83888053-60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357686" y="4429132"/>
            <a:ext cx="4429156" cy="2143130"/>
          </a:xfrm>
          <a:prstGeom prst="rect">
            <a:avLst/>
          </a:prstGeom>
          <a:noFill/>
        </p:spPr>
      </p:pic>
      <p:pic>
        <p:nvPicPr>
          <p:cNvPr id="22538" name="Picture 10" descr="http://im3-tub-ru.yandex.net/i?id=266738874-30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28596" y="1714488"/>
            <a:ext cx="3786214" cy="2500330"/>
          </a:xfrm>
          <a:prstGeom prst="rect">
            <a:avLst/>
          </a:prstGeom>
          <a:noFill/>
        </p:spPr>
      </p:pic>
      <p:pic>
        <p:nvPicPr>
          <p:cNvPr id="22542" name="Picture 14" descr="http://im4-tub-ru.yandex.net/i?id=398617653-11-72&amp;n=21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1357298"/>
            <a:ext cx="4548206" cy="307183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643042" y="142852"/>
            <a:ext cx="6215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Картинки: «Виды траекторий»</a:t>
            </a:r>
            <a:endParaRPr lang="ru-RU" sz="2400" b="1" dirty="0"/>
          </a:p>
        </p:txBody>
      </p:sp>
      <p:pic>
        <p:nvPicPr>
          <p:cNvPr id="10" name="Picture 12" descr="http://im5-tub-ru.yandex.net/i?id=360648056-42-72&amp;n=21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429124" y="3357562"/>
            <a:ext cx="4500594" cy="2857520"/>
          </a:xfrm>
          <a:prstGeom prst="rect">
            <a:avLst/>
          </a:prstGeom>
          <a:noFill/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15</a:t>
            </a:fld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8715436" cy="4297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Правило оформления задач: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1.Внимательно прочитайте условие задачи.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2.Запишите слева все данные (известные по условию) физические  величины, используя условные обозначения (колонка 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Дано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3.Ниже (под чертой) запишите величину, которую необходимо определить.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4.Внимательно посмотрите, все ли величины записаны в СИ, </a:t>
            </a:r>
            <a:r>
              <a:rPr lang="ru-RU" sz="2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нет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то в колонке 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сделайте соответствующий перевод.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5.В колонке 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запишите </a:t>
            </a:r>
            <a:r>
              <a:rPr lang="ru-RU" sz="2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рабочую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формулу, если необходимо, выразите из неё </a:t>
            </a:r>
            <a:r>
              <a:rPr lang="ru-RU" sz="2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нужную  для решения величину.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6.Подставьте вместо буквенных обозначений </a:t>
            </a:r>
            <a:r>
              <a:rPr lang="ru-RU" sz="2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данные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(числовые значения) из «дано». Рядом с числом 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забывайте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ставить единицу измерения физической величины.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7.Запишите полученный ответ.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4429132"/>
            <a:ext cx="7143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 Дано:           СИ                Решение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:</a:t>
            </a:r>
            <a:endParaRPr lang="ru-RU" sz="2400" dirty="0" smtClean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                                                            1.Формула.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                                                            2.Подстановка данных.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                                                            3. Рисунок, если необходим.                             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       --?              </a:t>
            </a:r>
            <a:endParaRPr lang="ru-RU" sz="2400" b="1" dirty="0" smtClean="0"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                                           Ответ: </a:t>
            </a:r>
            <a:endParaRPr lang="ru-RU" sz="2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1429522" y="5214950"/>
            <a:ext cx="1570842" cy="79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28662" y="5786454"/>
            <a:ext cx="1285884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3036877" y="5179231"/>
            <a:ext cx="1499404" cy="79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16</a:t>
            </a:fld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928671"/>
          <a:ext cx="8572560" cy="47626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14842"/>
                <a:gridCol w="4357718"/>
              </a:tblGrid>
              <a:tr h="4155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Единицы длины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Единицы объёма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295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1 км = 1000 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1 см = 0,01 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1 мм = 0,001 м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см</a:t>
                      </a:r>
                      <a:r>
                        <a:rPr lang="ru-RU" sz="2800" baseline="300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 = 0,000001 м</a:t>
                      </a:r>
                      <a:r>
                        <a:rPr lang="ru-RU" sz="2800" baseline="300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1 л = 1 дм</a:t>
                      </a:r>
                      <a:r>
                        <a:rPr lang="ru-RU" sz="2800" baseline="300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 = 0,001 м</a:t>
                      </a:r>
                      <a:r>
                        <a:rPr lang="ru-RU" sz="2800" baseline="300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1 мл = 1 см</a:t>
                      </a:r>
                      <a:r>
                        <a:rPr lang="ru-RU" sz="2800" baseline="300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55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Единицы времени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Единицы площади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2213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1 мин = 60 с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1 ч = 3600 с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см</a:t>
                      </a:r>
                      <a:r>
                        <a:rPr lang="ru-RU" sz="2800" baseline="300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 = 0,0001 м</a:t>
                      </a:r>
                      <a:r>
                        <a:rPr lang="ru-RU" sz="2800" baseline="300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1 мм</a:t>
                      </a:r>
                      <a:r>
                        <a:rPr lang="ru-RU" sz="2800" baseline="300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 = 0,000001 м</a:t>
                      </a:r>
                      <a:r>
                        <a:rPr lang="ru-RU" sz="2800" baseline="300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55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Единицы скорости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Единицы массы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5628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                               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км/ч</a:t>
                      </a:r>
                      <a:r>
                        <a:rPr lang="ru-RU" sz="2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=                  </a:t>
                      </a:r>
                      <a:r>
                        <a:rPr lang="ru-RU" sz="28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= … м/с</a:t>
                      </a:r>
                      <a:endParaRPr lang="ru-RU" sz="36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1 т = 1000 кг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1 г = 0,001 кг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1 мг = 0,000001 кг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14546" y="214290"/>
            <a:ext cx="485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Перевод единиц в СИ:</a:t>
            </a:r>
            <a:endParaRPr lang="ru-RU" sz="28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571604" y="4857760"/>
            <a:ext cx="1428760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71604" y="4500570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 ∙ 1000 м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428728" y="4929198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3600 с</a:t>
            </a:r>
            <a:endParaRPr lang="ru-RU" sz="24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17</a:t>
            </a:fld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3" y="642918"/>
            <a:ext cx="7858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презентации использовались: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000240"/>
            <a:ext cx="87154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 картинки с сайта: </a:t>
            </a:r>
            <a:r>
              <a:rPr lang="en-US" sz="2800" dirty="0" smtClean="0">
                <a:hlinkClick r:id="rId2"/>
              </a:rPr>
              <a:t>http://yandex.ru</a:t>
            </a:r>
            <a:r>
              <a:rPr lang="ru-RU" sz="2800" dirty="0" smtClean="0"/>
              <a:t>  </a:t>
            </a:r>
          </a:p>
          <a:p>
            <a:endParaRPr lang="ru-RU" sz="2800" dirty="0" smtClean="0"/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материал учебника: А. В. Перышкин, «Физика, 7  </a:t>
            </a:r>
          </a:p>
          <a:p>
            <a:r>
              <a:rPr lang="ru-RU" sz="2800" dirty="0" smtClean="0"/>
              <a:t>    класс» - Москва, «Дрофа», 2011г.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18</a:t>
            </a:fld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071546"/>
            <a:ext cx="7715304" cy="4247317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Любите физику! Изучайте физику! Применяйте полученные знания на практике!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2</a:t>
            </a:fld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Admin\Desktop\портреты физиков\Галиле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57166"/>
            <a:ext cx="4429156" cy="5929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714612" y="5429264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Галилео Галилей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(1564-1642)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15338" y="6429396"/>
            <a:ext cx="762000" cy="24447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3</a:t>
            </a:fld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Admin\Desktop\портреты физиков\Михаил Васильевич Ломонос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57166"/>
            <a:ext cx="4714908" cy="6143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214678" y="5572140"/>
            <a:ext cx="2786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М. В. Ломоносов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(1711-1765)</a:t>
            </a:r>
          </a:p>
          <a:p>
            <a:pPr algn="ctr"/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4</a:t>
            </a:fld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Admin\Desktop\портреты физиков\Ньют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428604"/>
            <a:ext cx="4643470" cy="6072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929058" y="5643578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Исаак Ньютон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(1643-1727)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5</a:t>
            </a:fld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Users\Admin\Desktop\портреты физиков\Роберт Гу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571480"/>
            <a:ext cx="4143404" cy="5286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714744" y="5000636"/>
            <a:ext cx="17152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Роберт Гук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(1635-1703)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6</a:t>
            </a:fld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Admin\Desktop\портреты физиков\Паскаль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85728"/>
            <a:ext cx="4857784" cy="6215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357554" y="5643578"/>
            <a:ext cx="20894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Блёз Паскаль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(1623-1662)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7</a:t>
            </a:fld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Users\Admin\Desktop\портреты физиков\Торричелли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500042"/>
            <a:ext cx="3857652" cy="5286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571736" y="5072074"/>
            <a:ext cx="3500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Эванджелиста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Торричелли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(1608-1647)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8</a:t>
            </a:fld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218" name="Picture 2" descr="Joule James sitt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571480"/>
            <a:ext cx="4214842" cy="5214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357423" y="5786454"/>
            <a:ext cx="4214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Джеймс Прескотт Джоуль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(1818-1889)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9</a:t>
            </a:fld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194" name="Picture 2" descr="James Watt by Henry Howard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500042"/>
            <a:ext cx="4643470" cy="5643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357554" y="5429264"/>
            <a:ext cx="2000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Джеймс Уатт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(1736-1819)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339</TotalTime>
  <Words>555</Words>
  <PresentationFormat>Экран (4:3)</PresentationFormat>
  <Paragraphs>141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44</cp:revision>
  <dcterms:created xsi:type="dcterms:W3CDTF">2012-10-21T10:18:13Z</dcterms:created>
  <dcterms:modified xsi:type="dcterms:W3CDTF">2012-11-11T06:13:07Z</dcterms:modified>
</cp:coreProperties>
</file>