
<file path=[Content_Types].xml><?xml version="1.0" encoding="utf-8"?>
<Types xmlns="http://schemas.openxmlformats.org/package/2006/content-types">
  <Default Extension="png" ContentType="image/png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63" r:id="rId2"/>
    <p:sldId id="256" r:id="rId3"/>
    <p:sldId id="257" r:id="rId4"/>
    <p:sldId id="264" r:id="rId5"/>
    <p:sldId id="265" r:id="rId6"/>
    <p:sldId id="266" r:id="rId7"/>
    <p:sldId id="267" r:id="rId8"/>
    <p:sldId id="268" r:id="rId9"/>
    <p:sldId id="269" r:id="rId10"/>
    <p:sldId id="258" r:id="rId11"/>
    <p:sldId id="259" r:id="rId12"/>
    <p:sldId id="260" r:id="rId13"/>
    <p:sldId id="261" r:id="rId14"/>
    <p:sldId id="26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3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6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68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E72F3F-C5FF-45D2-96C3-10A132DB41E7}" type="datetimeFigureOut">
              <a:rPr lang="ru-RU" smtClean="0"/>
              <a:t>04.11.2012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A9427D-2661-43A6-A525-13A0A9CBCF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56610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A9427D-2661-43A6-A525-13A0A9CBCF61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11273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4000">
                <a:schemeClr val="accent1">
                  <a:lumMod val="60000"/>
                  <a:lumOff val="40000"/>
                </a:schemeClr>
              </a:gs>
              <a:gs pos="83000">
                <a:schemeClr val="accent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b="1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41000">
                <a:schemeClr val="accent1">
                  <a:alpha val="0"/>
                </a:schemeClr>
              </a:gs>
              <a:gs pos="57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alpha val="0"/>
                </a:schemeClr>
              </a:gs>
            </a:gsLst>
            <a:lin ang="6000000" scaled="0"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b="1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545932"/>
            <a:ext cx="9146383" cy="1314449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33337 h 1214437"/>
              <a:gd name="connsiteX1" fmla="*/ 6305550 w 9134475"/>
              <a:gd name="connsiteY1" fmla="*/ 1100137 h 1214437"/>
              <a:gd name="connsiteX2" fmla="*/ 9044270 w 9134475"/>
              <a:gd name="connsiteY2" fmla="*/ 0 h 1214437"/>
              <a:gd name="connsiteX3" fmla="*/ 9134475 w 9134475"/>
              <a:gd name="connsiteY3" fmla="*/ 1214437 h 1214437"/>
              <a:gd name="connsiteX4" fmla="*/ 0 w 9134475"/>
              <a:gd name="connsiteY4" fmla="*/ 1214437 h 1214437"/>
              <a:gd name="connsiteX5" fmla="*/ 0 w 9134475"/>
              <a:gd name="connsiteY5" fmla="*/ 33337 h 1214437"/>
              <a:gd name="connsiteX0" fmla="*/ 0 w 9134475"/>
              <a:gd name="connsiteY0" fmla="*/ 130968 h 1312068"/>
              <a:gd name="connsiteX1" fmla="*/ 6305550 w 9134475"/>
              <a:gd name="connsiteY1" fmla="*/ 1197768 h 1312068"/>
              <a:gd name="connsiteX2" fmla="*/ 9113111 w 9134475"/>
              <a:gd name="connsiteY2" fmla="*/ 0 h 1312068"/>
              <a:gd name="connsiteX3" fmla="*/ 9134475 w 9134475"/>
              <a:gd name="connsiteY3" fmla="*/ 1312068 h 1312068"/>
              <a:gd name="connsiteX4" fmla="*/ 0 w 9134475"/>
              <a:gd name="connsiteY4" fmla="*/ 1312068 h 1312068"/>
              <a:gd name="connsiteX5" fmla="*/ 0 w 9134475"/>
              <a:gd name="connsiteY5" fmla="*/ 130968 h 1312068"/>
              <a:gd name="connsiteX0" fmla="*/ 0 w 9113111"/>
              <a:gd name="connsiteY0" fmla="*/ 130968 h 1312068"/>
              <a:gd name="connsiteX1" fmla="*/ 6305550 w 9113111"/>
              <a:gd name="connsiteY1" fmla="*/ 1197768 h 1312068"/>
              <a:gd name="connsiteX2" fmla="*/ 9113111 w 9113111"/>
              <a:gd name="connsiteY2" fmla="*/ 0 h 1312068"/>
              <a:gd name="connsiteX3" fmla="*/ 8958813 w 9113111"/>
              <a:gd name="connsiteY3" fmla="*/ 1009649 h 1312068"/>
              <a:gd name="connsiteX4" fmla="*/ 0 w 9113111"/>
              <a:gd name="connsiteY4" fmla="*/ 1312068 h 1312068"/>
              <a:gd name="connsiteX5" fmla="*/ 0 w 9113111"/>
              <a:gd name="connsiteY5" fmla="*/ 130968 h 1312068"/>
              <a:gd name="connsiteX0" fmla="*/ 0 w 9117860"/>
              <a:gd name="connsiteY0" fmla="*/ 130968 h 1314449"/>
              <a:gd name="connsiteX1" fmla="*/ 6305550 w 9117860"/>
              <a:gd name="connsiteY1" fmla="*/ 1197768 h 1314449"/>
              <a:gd name="connsiteX2" fmla="*/ 9113111 w 9117860"/>
              <a:gd name="connsiteY2" fmla="*/ 0 h 1314449"/>
              <a:gd name="connsiteX3" fmla="*/ 9117860 w 9117860"/>
              <a:gd name="connsiteY3" fmla="*/ 1314449 h 1314449"/>
              <a:gd name="connsiteX4" fmla="*/ 0 w 9117860"/>
              <a:gd name="connsiteY4" fmla="*/ 1312068 h 1314449"/>
              <a:gd name="connsiteX5" fmla="*/ 0 w 9117860"/>
              <a:gd name="connsiteY5" fmla="*/ 130968 h 1314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17860" h="1314449">
                <a:moveTo>
                  <a:pt x="0" y="130968"/>
                </a:moveTo>
                <a:lnTo>
                  <a:pt x="6305550" y="1197768"/>
                </a:lnTo>
                <a:lnTo>
                  <a:pt x="9113111" y="0"/>
                </a:lnTo>
                <a:lnTo>
                  <a:pt x="9117860" y="1314449"/>
                </a:lnTo>
                <a:lnTo>
                  <a:pt x="0" y="1312068"/>
                </a:lnTo>
                <a:lnTo>
                  <a:pt x="0" y="130968"/>
                </a:lnTo>
                <a:close/>
              </a:path>
            </a:pathLst>
          </a:cu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50000">
                <a:schemeClr val="accent3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endParaRPr lang="en-US" b="1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1676400"/>
            <a:ext cx="3886200" cy="1524000"/>
          </a:xfrm>
        </p:spPr>
        <p:txBody>
          <a:bodyPr anchor="b" anchorCtr="0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0" y="3203574"/>
            <a:ext cx="3886200" cy="1825625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5262465"/>
            <a:ext cx="9144000" cy="7464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30" y="5502670"/>
            <a:ext cx="9144066" cy="1271150"/>
          </a:xfrm>
          <a:custGeom>
            <a:avLst/>
            <a:gdLst>
              <a:gd name="connsiteX0" fmla="*/ 9331 w 9144000"/>
              <a:gd name="connsiteY0" fmla="*/ 111968 h 1278294"/>
              <a:gd name="connsiteX1" fmla="*/ 6288833 w 9144000"/>
              <a:gd name="connsiteY1" fmla="*/ 1194319 h 1278294"/>
              <a:gd name="connsiteX2" fmla="*/ 9144000 w 9144000"/>
              <a:gd name="connsiteY2" fmla="*/ 0 h 1278294"/>
              <a:gd name="connsiteX3" fmla="*/ 9144000 w 9144000"/>
              <a:gd name="connsiteY3" fmla="*/ 83976 h 1278294"/>
              <a:gd name="connsiteX4" fmla="*/ 6279502 w 9144000"/>
              <a:gd name="connsiteY4" fmla="*/ 1278294 h 1278294"/>
              <a:gd name="connsiteX5" fmla="*/ 0 w 9144000"/>
              <a:gd name="connsiteY5" fmla="*/ 195943 h 1278294"/>
              <a:gd name="connsiteX6" fmla="*/ 9331 w 9144000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71644 w 9134669"/>
              <a:gd name="connsiteY5" fmla="*/ 388824 h 1278294"/>
              <a:gd name="connsiteX6" fmla="*/ 0 w 9134669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94 w 9134669"/>
              <a:gd name="connsiteY5" fmla="*/ 195943 h 1278294"/>
              <a:gd name="connsiteX6" fmla="*/ 0 w 9134669"/>
              <a:gd name="connsiteY6" fmla="*/ 111968 h 1278294"/>
              <a:gd name="connsiteX0" fmla="*/ 49877 w 9134540"/>
              <a:gd name="connsiteY0" fmla="*/ 42912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49877 w 9134540"/>
              <a:gd name="connsiteY6" fmla="*/ 42912 h 1278294"/>
              <a:gd name="connsiteX0" fmla="*/ 2252 w 9134540"/>
              <a:gd name="connsiteY0" fmla="*/ 116731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279373 w 9134540"/>
              <a:gd name="connsiteY1" fmla="*/ 1234801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307948 w 9134540"/>
              <a:gd name="connsiteY1" fmla="*/ 1189558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28287"/>
              <a:gd name="connsiteX1" fmla="*/ 6307948 w 9134540"/>
              <a:gd name="connsiteY1" fmla="*/ 1189558 h 1228287"/>
              <a:gd name="connsiteX2" fmla="*/ 9134540 w 9134540"/>
              <a:gd name="connsiteY2" fmla="*/ 0 h 1228287"/>
              <a:gd name="connsiteX3" fmla="*/ 9134540 w 9134540"/>
              <a:gd name="connsiteY3" fmla="*/ 83976 h 1228287"/>
              <a:gd name="connsiteX4" fmla="*/ 6270042 w 9134540"/>
              <a:gd name="connsiteY4" fmla="*/ 1228287 h 1228287"/>
              <a:gd name="connsiteX5" fmla="*/ 65 w 9134540"/>
              <a:gd name="connsiteY5" fmla="*/ 195943 h 1228287"/>
              <a:gd name="connsiteX6" fmla="*/ 2252 w 9134540"/>
              <a:gd name="connsiteY6" fmla="*/ 116731 h 1228287"/>
              <a:gd name="connsiteX0" fmla="*/ 2252 w 9134540"/>
              <a:gd name="connsiteY0" fmla="*/ 116731 h 1266387"/>
              <a:gd name="connsiteX1" fmla="*/ 6307948 w 9134540"/>
              <a:gd name="connsiteY1" fmla="*/ 1189558 h 1266387"/>
              <a:gd name="connsiteX2" fmla="*/ 9134540 w 9134540"/>
              <a:gd name="connsiteY2" fmla="*/ 0 h 1266387"/>
              <a:gd name="connsiteX3" fmla="*/ 9134540 w 9134540"/>
              <a:gd name="connsiteY3" fmla="*/ 83976 h 1266387"/>
              <a:gd name="connsiteX4" fmla="*/ 6315286 w 9134540"/>
              <a:gd name="connsiteY4" fmla="*/ 1266387 h 1266387"/>
              <a:gd name="connsiteX5" fmla="*/ 65 w 9134540"/>
              <a:gd name="connsiteY5" fmla="*/ 195943 h 1266387"/>
              <a:gd name="connsiteX6" fmla="*/ 2252 w 9134540"/>
              <a:gd name="connsiteY6" fmla="*/ 116731 h 1266387"/>
              <a:gd name="connsiteX0" fmla="*/ 2252 w 9134540"/>
              <a:gd name="connsiteY0" fmla="*/ 152450 h 1302106"/>
              <a:gd name="connsiteX1" fmla="*/ 6307948 w 9134540"/>
              <a:gd name="connsiteY1" fmla="*/ 1225277 h 1302106"/>
              <a:gd name="connsiteX2" fmla="*/ 8932134 w 9134540"/>
              <a:gd name="connsiteY2" fmla="*/ 0 h 1302106"/>
              <a:gd name="connsiteX3" fmla="*/ 9134540 w 9134540"/>
              <a:gd name="connsiteY3" fmla="*/ 119695 h 1302106"/>
              <a:gd name="connsiteX4" fmla="*/ 6315286 w 9134540"/>
              <a:gd name="connsiteY4" fmla="*/ 1302106 h 1302106"/>
              <a:gd name="connsiteX5" fmla="*/ 65 w 9134540"/>
              <a:gd name="connsiteY5" fmla="*/ 231662 h 1302106"/>
              <a:gd name="connsiteX6" fmla="*/ 2252 w 9134540"/>
              <a:gd name="connsiteY6" fmla="*/ 152450 h 1302106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34540 w 9144066"/>
              <a:gd name="connsiteY3" fmla="*/ 88739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051196 w 9144066"/>
              <a:gd name="connsiteY3" fmla="*/ 236376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41683 w 9144066"/>
              <a:gd name="connsiteY3" fmla="*/ 79214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66" h="1271150">
                <a:moveTo>
                  <a:pt x="2252" y="121494"/>
                </a:moveTo>
                <a:lnTo>
                  <a:pt x="6307948" y="1194321"/>
                </a:lnTo>
                <a:lnTo>
                  <a:pt x="9144066" y="0"/>
                </a:lnTo>
                <a:cubicBezTo>
                  <a:pt x="9143272" y="26405"/>
                  <a:pt x="9142477" y="52809"/>
                  <a:pt x="9141683" y="79214"/>
                </a:cubicBezTo>
                <a:lnTo>
                  <a:pt x="6315286" y="1271150"/>
                </a:lnTo>
                <a:lnTo>
                  <a:pt x="65" y="200706"/>
                </a:lnTo>
                <a:cubicBezTo>
                  <a:pt x="0" y="172714"/>
                  <a:pt x="2317" y="149486"/>
                  <a:pt x="2252" y="1214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CAF7E-72B6-4E34-A163-78C88325B396}" type="datetimeFigureOut">
              <a:rPr lang="ru-RU" smtClean="0"/>
              <a:t>04.11.2012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72FA07C4-39F6-4D26-ABB8-2130853323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CAF7E-72B6-4E34-A163-78C88325B396}" type="datetimeFigureOut">
              <a:rPr lang="ru-RU" smtClean="0"/>
              <a:t>04.11.2012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A07C4-39F6-4D26-ABB8-2130853323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CAF7E-72B6-4E34-A163-78C88325B396}" type="datetimeFigureOut">
              <a:rPr lang="ru-RU" smtClean="0"/>
              <a:t>04.11.2012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A07C4-39F6-4D26-ABB8-2130853323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1"/>
            <a:ext cx="7772400" cy="3733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CAF7E-72B6-4E34-A163-78C88325B396}" type="datetimeFigureOut">
              <a:rPr lang="ru-RU" smtClean="0"/>
              <a:t>04.11.2012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A07C4-39F6-4D26-ABB8-2130853323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545932"/>
            <a:ext cx="9146383" cy="1314449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33337 h 1214437"/>
              <a:gd name="connsiteX1" fmla="*/ 6305550 w 9134475"/>
              <a:gd name="connsiteY1" fmla="*/ 1100137 h 1214437"/>
              <a:gd name="connsiteX2" fmla="*/ 9044270 w 9134475"/>
              <a:gd name="connsiteY2" fmla="*/ 0 h 1214437"/>
              <a:gd name="connsiteX3" fmla="*/ 9134475 w 9134475"/>
              <a:gd name="connsiteY3" fmla="*/ 1214437 h 1214437"/>
              <a:gd name="connsiteX4" fmla="*/ 0 w 9134475"/>
              <a:gd name="connsiteY4" fmla="*/ 1214437 h 1214437"/>
              <a:gd name="connsiteX5" fmla="*/ 0 w 9134475"/>
              <a:gd name="connsiteY5" fmla="*/ 33337 h 1214437"/>
              <a:gd name="connsiteX0" fmla="*/ 0 w 9134475"/>
              <a:gd name="connsiteY0" fmla="*/ 130968 h 1312068"/>
              <a:gd name="connsiteX1" fmla="*/ 6305550 w 9134475"/>
              <a:gd name="connsiteY1" fmla="*/ 1197768 h 1312068"/>
              <a:gd name="connsiteX2" fmla="*/ 9113111 w 9134475"/>
              <a:gd name="connsiteY2" fmla="*/ 0 h 1312068"/>
              <a:gd name="connsiteX3" fmla="*/ 9134475 w 9134475"/>
              <a:gd name="connsiteY3" fmla="*/ 1312068 h 1312068"/>
              <a:gd name="connsiteX4" fmla="*/ 0 w 9134475"/>
              <a:gd name="connsiteY4" fmla="*/ 1312068 h 1312068"/>
              <a:gd name="connsiteX5" fmla="*/ 0 w 9134475"/>
              <a:gd name="connsiteY5" fmla="*/ 130968 h 1312068"/>
              <a:gd name="connsiteX0" fmla="*/ 0 w 9113111"/>
              <a:gd name="connsiteY0" fmla="*/ 130968 h 1312068"/>
              <a:gd name="connsiteX1" fmla="*/ 6305550 w 9113111"/>
              <a:gd name="connsiteY1" fmla="*/ 1197768 h 1312068"/>
              <a:gd name="connsiteX2" fmla="*/ 9113111 w 9113111"/>
              <a:gd name="connsiteY2" fmla="*/ 0 h 1312068"/>
              <a:gd name="connsiteX3" fmla="*/ 8958813 w 9113111"/>
              <a:gd name="connsiteY3" fmla="*/ 1009649 h 1312068"/>
              <a:gd name="connsiteX4" fmla="*/ 0 w 9113111"/>
              <a:gd name="connsiteY4" fmla="*/ 1312068 h 1312068"/>
              <a:gd name="connsiteX5" fmla="*/ 0 w 9113111"/>
              <a:gd name="connsiteY5" fmla="*/ 130968 h 1312068"/>
              <a:gd name="connsiteX0" fmla="*/ 0 w 9117860"/>
              <a:gd name="connsiteY0" fmla="*/ 130968 h 1314449"/>
              <a:gd name="connsiteX1" fmla="*/ 6305550 w 9117860"/>
              <a:gd name="connsiteY1" fmla="*/ 1197768 h 1314449"/>
              <a:gd name="connsiteX2" fmla="*/ 9113111 w 9117860"/>
              <a:gd name="connsiteY2" fmla="*/ 0 h 1314449"/>
              <a:gd name="connsiteX3" fmla="*/ 9117860 w 9117860"/>
              <a:gd name="connsiteY3" fmla="*/ 1314449 h 1314449"/>
              <a:gd name="connsiteX4" fmla="*/ 0 w 9117860"/>
              <a:gd name="connsiteY4" fmla="*/ 1312068 h 1314449"/>
              <a:gd name="connsiteX5" fmla="*/ 0 w 9117860"/>
              <a:gd name="connsiteY5" fmla="*/ 130968 h 1314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17860" h="1314449">
                <a:moveTo>
                  <a:pt x="0" y="130968"/>
                </a:moveTo>
                <a:lnTo>
                  <a:pt x="6305550" y="1197768"/>
                </a:lnTo>
                <a:lnTo>
                  <a:pt x="9113111" y="0"/>
                </a:lnTo>
                <a:lnTo>
                  <a:pt x="9117860" y="1314449"/>
                </a:lnTo>
                <a:lnTo>
                  <a:pt x="0" y="1312068"/>
                </a:lnTo>
                <a:lnTo>
                  <a:pt x="0" y="130968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14000">
                <a:srgbClr val="333333"/>
              </a:gs>
              <a:gs pos="83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41000">
                <a:srgbClr val="000000">
                  <a:alpha val="0"/>
                </a:srgbClr>
              </a:gs>
              <a:gs pos="57000">
                <a:srgbClr val="4D4D4D"/>
              </a:gs>
              <a:gs pos="100000">
                <a:srgbClr val="000000">
                  <a:alpha val="0"/>
                </a:srgbClr>
              </a:gs>
            </a:gsLst>
            <a:lin ang="6000000" scaled="0"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33787"/>
            <a:ext cx="7772400" cy="1362075"/>
          </a:xfrm>
        </p:spPr>
        <p:txBody>
          <a:bodyPr anchor="t"/>
          <a:lstStyle>
            <a:lvl1pPr algn="l">
              <a:defRPr sz="40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33600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Rectangle 9"/>
          <p:cNvSpPr/>
          <p:nvPr/>
        </p:nvSpPr>
        <p:spPr>
          <a:xfrm>
            <a:off x="0" y="5262465"/>
            <a:ext cx="9144000" cy="7464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30" y="5502670"/>
            <a:ext cx="9144066" cy="1271150"/>
          </a:xfrm>
          <a:custGeom>
            <a:avLst/>
            <a:gdLst>
              <a:gd name="connsiteX0" fmla="*/ 9331 w 9144000"/>
              <a:gd name="connsiteY0" fmla="*/ 111968 h 1278294"/>
              <a:gd name="connsiteX1" fmla="*/ 6288833 w 9144000"/>
              <a:gd name="connsiteY1" fmla="*/ 1194319 h 1278294"/>
              <a:gd name="connsiteX2" fmla="*/ 9144000 w 9144000"/>
              <a:gd name="connsiteY2" fmla="*/ 0 h 1278294"/>
              <a:gd name="connsiteX3" fmla="*/ 9144000 w 9144000"/>
              <a:gd name="connsiteY3" fmla="*/ 83976 h 1278294"/>
              <a:gd name="connsiteX4" fmla="*/ 6279502 w 9144000"/>
              <a:gd name="connsiteY4" fmla="*/ 1278294 h 1278294"/>
              <a:gd name="connsiteX5" fmla="*/ 0 w 9144000"/>
              <a:gd name="connsiteY5" fmla="*/ 195943 h 1278294"/>
              <a:gd name="connsiteX6" fmla="*/ 9331 w 9144000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71644 w 9134669"/>
              <a:gd name="connsiteY5" fmla="*/ 388824 h 1278294"/>
              <a:gd name="connsiteX6" fmla="*/ 0 w 9134669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94 w 9134669"/>
              <a:gd name="connsiteY5" fmla="*/ 195943 h 1278294"/>
              <a:gd name="connsiteX6" fmla="*/ 0 w 9134669"/>
              <a:gd name="connsiteY6" fmla="*/ 111968 h 1278294"/>
              <a:gd name="connsiteX0" fmla="*/ 49877 w 9134540"/>
              <a:gd name="connsiteY0" fmla="*/ 42912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49877 w 9134540"/>
              <a:gd name="connsiteY6" fmla="*/ 42912 h 1278294"/>
              <a:gd name="connsiteX0" fmla="*/ 2252 w 9134540"/>
              <a:gd name="connsiteY0" fmla="*/ 116731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279373 w 9134540"/>
              <a:gd name="connsiteY1" fmla="*/ 1234801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307948 w 9134540"/>
              <a:gd name="connsiteY1" fmla="*/ 1189558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28287"/>
              <a:gd name="connsiteX1" fmla="*/ 6307948 w 9134540"/>
              <a:gd name="connsiteY1" fmla="*/ 1189558 h 1228287"/>
              <a:gd name="connsiteX2" fmla="*/ 9134540 w 9134540"/>
              <a:gd name="connsiteY2" fmla="*/ 0 h 1228287"/>
              <a:gd name="connsiteX3" fmla="*/ 9134540 w 9134540"/>
              <a:gd name="connsiteY3" fmla="*/ 83976 h 1228287"/>
              <a:gd name="connsiteX4" fmla="*/ 6270042 w 9134540"/>
              <a:gd name="connsiteY4" fmla="*/ 1228287 h 1228287"/>
              <a:gd name="connsiteX5" fmla="*/ 65 w 9134540"/>
              <a:gd name="connsiteY5" fmla="*/ 195943 h 1228287"/>
              <a:gd name="connsiteX6" fmla="*/ 2252 w 9134540"/>
              <a:gd name="connsiteY6" fmla="*/ 116731 h 1228287"/>
              <a:gd name="connsiteX0" fmla="*/ 2252 w 9134540"/>
              <a:gd name="connsiteY0" fmla="*/ 116731 h 1266387"/>
              <a:gd name="connsiteX1" fmla="*/ 6307948 w 9134540"/>
              <a:gd name="connsiteY1" fmla="*/ 1189558 h 1266387"/>
              <a:gd name="connsiteX2" fmla="*/ 9134540 w 9134540"/>
              <a:gd name="connsiteY2" fmla="*/ 0 h 1266387"/>
              <a:gd name="connsiteX3" fmla="*/ 9134540 w 9134540"/>
              <a:gd name="connsiteY3" fmla="*/ 83976 h 1266387"/>
              <a:gd name="connsiteX4" fmla="*/ 6315286 w 9134540"/>
              <a:gd name="connsiteY4" fmla="*/ 1266387 h 1266387"/>
              <a:gd name="connsiteX5" fmla="*/ 65 w 9134540"/>
              <a:gd name="connsiteY5" fmla="*/ 195943 h 1266387"/>
              <a:gd name="connsiteX6" fmla="*/ 2252 w 9134540"/>
              <a:gd name="connsiteY6" fmla="*/ 116731 h 1266387"/>
              <a:gd name="connsiteX0" fmla="*/ 2252 w 9134540"/>
              <a:gd name="connsiteY0" fmla="*/ 152450 h 1302106"/>
              <a:gd name="connsiteX1" fmla="*/ 6307948 w 9134540"/>
              <a:gd name="connsiteY1" fmla="*/ 1225277 h 1302106"/>
              <a:gd name="connsiteX2" fmla="*/ 8932134 w 9134540"/>
              <a:gd name="connsiteY2" fmla="*/ 0 h 1302106"/>
              <a:gd name="connsiteX3" fmla="*/ 9134540 w 9134540"/>
              <a:gd name="connsiteY3" fmla="*/ 119695 h 1302106"/>
              <a:gd name="connsiteX4" fmla="*/ 6315286 w 9134540"/>
              <a:gd name="connsiteY4" fmla="*/ 1302106 h 1302106"/>
              <a:gd name="connsiteX5" fmla="*/ 65 w 9134540"/>
              <a:gd name="connsiteY5" fmla="*/ 231662 h 1302106"/>
              <a:gd name="connsiteX6" fmla="*/ 2252 w 9134540"/>
              <a:gd name="connsiteY6" fmla="*/ 152450 h 1302106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34540 w 9144066"/>
              <a:gd name="connsiteY3" fmla="*/ 88739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051196 w 9144066"/>
              <a:gd name="connsiteY3" fmla="*/ 236376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41683 w 9144066"/>
              <a:gd name="connsiteY3" fmla="*/ 79214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66" h="1271150">
                <a:moveTo>
                  <a:pt x="2252" y="121494"/>
                </a:moveTo>
                <a:lnTo>
                  <a:pt x="6307948" y="1194321"/>
                </a:lnTo>
                <a:lnTo>
                  <a:pt x="9144066" y="0"/>
                </a:lnTo>
                <a:cubicBezTo>
                  <a:pt x="9143272" y="26405"/>
                  <a:pt x="9142477" y="52809"/>
                  <a:pt x="9141683" y="79214"/>
                </a:cubicBezTo>
                <a:lnTo>
                  <a:pt x="6315286" y="1271150"/>
                </a:lnTo>
                <a:lnTo>
                  <a:pt x="65" y="200706"/>
                </a:lnTo>
                <a:cubicBezTo>
                  <a:pt x="0" y="172714"/>
                  <a:pt x="2317" y="149486"/>
                  <a:pt x="2252" y="1214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CAF7E-72B6-4E34-A163-78C88325B396}" type="datetimeFigureOut">
              <a:rPr lang="ru-RU" smtClean="0"/>
              <a:t>04.11.2012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A07C4-39F6-4D26-ABB8-2130853323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CAF7E-72B6-4E34-A163-78C88325B396}" type="datetimeFigureOut">
              <a:rPr lang="ru-RU" smtClean="0"/>
              <a:t>04.11.2012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A07C4-39F6-4D26-ABB8-213085332324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685800" y="1536192"/>
            <a:ext cx="3657600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4800600" y="1536192"/>
            <a:ext cx="3657600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1"/>
              </a:gs>
              <a:gs pos="40000">
                <a:schemeClr val="accent1">
                  <a:lumMod val="40000"/>
                  <a:lumOff val="60000"/>
                </a:schemeClr>
              </a:gs>
              <a:gs pos="4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52000">
                <a:schemeClr val="accent3">
                  <a:lumMod val="40000"/>
                  <a:lumOff val="60000"/>
                </a:schemeClr>
              </a:gs>
              <a:gs pos="66000">
                <a:schemeClr val="accent3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36576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535113"/>
            <a:ext cx="36576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Freeform 11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CAF7E-72B6-4E34-A163-78C88325B396}" type="datetimeFigureOut">
              <a:rPr lang="ru-RU" smtClean="0"/>
              <a:t>04.11.2012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A07C4-39F6-4D26-ABB8-213085332324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685800" y="2209800"/>
            <a:ext cx="3657600" cy="3200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657600" cy="3200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/>
          <p:nvPr/>
        </p:nvSpPr>
        <p:spPr>
          <a:xfrm>
            <a:off x="1" y="5010151"/>
            <a:ext cx="7439025" cy="157162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5827" h="1571625">
                <a:moveTo>
                  <a:pt x="0" y="0"/>
                </a:moveTo>
                <a:lnTo>
                  <a:pt x="7415827" y="866775"/>
                </a:lnTo>
                <a:lnTo>
                  <a:pt x="0" y="157162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1"/>
              </a:gs>
              <a:gs pos="50000">
                <a:schemeClr val="accent1">
                  <a:lumMod val="40000"/>
                  <a:lumOff val="60000"/>
                </a:schemeClr>
              </a:gs>
              <a:gs pos="5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0" y="4973410"/>
            <a:ext cx="7674867" cy="928299"/>
          </a:xfrm>
          <a:custGeom>
            <a:avLst/>
            <a:gdLst>
              <a:gd name="connsiteX0" fmla="*/ 0 w 7548466"/>
              <a:gd name="connsiteY0" fmla="*/ 0 h 933061"/>
              <a:gd name="connsiteX1" fmla="*/ 9331 w 7548466"/>
              <a:gd name="connsiteY1" fmla="*/ 65314 h 933061"/>
              <a:gd name="connsiteX2" fmla="*/ 7221894 w 7548466"/>
              <a:gd name="connsiteY2" fmla="*/ 933061 h 933061"/>
              <a:gd name="connsiteX3" fmla="*/ 7548466 w 7548466"/>
              <a:gd name="connsiteY3" fmla="*/ 914400 h 933061"/>
              <a:gd name="connsiteX4" fmla="*/ 0 w 7548466"/>
              <a:gd name="connsiteY4" fmla="*/ 0 h 933061"/>
              <a:gd name="connsiteX0" fmla="*/ 131163 w 7539135"/>
              <a:gd name="connsiteY0" fmla="*/ 0 h 1042598"/>
              <a:gd name="connsiteX1" fmla="*/ 0 w 7539135"/>
              <a:gd name="connsiteY1" fmla="*/ 174851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0 w 7407972"/>
              <a:gd name="connsiteY0" fmla="*/ 0 h 1042598"/>
              <a:gd name="connsiteX1" fmla="*/ 85531 w 7407972"/>
              <a:gd name="connsiteY1" fmla="*/ 134370 h 1042598"/>
              <a:gd name="connsiteX2" fmla="*/ 7081400 w 7407972"/>
              <a:gd name="connsiteY2" fmla="*/ 1042598 h 1042598"/>
              <a:gd name="connsiteX3" fmla="*/ 7407972 w 7407972"/>
              <a:gd name="connsiteY3" fmla="*/ 1023937 h 1042598"/>
              <a:gd name="connsiteX4" fmla="*/ 0 w 7407972"/>
              <a:gd name="connsiteY4" fmla="*/ 0 h 1042598"/>
              <a:gd name="connsiteX0" fmla="*/ 131163 w 7539135"/>
              <a:gd name="connsiteY0" fmla="*/ 0 h 1042598"/>
              <a:gd name="connsiteX1" fmla="*/ 0 w 7539135"/>
              <a:gd name="connsiteY1" fmla="*/ 193902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59725 w 7539135"/>
              <a:gd name="connsiteY0" fmla="*/ 0 h 892580"/>
              <a:gd name="connsiteX1" fmla="*/ 0 w 7539135"/>
              <a:gd name="connsiteY1" fmla="*/ 43884 h 892580"/>
              <a:gd name="connsiteX2" fmla="*/ 7212563 w 7539135"/>
              <a:gd name="connsiteY2" fmla="*/ 892580 h 892580"/>
              <a:gd name="connsiteX3" fmla="*/ 7539135 w 7539135"/>
              <a:gd name="connsiteY3" fmla="*/ 873919 h 892580"/>
              <a:gd name="connsiteX4" fmla="*/ 59725 w 7539135"/>
              <a:gd name="connsiteY4" fmla="*/ 0 h 892580"/>
              <a:gd name="connsiteX0" fmla="*/ 194 w 7539135"/>
              <a:gd name="connsiteY0" fmla="*/ 0 h 923536"/>
              <a:gd name="connsiteX1" fmla="*/ 0 w 7539135"/>
              <a:gd name="connsiteY1" fmla="*/ 74840 h 923536"/>
              <a:gd name="connsiteX2" fmla="*/ 7212563 w 7539135"/>
              <a:gd name="connsiteY2" fmla="*/ 923536 h 923536"/>
              <a:gd name="connsiteX3" fmla="*/ 7539135 w 7539135"/>
              <a:gd name="connsiteY3" fmla="*/ 904875 h 923536"/>
              <a:gd name="connsiteX4" fmla="*/ 194 w 7539135"/>
              <a:gd name="connsiteY4" fmla="*/ 0 h 923536"/>
              <a:gd name="connsiteX0" fmla="*/ 194 w 7539135"/>
              <a:gd name="connsiteY0" fmla="*/ 0 h 904875"/>
              <a:gd name="connsiteX1" fmla="*/ 0 w 7539135"/>
              <a:gd name="connsiteY1" fmla="*/ 74840 h 904875"/>
              <a:gd name="connsiteX2" fmla="*/ 7212563 w 7539135"/>
              <a:gd name="connsiteY2" fmla="*/ 883055 h 904875"/>
              <a:gd name="connsiteX3" fmla="*/ 7539135 w 7539135"/>
              <a:gd name="connsiteY3" fmla="*/ 904875 h 904875"/>
              <a:gd name="connsiteX4" fmla="*/ 194 w 7539135"/>
              <a:gd name="connsiteY4" fmla="*/ 0 h 904875"/>
              <a:gd name="connsiteX0" fmla="*/ 194 w 7703442"/>
              <a:gd name="connsiteY0" fmla="*/ 0 h 1016794"/>
              <a:gd name="connsiteX1" fmla="*/ 0 w 7703442"/>
              <a:gd name="connsiteY1" fmla="*/ 74840 h 1016794"/>
              <a:gd name="connsiteX2" fmla="*/ 7212563 w 7703442"/>
              <a:gd name="connsiteY2" fmla="*/ 883055 h 1016794"/>
              <a:gd name="connsiteX3" fmla="*/ 7703442 w 7703442"/>
              <a:gd name="connsiteY3" fmla="*/ 1016794 h 1016794"/>
              <a:gd name="connsiteX4" fmla="*/ 194 w 7703442"/>
              <a:gd name="connsiteY4" fmla="*/ 0 h 1016794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12563 w 7674867"/>
              <a:gd name="connsiteY2" fmla="*/ 883055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30680"/>
              <a:gd name="connsiteX1" fmla="*/ 0 w 7674867"/>
              <a:gd name="connsiteY1" fmla="*/ 74840 h 930680"/>
              <a:gd name="connsiteX2" fmla="*/ 7293526 w 7674867"/>
              <a:gd name="connsiteY2" fmla="*/ 930680 h 930680"/>
              <a:gd name="connsiteX3" fmla="*/ 7674867 w 7674867"/>
              <a:gd name="connsiteY3" fmla="*/ 897731 h 930680"/>
              <a:gd name="connsiteX4" fmla="*/ 194 w 7674867"/>
              <a:gd name="connsiteY4" fmla="*/ 0 h 930680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3526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38758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8289 w 7674867"/>
              <a:gd name="connsiteY2" fmla="*/ 661599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28299"/>
              <a:gd name="connsiteX1" fmla="*/ 0 w 7674867"/>
              <a:gd name="connsiteY1" fmla="*/ 74840 h 928299"/>
              <a:gd name="connsiteX2" fmla="*/ 7298289 w 7674867"/>
              <a:gd name="connsiteY2" fmla="*/ 928299 h 928299"/>
              <a:gd name="connsiteX3" fmla="*/ 7674867 w 7674867"/>
              <a:gd name="connsiteY3" fmla="*/ 897731 h 928299"/>
              <a:gd name="connsiteX4" fmla="*/ 194 w 7674867"/>
              <a:gd name="connsiteY4" fmla="*/ 0 h 928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4867" h="928299">
                <a:moveTo>
                  <a:pt x="194" y="0"/>
                </a:moveTo>
                <a:cubicBezTo>
                  <a:pt x="129" y="24947"/>
                  <a:pt x="65" y="49893"/>
                  <a:pt x="0" y="74840"/>
                </a:cubicBezTo>
                <a:lnTo>
                  <a:pt x="7298289" y="928299"/>
                </a:lnTo>
                <a:lnTo>
                  <a:pt x="7674867" y="897731"/>
                </a:lnTo>
                <a:lnTo>
                  <a:pt x="19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CAF7E-72B6-4E34-A163-78C88325B396}" type="datetimeFigureOut">
              <a:rPr lang="ru-RU" smtClean="0"/>
              <a:t>04.11.2012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A07C4-39F6-4D26-ABB8-2130853323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3"/>
              </a:gs>
              <a:gs pos="50000">
                <a:schemeClr val="accent3">
                  <a:lumMod val="40000"/>
                  <a:lumOff val="60000"/>
                </a:schemeClr>
              </a:gs>
              <a:gs pos="5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0" y="5381627"/>
            <a:ext cx="3286124" cy="1207294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6996854"/>
              <a:gd name="connsiteY0" fmla="*/ 0 h 1571625"/>
              <a:gd name="connsiteX1" fmla="*/ 6996854 w 6996854"/>
              <a:gd name="connsiteY1" fmla="*/ 1266825 h 1571625"/>
              <a:gd name="connsiteX2" fmla="*/ 0 w 6996854"/>
              <a:gd name="connsiteY2" fmla="*/ 1571625 h 1571625"/>
              <a:gd name="connsiteX3" fmla="*/ 0 w 6996854"/>
              <a:gd name="connsiteY3" fmla="*/ 0 h 1571625"/>
              <a:gd name="connsiteX0" fmla="*/ 0 w 7583417"/>
              <a:gd name="connsiteY0" fmla="*/ 0 h 800100"/>
              <a:gd name="connsiteX1" fmla="*/ 7583417 w 7583417"/>
              <a:gd name="connsiteY1" fmla="*/ 495300 h 800100"/>
              <a:gd name="connsiteX2" fmla="*/ 586563 w 7583417"/>
              <a:gd name="connsiteY2" fmla="*/ 800100 h 800100"/>
              <a:gd name="connsiteX3" fmla="*/ 0 w 7583417"/>
              <a:gd name="connsiteY3" fmla="*/ 0 h 800100"/>
              <a:gd name="connsiteX0" fmla="*/ 0 w 7017803"/>
              <a:gd name="connsiteY0" fmla="*/ 0 h 1200150"/>
              <a:gd name="connsiteX1" fmla="*/ 7017803 w 7017803"/>
              <a:gd name="connsiteY1" fmla="*/ 895350 h 1200150"/>
              <a:gd name="connsiteX2" fmla="*/ 20949 w 7017803"/>
              <a:gd name="connsiteY2" fmla="*/ 1200150 h 1200150"/>
              <a:gd name="connsiteX3" fmla="*/ 0 w 7017803"/>
              <a:gd name="connsiteY3" fmla="*/ 0 h 1200150"/>
              <a:gd name="connsiteX0" fmla="*/ 0 w 6410292"/>
              <a:gd name="connsiteY0" fmla="*/ 0 h 1752600"/>
              <a:gd name="connsiteX1" fmla="*/ 6410292 w 6410292"/>
              <a:gd name="connsiteY1" fmla="*/ 1752600 h 1752600"/>
              <a:gd name="connsiteX2" fmla="*/ 20949 w 6410292"/>
              <a:gd name="connsiteY2" fmla="*/ 1200150 h 1752600"/>
              <a:gd name="connsiteX3" fmla="*/ 0 w 6410292"/>
              <a:gd name="connsiteY3" fmla="*/ 0 h 1752600"/>
              <a:gd name="connsiteX0" fmla="*/ 0 w 7227290"/>
              <a:gd name="connsiteY0" fmla="*/ 0 h 1200150"/>
              <a:gd name="connsiteX1" fmla="*/ 7227290 w 7227290"/>
              <a:gd name="connsiteY1" fmla="*/ 885825 h 1200150"/>
              <a:gd name="connsiteX2" fmla="*/ 20949 w 7227290"/>
              <a:gd name="connsiteY2" fmla="*/ 1200150 h 1200150"/>
              <a:gd name="connsiteX3" fmla="*/ 0 w 7227290"/>
              <a:gd name="connsiteY3" fmla="*/ 0 h 1200150"/>
              <a:gd name="connsiteX0" fmla="*/ 0 w 7227290"/>
              <a:gd name="connsiteY0" fmla="*/ 0 h 885825"/>
              <a:gd name="connsiteX1" fmla="*/ 7227290 w 7227290"/>
              <a:gd name="connsiteY1" fmla="*/ 885825 h 885825"/>
              <a:gd name="connsiteX2" fmla="*/ 555141 w 7227290"/>
              <a:gd name="connsiteY2" fmla="*/ 862013 h 885825"/>
              <a:gd name="connsiteX3" fmla="*/ 0 w 7227290"/>
              <a:gd name="connsiteY3" fmla="*/ 0 h 885825"/>
              <a:gd name="connsiteX0" fmla="*/ 0 w 7227290"/>
              <a:gd name="connsiteY0" fmla="*/ 0 h 1207294"/>
              <a:gd name="connsiteX1" fmla="*/ 7227290 w 7227290"/>
              <a:gd name="connsiteY1" fmla="*/ 885825 h 1207294"/>
              <a:gd name="connsiteX2" fmla="*/ 0 w 7227290"/>
              <a:gd name="connsiteY2" fmla="*/ 1207294 h 1207294"/>
              <a:gd name="connsiteX3" fmla="*/ 0 w 7227290"/>
              <a:gd name="connsiteY3" fmla="*/ 0 h 1207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27290" h="1207294">
                <a:moveTo>
                  <a:pt x="0" y="0"/>
                </a:moveTo>
                <a:lnTo>
                  <a:pt x="7227290" y="885825"/>
                </a:lnTo>
                <a:lnTo>
                  <a:pt x="0" y="1207294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196" y="5347020"/>
            <a:ext cx="3426231" cy="944725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2830674 w 7605568"/>
              <a:gd name="connsiteY2" fmla="*/ 806612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2930931"/>
              <a:gd name="connsiteY0" fmla="*/ 0 h 806612"/>
              <a:gd name="connsiteX1" fmla="*/ 0 w 2930931"/>
              <a:gd name="connsiteY1" fmla="*/ 75665 h 806612"/>
              <a:gd name="connsiteX2" fmla="*/ 2830674 w 2930931"/>
              <a:gd name="connsiteY2" fmla="*/ 806612 h 806612"/>
              <a:gd name="connsiteX3" fmla="*/ 2930931 w 2930931"/>
              <a:gd name="connsiteY3" fmla="*/ 785765 h 806612"/>
              <a:gd name="connsiteX4" fmla="*/ 1 w 2930931"/>
              <a:gd name="connsiteY4" fmla="*/ 0 h 806612"/>
              <a:gd name="connsiteX0" fmla="*/ 1 w 3204530"/>
              <a:gd name="connsiteY0" fmla="*/ 0 h 944725"/>
              <a:gd name="connsiteX1" fmla="*/ 0 w 3204530"/>
              <a:gd name="connsiteY1" fmla="*/ 75665 h 944725"/>
              <a:gd name="connsiteX2" fmla="*/ 3204530 w 3204530"/>
              <a:gd name="connsiteY2" fmla="*/ 944725 h 944725"/>
              <a:gd name="connsiteX3" fmla="*/ 2930931 w 3204530"/>
              <a:gd name="connsiteY3" fmla="*/ 785765 h 944725"/>
              <a:gd name="connsiteX4" fmla="*/ 1 w 3204530"/>
              <a:gd name="connsiteY4" fmla="*/ 0 h 944725"/>
              <a:gd name="connsiteX0" fmla="*/ 1 w 3426231"/>
              <a:gd name="connsiteY0" fmla="*/ 0 h 944725"/>
              <a:gd name="connsiteX1" fmla="*/ 0 w 3426231"/>
              <a:gd name="connsiteY1" fmla="*/ 75665 h 944725"/>
              <a:gd name="connsiteX2" fmla="*/ 3204530 w 3426231"/>
              <a:gd name="connsiteY2" fmla="*/ 944725 h 944725"/>
              <a:gd name="connsiteX3" fmla="*/ 3426231 w 3426231"/>
              <a:gd name="connsiteY3" fmla="*/ 923877 h 944725"/>
              <a:gd name="connsiteX4" fmla="*/ 1 w 3426231"/>
              <a:gd name="connsiteY4" fmla="*/ 0 h 944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26231" h="944725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3204530" y="944725"/>
                </a:lnTo>
                <a:lnTo>
                  <a:pt x="3426231" y="923877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CAF7E-72B6-4E34-A163-78C88325B396}" type="datetimeFigureOut">
              <a:rPr lang="ru-RU" smtClean="0"/>
              <a:t>04.11.2012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A07C4-39F6-4D26-ABB8-2130853323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" y="5010151"/>
            <a:ext cx="7439025" cy="157162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5827" h="1571625">
                <a:moveTo>
                  <a:pt x="0" y="0"/>
                </a:moveTo>
                <a:lnTo>
                  <a:pt x="7415827" y="866775"/>
                </a:lnTo>
                <a:lnTo>
                  <a:pt x="0" y="157162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1"/>
              </a:gs>
              <a:gs pos="50000">
                <a:schemeClr val="accent1">
                  <a:lumMod val="40000"/>
                  <a:lumOff val="60000"/>
                </a:schemeClr>
              </a:gs>
              <a:gs pos="5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6656" y="609600"/>
            <a:ext cx="3383280" cy="914400"/>
          </a:xfrm>
        </p:spPr>
        <p:txBody>
          <a:bodyPr anchor="b">
            <a:noAutofit/>
          </a:bodyPr>
          <a:lstStyle>
            <a:lvl1pPr algn="l">
              <a:defRPr sz="22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0" y="4973410"/>
            <a:ext cx="7674867" cy="928299"/>
          </a:xfrm>
          <a:custGeom>
            <a:avLst/>
            <a:gdLst>
              <a:gd name="connsiteX0" fmla="*/ 0 w 7548466"/>
              <a:gd name="connsiteY0" fmla="*/ 0 h 933061"/>
              <a:gd name="connsiteX1" fmla="*/ 9331 w 7548466"/>
              <a:gd name="connsiteY1" fmla="*/ 65314 h 933061"/>
              <a:gd name="connsiteX2" fmla="*/ 7221894 w 7548466"/>
              <a:gd name="connsiteY2" fmla="*/ 933061 h 933061"/>
              <a:gd name="connsiteX3" fmla="*/ 7548466 w 7548466"/>
              <a:gd name="connsiteY3" fmla="*/ 914400 h 933061"/>
              <a:gd name="connsiteX4" fmla="*/ 0 w 7548466"/>
              <a:gd name="connsiteY4" fmla="*/ 0 h 933061"/>
              <a:gd name="connsiteX0" fmla="*/ 131163 w 7539135"/>
              <a:gd name="connsiteY0" fmla="*/ 0 h 1042598"/>
              <a:gd name="connsiteX1" fmla="*/ 0 w 7539135"/>
              <a:gd name="connsiteY1" fmla="*/ 174851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0 w 7407972"/>
              <a:gd name="connsiteY0" fmla="*/ 0 h 1042598"/>
              <a:gd name="connsiteX1" fmla="*/ 85531 w 7407972"/>
              <a:gd name="connsiteY1" fmla="*/ 134370 h 1042598"/>
              <a:gd name="connsiteX2" fmla="*/ 7081400 w 7407972"/>
              <a:gd name="connsiteY2" fmla="*/ 1042598 h 1042598"/>
              <a:gd name="connsiteX3" fmla="*/ 7407972 w 7407972"/>
              <a:gd name="connsiteY3" fmla="*/ 1023937 h 1042598"/>
              <a:gd name="connsiteX4" fmla="*/ 0 w 7407972"/>
              <a:gd name="connsiteY4" fmla="*/ 0 h 1042598"/>
              <a:gd name="connsiteX0" fmla="*/ 131163 w 7539135"/>
              <a:gd name="connsiteY0" fmla="*/ 0 h 1042598"/>
              <a:gd name="connsiteX1" fmla="*/ 0 w 7539135"/>
              <a:gd name="connsiteY1" fmla="*/ 193902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59725 w 7539135"/>
              <a:gd name="connsiteY0" fmla="*/ 0 h 892580"/>
              <a:gd name="connsiteX1" fmla="*/ 0 w 7539135"/>
              <a:gd name="connsiteY1" fmla="*/ 43884 h 892580"/>
              <a:gd name="connsiteX2" fmla="*/ 7212563 w 7539135"/>
              <a:gd name="connsiteY2" fmla="*/ 892580 h 892580"/>
              <a:gd name="connsiteX3" fmla="*/ 7539135 w 7539135"/>
              <a:gd name="connsiteY3" fmla="*/ 873919 h 892580"/>
              <a:gd name="connsiteX4" fmla="*/ 59725 w 7539135"/>
              <a:gd name="connsiteY4" fmla="*/ 0 h 892580"/>
              <a:gd name="connsiteX0" fmla="*/ 194 w 7539135"/>
              <a:gd name="connsiteY0" fmla="*/ 0 h 923536"/>
              <a:gd name="connsiteX1" fmla="*/ 0 w 7539135"/>
              <a:gd name="connsiteY1" fmla="*/ 74840 h 923536"/>
              <a:gd name="connsiteX2" fmla="*/ 7212563 w 7539135"/>
              <a:gd name="connsiteY2" fmla="*/ 923536 h 923536"/>
              <a:gd name="connsiteX3" fmla="*/ 7539135 w 7539135"/>
              <a:gd name="connsiteY3" fmla="*/ 904875 h 923536"/>
              <a:gd name="connsiteX4" fmla="*/ 194 w 7539135"/>
              <a:gd name="connsiteY4" fmla="*/ 0 h 923536"/>
              <a:gd name="connsiteX0" fmla="*/ 194 w 7539135"/>
              <a:gd name="connsiteY0" fmla="*/ 0 h 904875"/>
              <a:gd name="connsiteX1" fmla="*/ 0 w 7539135"/>
              <a:gd name="connsiteY1" fmla="*/ 74840 h 904875"/>
              <a:gd name="connsiteX2" fmla="*/ 7212563 w 7539135"/>
              <a:gd name="connsiteY2" fmla="*/ 883055 h 904875"/>
              <a:gd name="connsiteX3" fmla="*/ 7539135 w 7539135"/>
              <a:gd name="connsiteY3" fmla="*/ 904875 h 904875"/>
              <a:gd name="connsiteX4" fmla="*/ 194 w 7539135"/>
              <a:gd name="connsiteY4" fmla="*/ 0 h 904875"/>
              <a:gd name="connsiteX0" fmla="*/ 194 w 7703442"/>
              <a:gd name="connsiteY0" fmla="*/ 0 h 1016794"/>
              <a:gd name="connsiteX1" fmla="*/ 0 w 7703442"/>
              <a:gd name="connsiteY1" fmla="*/ 74840 h 1016794"/>
              <a:gd name="connsiteX2" fmla="*/ 7212563 w 7703442"/>
              <a:gd name="connsiteY2" fmla="*/ 883055 h 1016794"/>
              <a:gd name="connsiteX3" fmla="*/ 7703442 w 7703442"/>
              <a:gd name="connsiteY3" fmla="*/ 1016794 h 1016794"/>
              <a:gd name="connsiteX4" fmla="*/ 194 w 7703442"/>
              <a:gd name="connsiteY4" fmla="*/ 0 h 1016794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12563 w 7674867"/>
              <a:gd name="connsiteY2" fmla="*/ 883055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30680"/>
              <a:gd name="connsiteX1" fmla="*/ 0 w 7674867"/>
              <a:gd name="connsiteY1" fmla="*/ 74840 h 930680"/>
              <a:gd name="connsiteX2" fmla="*/ 7293526 w 7674867"/>
              <a:gd name="connsiteY2" fmla="*/ 930680 h 930680"/>
              <a:gd name="connsiteX3" fmla="*/ 7674867 w 7674867"/>
              <a:gd name="connsiteY3" fmla="*/ 897731 h 930680"/>
              <a:gd name="connsiteX4" fmla="*/ 194 w 7674867"/>
              <a:gd name="connsiteY4" fmla="*/ 0 h 930680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3526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38758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8289 w 7674867"/>
              <a:gd name="connsiteY2" fmla="*/ 661599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28299"/>
              <a:gd name="connsiteX1" fmla="*/ 0 w 7674867"/>
              <a:gd name="connsiteY1" fmla="*/ 74840 h 928299"/>
              <a:gd name="connsiteX2" fmla="*/ 7298289 w 7674867"/>
              <a:gd name="connsiteY2" fmla="*/ 928299 h 928299"/>
              <a:gd name="connsiteX3" fmla="*/ 7674867 w 7674867"/>
              <a:gd name="connsiteY3" fmla="*/ 897731 h 928299"/>
              <a:gd name="connsiteX4" fmla="*/ 194 w 7674867"/>
              <a:gd name="connsiteY4" fmla="*/ 0 h 928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4867" h="928299">
                <a:moveTo>
                  <a:pt x="194" y="0"/>
                </a:moveTo>
                <a:cubicBezTo>
                  <a:pt x="129" y="24947"/>
                  <a:pt x="65" y="49893"/>
                  <a:pt x="0" y="74840"/>
                </a:cubicBezTo>
                <a:lnTo>
                  <a:pt x="7298289" y="928299"/>
                </a:lnTo>
                <a:lnTo>
                  <a:pt x="7674867" y="897731"/>
                </a:lnTo>
                <a:lnTo>
                  <a:pt x="19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CAF7E-72B6-4E34-A163-78C88325B396}" type="datetimeFigureOut">
              <a:rPr lang="ru-RU" smtClean="0"/>
              <a:t>04.11.2012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A07C4-39F6-4D26-ABB8-213085332324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4572000" y="609600"/>
            <a:ext cx="3886200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4"/>
          </p:nvPr>
        </p:nvSpPr>
        <p:spPr>
          <a:xfrm>
            <a:off x="676274" y="1527048"/>
            <a:ext cx="3383280" cy="329184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1"/>
              </a:gs>
              <a:gs pos="40000">
                <a:schemeClr val="accent1">
                  <a:lumMod val="40000"/>
                  <a:lumOff val="60000"/>
                </a:schemeClr>
              </a:gs>
              <a:gs pos="4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52000">
                <a:schemeClr val="accent3">
                  <a:lumMod val="40000"/>
                  <a:lumOff val="60000"/>
                </a:schemeClr>
              </a:gs>
              <a:gs pos="66000">
                <a:schemeClr val="accent3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0" y="609600"/>
            <a:ext cx="3886200" cy="4190999"/>
          </a:xfrm>
          <a:ln w="79375">
            <a:solidFill>
              <a:schemeClr val="tx1"/>
            </a:solidFill>
            <a:miter lim="800000"/>
          </a:ln>
          <a:effectLst>
            <a:outerShdw blurRad="50800" dist="38100" dir="5400000" algn="ctr" rotWithShape="0">
              <a:srgbClr val="000000">
                <a:alpha val="42000"/>
              </a:srgbClr>
            </a:outerShdw>
          </a:effectLst>
        </p:spPr>
        <p:txBody>
          <a:bodyPr>
            <a:normAutofit/>
          </a:bodyPr>
          <a:lstStyle>
            <a:lvl1pPr marL="0" indent="0" algn="ctr">
              <a:buNone/>
              <a:defRPr sz="25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CAF7E-72B6-4E34-A163-78C88325B396}" type="datetimeFigureOut">
              <a:rPr lang="ru-RU" smtClean="0"/>
              <a:t>04.11.2012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A07C4-39F6-4D26-ABB8-213085332324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76656" y="609600"/>
            <a:ext cx="3383280" cy="914400"/>
          </a:xfrm>
        </p:spPr>
        <p:txBody>
          <a:bodyPr anchor="b">
            <a:noAutofit/>
          </a:bodyPr>
          <a:lstStyle>
            <a:lvl1pPr algn="l">
              <a:defRPr sz="22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/>
          </p:nvPr>
        </p:nvSpPr>
        <p:spPr>
          <a:xfrm>
            <a:off x="676656" y="1524000"/>
            <a:ext cx="3381375" cy="329565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13">
              <a:alphaModFix amt="15000"/>
            </a:blip>
            <a:srcRect/>
            <a:tile tx="0" ty="0" sx="76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7772400" cy="114300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600200"/>
            <a:ext cx="7772400" cy="452596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00800" y="6416675"/>
            <a:ext cx="19812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r">
              <a:defRPr lang="en-US" sz="900" kern="1200" cap="all" spc="110" baseline="0" smtClean="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1pPr>
          </a:lstStyle>
          <a:p>
            <a:fld id="{C06CAF7E-72B6-4E34-A163-78C88325B396}" type="datetimeFigureOut">
              <a:rPr lang="ru-RU" smtClean="0"/>
              <a:t>04.11.2012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8600" y="6416675"/>
            <a:ext cx="28956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l">
              <a:defRPr sz="900" cap="all" spc="110" baseline="0">
                <a:solidFill>
                  <a:srgbClr val="4D4D4D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416675"/>
            <a:ext cx="4572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r">
              <a:defRPr sz="1100" b="1" baseline="0">
                <a:solidFill>
                  <a:srgbClr val="4D4D4D"/>
                </a:solidFill>
              </a:defRPr>
            </a:lvl1pPr>
          </a:lstStyle>
          <a:p>
            <a:fld id="{72FA07C4-39F6-4D26-ABB8-213085332324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schoolguide.ru/index.php/progs/21vek/ucheb.html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7772400" cy="3154362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/>
              <a:t>Начальная школа </a:t>
            </a:r>
            <a:r>
              <a:rPr lang="en-US" sz="4800" dirty="0" smtClean="0"/>
              <a:t>XXI</a:t>
            </a:r>
            <a:r>
              <a:rPr lang="ru-RU" sz="4800" dirty="0" smtClean="0"/>
              <a:t> век</a:t>
            </a:r>
            <a:br>
              <a:rPr lang="ru-RU" sz="4800" dirty="0" smtClean="0"/>
            </a:br>
            <a:r>
              <a:rPr lang="ru-RU" sz="3200" dirty="0" smtClean="0"/>
              <a:t>анализ программы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24128" y="3789039"/>
            <a:ext cx="2734072" cy="1544961"/>
          </a:xfrm>
        </p:spPr>
        <p:txBody>
          <a:bodyPr>
            <a:normAutofit fontScale="92500" lnSpcReduction="20000"/>
          </a:bodyPr>
          <a:lstStyle/>
          <a:p>
            <a:pPr marL="68580" indent="0">
              <a:buNone/>
            </a:pPr>
            <a:r>
              <a:rPr lang="ru-RU" dirty="0" smtClean="0"/>
              <a:t>Учитель начальных классов </a:t>
            </a:r>
          </a:p>
          <a:p>
            <a:pPr marL="68580" indent="0">
              <a:buNone/>
            </a:pPr>
            <a:r>
              <a:rPr lang="ru-RU" dirty="0" smtClean="0"/>
              <a:t>Домбровская А.М.</a:t>
            </a:r>
          </a:p>
          <a:p>
            <a:pPr marL="68580" indent="0">
              <a:buNone/>
            </a:pPr>
            <a:r>
              <a:rPr lang="ru-RU" dirty="0" smtClean="0"/>
              <a:t>МБОУ ШКОЛА № 25</a:t>
            </a:r>
          </a:p>
          <a:p>
            <a:pPr marL="68580" indent="0">
              <a:buNone/>
            </a:pPr>
            <a:r>
              <a:rPr lang="ru-RU" dirty="0" smtClean="0"/>
              <a:t>Г. Балашиха</a:t>
            </a:r>
            <a:endParaRPr lang="ru-RU" dirty="0"/>
          </a:p>
        </p:txBody>
      </p:sp>
      <p:pic>
        <p:nvPicPr>
          <p:cNvPr id="7170" name="Picture 2" descr="http://img-fotki.yandex.ru/get/4419/133930624.0/0_6af12_f0fe57e5_XL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996952"/>
            <a:ext cx="4953000" cy="2505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348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i="1" dirty="0" smtClean="0"/>
              <a:t> </a:t>
            </a:r>
            <a:r>
              <a:rPr lang="ru-RU" i="1" dirty="0"/>
              <a:t>особое внимание уделяется</a:t>
            </a:r>
            <a:r>
              <a:rPr lang="ru-RU" dirty="0"/>
              <a:t>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1196752"/>
            <a:ext cx="7772400" cy="4137249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FFFF00"/>
                </a:solidFill>
              </a:rPr>
              <a:t>во-первых</a:t>
            </a:r>
            <a:r>
              <a:rPr lang="ru-RU" sz="2800" dirty="0">
                <a:solidFill>
                  <a:srgbClr val="FFFF00"/>
                </a:solidFill>
              </a:rPr>
              <a:t>, целенаправленному использованию моделирующей деятельности., </a:t>
            </a:r>
            <a:endParaRPr lang="ru-RU" sz="2800" dirty="0" smtClean="0">
              <a:solidFill>
                <a:srgbClr val="FFFF00"/>
              </a:solidFill>
            </a:endParaRPr>
          </a:p>
          <a:p>
            <a:r>
              <a:rPr lang="ru-RU" sz="2800" dirty="0" smtClean="0">
                <a:solidFill>
                  <a:srgbClr val="FFFF00"/>
                </a:solidFill>
              </a:rPr>
              <a:t>во-вторых</a:t>
            </a:r>
            <a:r>
              <a:rPr lang="ru-RU" sz="2800" dirty="0">
                <a:solidFill>
                  <a:srgbClr val="FFFF00"/>
                </a:solidFill>
              </a:rPr>
              <a:t>, авторами создана система игр с правилами, которые развивают необходимые для учения качества. </a:t>
            </a:r>
            <a:r>
              <a:rPr lang="ru-RU" sz="2800" dirty="0" smtClean="0">
                <a:solidFill>
                  <a:srgbClr val="FFFF00"/>
                </a:solidFill>
              </a:rPr>
              <a:t> </a:t>
            </a:r>
          </a:p>
          <a:p>
            <a:r>
              <a:rPr lang="ru-RU" sz="2800" dirty="0" smtClean="0">
                <a:solidFill>
                  <a:srgbClr val="FFFF00"/>
                </a:solidFill>
              </a:rPr>
              <a:t>в </a:t>
            </a:r>
            <a:r>
              <a:rPr lang="ru-RU" sz="2800" dirty="0">
                <a:solidFill>
                  <a:srgbClr val="FFFF00"/>
                </a:solidFill>
              </a:rPr>
              <a:t>третьих, в содержании и структуре средств обучения отражены новые подходы к развитию контролирующей и оценочной деятельности учащихся (рубрика "Проверь себя", задания "Сравни свой ответ с текстом", "Найди ошибки" и др.).</a:t>
            </a:r>
          </a:p>
        </p:txBody>
      </p:sp>
    </p:spTree>
    <p:extLst>
      <p:ext uri="{BB962C8B-B14F-4D97-AF65-F5344CB8AC3E}">
        <p14:creationId xmlns:p14="http://schemas.microsoft.com/office/powerpoint/2010/main" val="3608775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внимание к творческой деятельности учащихся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340768"/>
            <a:ext cx="8424936" cy="4536503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FFFF00"/>
                </a:solidFill>
              </a:rPr>
              <a:t>  Включает </a:t>
            </a:r>
            <a:r>
              <a:rPr lang="ru-RU" sz="2400" dirty="0">
                <a:solidFill>
                  <a:srgbClr val="FFFF00"/>
                </a:solidFill>
              </a:rPr>
              <a:t>инициативу и самостоятельность каждого обучающегося. Это достигается применением в методике обучения "скрытых" образцов, преобладанием заданий проблемного характера (по сравнению с репродуктивными), наличием системы специальных творческих заданий, усложняющихся от класса к классу. Развитие творчества авторы тесно связывают с совершенствованием такого психического процесса как воображение, поэтому в УМК впервые для начальной школы разработана </a:t>
            </a:r>
            <a:r>
              <a:rPr lang="ru-RU" sz="2400" i="1" dirty="0">
                <a:solidFill>
                  <a:srgbClr val="FFFF00"/>
                </a:solidFill>
              </a:rPr>
              <a:t>система использования ролевой игры в обучении</a:t>
            </a:r>
            <a:r>
              <a:rPr lang="ru-RU" sz="2400" dirty="0">
                <a:solidFill>
                  <a:srgbClr val="FFFF00"/>
                </a:solidFill>
              </a:rPr>
              <a:t>, которая дает возможность развивать различные грани ролевого поведения, а значит воображение и творчество ученика</a:t>
            </a:r>
            <a:r>
              <a:rPr lang="ru-RU" sz="24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753939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право ребенка на свою индивидуальность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600201"/>
            <a:ext cx="8640960" cy="3733800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rgbClr val="FFFF00"/>
                </a:solidFill>
              </a:rPr>
              <a:t>Все средства обучения содержат материал, который позволяет учителю учесть индивидуальный темп и успешность обучения каждого ребенка, а также уровень его общего развития. Во всех учебниках предусмотрено дополнительное учебное содержание, что позволяет создать достаточно высокий </a:t>
            </a:r>
            <a:r>
              <a:rPr lang="ru-RU" sz="2400" dirty="0" err="1">
                <a:solidFill>
                  <a:srgbClr val="FFFF00"/>
                </a:solidFill>
              </a:rPr>
              <a:t>эрудиционный</a:t>
            </a:r>
            <a:r>
              <a:rPr lang="ru-RU" sz="2400" dirty="0">
                <a:solidFill>
                  <a:srgbClr val="FFFF00"/>
                </a:solidFill>
              </a:rPr>
              <a:t>, культурологический фон обучения, обеспечив, с одной стороны, снятие обязательности усвоения всех предъявленных знаний (ребенок может, но не должен это усвоить), а с другой стороны, дав возможность каждому работать в соответствии со своими возможностями</a:t>
            </a:r>
          </a:p>
        </p:txBody>
      </p:sp>
    </p:spTree>
    <p:extLst>
      <p:ext uri="{BB962C8B-B14F-4D97-AF65-F5344CB8AC3E}">
        <p14:creationId xmlns:p14="http://schemas.microsoft.com/office/powerpoint/2010/main" val="2255869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b="1" dirty="0" smtClean="0"/>
              <a:t>создание </a:t>
            </a:r>
            <a:r>
              <a:rPr lang="ru-RU" sz="2400" b="1" dirty="0"/>
              <a:t>эмоционально-положительной атмосферы обучения младших школьников, </a:t>
            </a:r>
            <a:r>
              <a:rPr lang="ru-RU" sz="2400" b="1" dirty="0" smtClean="0"/>
              <a:t>развитие </a:t>
            </a:r>
            <a:r>
              <a:rPr lang="ru-RU" sz="2400" b="1" dirty="0"/>
              <a:t>учебной инициативы и самостоятельности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8580" indent="0">
              <a:buNone/>
            </a:pPr>
            <a:r>
              <a:rPr lang="ru-RU" sz="2800" dirty="0">
                <a:solidFill>
                  <a:srgbClr val="FFFF00"/>
                </a:solidFill>
              </a:rPr>
              <a:t>Методика обучения построена таким образом, что предоставляет каждому ребенку право на ошибку, на самооценку своего труда, самостоятельный анализ как процесса, так и результатов обучения (Рубрика "Проверь себя", рекомендации учителю по формированию контролирующей деятельности школьников).</a:t>
            </a:r>
          </a:p>
        </p:txBody>
      </p:sp>
    </p:spTree>
    <p:extLst>
      <p:ext uri="{BB962C8B-B14F-4D97-AF65-F5344CB8AC3E}">
        <p14:creationId xmlns:p14="http://schemas.microsoft.com/office/powerpoint/2010/main" val="125744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7772400" cy="34605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плюсы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620688"/>
            <a:ext cx="8712968" cy="4781127"/>
          </a:xfrm>
        </p:spPr>
        <p:txBody>
          <a:bodyPr>
            <a:noAutofit/>
          </a:bodyPr>
          <a:lstStyle/>
          <a:p>
            <a:pPr marL="68580" indent="0">
              <a:buNone/>
            </a:pPr>
            <a:r>
              <a:rPr lang="ru-RU" sz="1200" dirty="0" smtClean="0">
                <a:solidFill>
                  <a:srgbClr val="FFFF00"/>
                </a:solidFill>
              </a:rPr>
              <a:t>Комплект </a:t>
            </a:r>
            <a:r>
              <a:rPr lang="ru-RU" sz="1200" dirty="0">
                <a:solidFill>
                  <a:srgbClr val="FFFF00"/>
                </a:solidFill>
              </a:rPr>
              <a:t>учебников рассчитан на обучение детей 6-6,5 летнего </a:t>
            </a:r>
            <a:r>
              <a:rPr lang="ru-RU" sz="1200" dirty="0" smtClean="0">
                <a:solidFill>
                  <a:srgbClr val="FFFF00"/>
                </a:solidFill>
              </a:rPr>
              <a:t>возраста.</a:t>
            </a:r>
          </a:p>
          <a:p>
            <a:pPr marL="68580" indent="0">
              <a:buNone/>
            </a:pPr>
            <a:r>
              <a:rPr lang="ru-RU" sz="1200" dirty="0" smtClean="0">
                <a:solidFill>
                  <a:srgbClr val="FFFF00"/>
                </a:solidFill>
              </a:rPr>
              <a:t>Для </a:t>
            </a:r>
            <a:r>
              <a:rPr lang="ru-RU" sz="1200" dirty="0">
                <a:solidFill>
                  <a:srgbClr val="FFFF00"/>
                </a:solidFill>
              </a:rPr>
              <a:t>детей с низким уровнем подготовки материал подобран таким образом, чтобы знания были доступны, а ребёнок мог усвоить обязательный минимум</a:t>
            </a:r>
            <a:r>
              <a:rPr lang="ru-RU" sz="1200" dirty="0" smtClean="0">
                <a:solidFill>
                  <a:srgbClr val="FFFF00"/>
                </a:solidFill>
              </a:rPr>
              <a:t>.</a:t>
            </a:r>
            <a:endParaRPr lang="ru-RU" sz="1200" dirty="0">
              <a:solidFill>
                <a:srgbClr val="FFFF00"/>
              </a:solidFill>
            </a:endParaRPr>
          </a:p>
          <a:p>
            <a:pPr marL="68580" indent="0">
              <a:buNone/>
            </a:pPr>
            <a:r>
              <a:rPr lang="ru-RU" sz="1200" dirty="0" smtClean="0">
                <a:solidFill>
                  <a:srgbClr val="FFFF00"/>
                </a:solidFill>
              </a:rPr>
              <a:t>В </a:t>
            </a:r>
            <a:r>
              <a:rPr lang="ru-RU" sz="1200" dirty="0">
                <a:solidFill>
                  <a:srgbClr val="FFFF00"/>
                </a:solidFill>
              </a:rPr>
              <a:t>программе подробно и достаточно дан материал по фонетическому разбору слова</a:t>
            </a:r>
            <a:r>
              <a:rPr lang="ru-RU" sz="1200" dirty="0" smtClean="0">
                <a:solidFill>
                  <a:srgbClr val="FFFF00"/>
                </a:solidFill>
              </a:rPr>
              <a:t>.</a:t>
            </a:r>
            <a:endParaRPr lang="ru-RU" sz="1200" dirty="0">
              <a:solidFill>
                <a:srgbClr val="FFFF00"/>
              </a:solidFill>
            </a:endParaRPr>
          </a:p>
          <a:p>
            <a:pPr marL="68580" indent="0">
              <a:buNone/>
            </a:pPr>
            <a:r>
              <a:rPr lang="ru-RU" sz="1200" dirty="0" smtClean="0">
                <a:solidFill>
                  <a:srgbClr val="FFFF00"/>
                </a:solidFill>
              </a:rPr>
              <a:t>Весь </a:t>
            </a:r>
            <a:r>
              <a:rPr lang="ru-RU" sz="1200" dirty="0">
                <a:solidFill>
                  <a:srgbClr val="FFFF00"/>
                </a:solidFill>
              </a:rPr>
              <a:t>материал отрабатывается на «ощупь», то есть дети работают с фишками, цифрами, буквами; составляют, разбивают, выкладывают. Всё это способствует развитию мелкой моторики и логическим операциям, а вместе с тем даёт возможность представить учебную информацию в разных сенсорных модальностях</a:t>
            </a:r>
            <a:r>
              <a:rPr lang="ru-RU" sz="1200" dirty="0" smtClean="0">
                <a:solidFill>
                  <a:srgbClr val="FFFF00"/>
                </a:solidFill>
              </a:rPr>
              <a:t>.</a:t>
            </a:r>
            <a:endParaRPr lang="ru-RU" sz="1200" dirty="0">
              <a:solidFill>
                <a:srgbClr val="FFFF00"/>
              </a:solidFill>
            </a:endParaRPr>
          </a:p>
          <a:p>
            <a:pPr marL="68580" indent="0">
              <a:buNone/>
            </a:pPr>
            <a:r>
              <a:rPr lang="ru-RU" sz="1200" dirty="0" smtClean="0">
                <a:solidFill>
                  <a:srgbClr val="FFFF00"/>
                </a:solidFill>
              </a:rPr>
              <a:t>По </a:t>
            </a:r>
            <a:r>
              <a:rPr lang="ru-RU" sz="1200" dirty="0">
                <a:solidFill>
                  <a:srgbClr val="FFFF00"/>
                </a:solidFill>
              </a:rPr>
              <a:t>мере прохождения материала увеличивается объём полученной информации, увеличивается темп работы</a:t>
            </a:r>
            <a:r>
              <a:rPr lang="ru-RU" sz="1200" dirty="0" smtClean="0">
                <a:solidFill>
                  <a:srgbClr val="FFFF00"/>
                </a:solidFill>
              </a:rPr>
              <a:t>.</a:t>
            </a:r>
            <a:endParaRPr lang="ru-RU" sz="1200" dirty="0">
              <a:solidFill>
                <a:srgbClr val="FFFF00"/>
              </a:solidFill>
            </a:endParaRPr>
          </a:p>
          <a:p>
            <a:pPr marL="68580" indent="0">
              <a:buNone/>
            </a:pPr>
            <a:r>
              <a:rPr lang="ru-RU" sz="1200" dirty="0" smtClean="0">
                <a:solidFill>
                  <a:srgbClr val="FFFF00"/>
                </a:solidFill>
              </a:rPr>
              <a:t>Все </a:t>
            </a:r>
            <a:r>
              <a:rPr lang="ru-RU" sz="1200" dirty="0">
                <a:solidFill>
                  <a:srgbClr val="FFFF00"/>
                </a:solidFill>
              </a:rPr>
              <a:t>произведения по чтению очень интересны и доступны для понимания детей этого возраста. Они легко читаются и запоминаются, так как все авторы известны и любимы, а их герои часто встречаются в мультфильмах, играх, на картинках. </a:t>
            </a:r>
          </a:p>
          <a:p>
            <a:pPr marL="68580" indent="0">
              <a:buNone/>
            </a:pPr>
            <a:r>
              <a:rPr lang="ru-RU" sz="1200" dirty="0" smtClean="0">
                <a:solidFill>
                  <a:srgbClr val="FFFF00"/>
                </a:solidFill>
              </a:rPr>
              <a:t>В </a:t>
            </a:r>
            <a:r>
              <a:rPr lang="ru-RU" sz="1200" dirty="0">
                <a:solidFill>
                  <a:srgbClr val="FFFF00"/>
                </a:solidFill>
              </a:rPr>
              <a:t>период обучения грамоте уроки по чтению, письму и математике интегрированы в учебный курс «Грамота», особенностью которого является ориентировка на формирование умений учиться, а так же навыков письма, чтения, счёта. Дети имеют возможность переключаться с одного вида деятельности на другой.</a:t>
            </a:r>
            <a:br>
              <a:rPr lang="ru-RU" sz="1200" dirty="0">
                <a:solidFill>
                  <a:srgbClr val="FFFF00"/>
                </a:solidFill>
              </a:rPr>
            </a:br>
            <a:r>
              <a:rPr lang="ru-RU" sz="1200" dirty="0">
                <a:solidFill>
                  <a:srgbClr val="FFFF00"/>
                </a:solidFill>
              </a:rPr>
              <a:t/>
            </a:r>
            <a:br>
              <a:rPr lang="ru-RU" sz="1200" dirty="0">
                <a:solidFill>
                  <a:srgbClr val="FFFF00"/>
                </a:solidFill>
              </a:rPr>
            </a:br>
            <a:r>
              <a:rPr lang="ru-RU" sz="1200" dirty="0">
                <a:solidFill>
                  <a:srgbClr val="FFFF00"/>
                </a:solidFill>
              </a:rPr>
              <a:t>Большую роль играют тетради на печатной основе. В них очень много разнообразных заданий и упражнений для детей разного уровня подготовки. Тетрадь оказывает помощь и для организации индивидуальной работы (коррекции).</a:t>
            </a:r>
            <a:br>
              <a:rPr lang="ru-RU" sz="1200" dirty="0">
                <a:solidFill>
                  <a:srgbClr val="FFFF00"/>
                </a:solidFill>
              </a:rPr>
            </a:br>
            <a:r>
              <a:rPr lang="ru-RU" sz="1200" dirty="0">
                <a:solidFill>
                  <a:srgbClr val="FFFF00"/>
                </a:solidFill>
              </a:rPr>
              <a:t/>
            </a:r>
            <a:br>
              <a:rPr lang="ru-RU" sz="1200" dirty="0">
                <a:solidFill>
                  <a:srgbClr val="FFFF00"/>
                </a:solidFill>
              </a:rPr>
            </a:br>
            <a:r>
              <a:rPr lang="ru-RU" sz="1200" dirty="0">
                <a:solidFill>
                  <a:srgbClr val="FFFF00"/>
                </a:solidFill>
              </a:rPr>
              <a:t>В учебниках также даются </a:t>
            </a:r>
            <a:r>
              <a:rPr lang="ru-RU" sz="1200" dirty="0" err="1">
                <a:solidFill>
                  <a:srgbClr val="FFFF00"/>
                </a:solidFill>
              </a:rPr>
              <a:t>разноуровневые</a:t>
            </a:r>
            <a:r>
              <a:rPr lang="ru-RU" sz="1200" dirty="0">
                <a:solidFill>
                  <a:srgbClr val="FFFF00"/>
                </a:solidFill>
              </a:rPr>
              <a:t> упражнения, что способствует лучшему усвоению материала детьми. Учащимся предоставляется возможность выбора заданий, которые доступны. И они не боятся, что с данными заданиями не справятся. </a:t>
            </a:r>
            <a:br>
              <a:rPr lang="ru-RU" sz="1200" dirty="0">
                <a:solidFill>
                  <a:srgbClr val="FFFF00"/>
                </a:solidFill>
              </a:rPr>
            </a:br>
            <a:r>
              <a:rPr lang="ru-RU" sz="1200" dirty="0">
                <a:solidFill>
                  <a:srgbClr val="FFFF00"/>
                </a:solidFill>
              </a:rPr>
              <a:t/>
            </a:r>
            <a:br>
              <a:rPr lang="ru-RU" sz="1200" dirty="0">
                <a:solidFill>
                  <a:srgbClr val="FFFF00"/>
                </a:solidFill>
              </a:rPr>
            </a:br>
            <a:r>
              <a:rPr lang="ru-RU" sz="1200" dirty="0">
                <a:solidFill>
                  <a:srgbClr val="FFFF00"/>
                </a:solidFill>
              </a:rPr>
              <a:t>Очень познавателен материал из учебника «Окружающий мир», который уже с первого класса пересекается с историей, географией, обществознанием. Знакомство с таким сложным предметом происходит постепенно, дети вливаются в него без страха, с интересом. Их знания по окружающему миру, истории обогащаются постепенно, но </a:t>
            </a:r>
            <a:r>
              <a:rPr lang="ru-RU" sz="1200" dirty="0" smtClean="0">
                <a:solidFill>
                  <a:srgbClr val="FFFF00"/>
                </a:solidFill>
              </a:rPr>
              <a:t>осознанно</a:t>
            </a:r>
            <a:r>
              <a:rPr lang="ru-RU" sz="1200" dirty="0">
                <a:solidFill>
                  <a:srgbClr val="FFFF00"/>
                </a:solidFill>
              </a:rPr>
              <a:t/>
            </a:r>
            <a:br>
              <a:rPr lang="ru-RU" sz="1200" dirty="0">
                <a:solidFill>
                  <a:srgbClr val="FFFF00"/>
                </a:solidFill>
              </a:rPr>
            </a:br>
            <a:r>
              <a:rPr lang="ru-RU" sz="1200" dirty="0">
                <a:solidFill>
                  <a:srgbClr val="FFFF00"/>
                </a:solidFill>
              </a:rPr>
              <a:t>Авторы не навязывают построение урока, так, как они его видят, а дают рекомендации по его проведению. Учитель сам планирует свою и детскую деятельность. Так, на окружающем мире мои дети пишут рефераты. Им приходится прочитать массу дополнительной литературы, что обогащает их словарный запас, повышает интерес, учит делиться приобретёнными знаниями.</a:t>
            </a:r>
          </a:p>
          <a:p>
            <a:endParaRPr lang="ru-RU" sz="1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8102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260648"/>
            <a:ext cx="8206680" cy="338437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latin typeface="Batang" pitchFamily="18" charset="-127"/>
                <a:ea typeface="Batang" pitchFamily="18" charset="-127"/>
              </a:rPr>
              <a:t>НАЧАЛЬНАЯ ШКОЛА </a:t>
            </a:r>
            <a:r>
              <a:rPr lang="en-US" sz="4400" b="1" dirty="0" smtClean="0">
                <a:latin typeface="Batang" pitchFamily="18" charset="-127"/>
                <a:ea typeface="Batang" pitchFamily="18" charset="-127"/>
              </a:rPr>
              <a:t>XXI </a:t>
            </a:r>
            <a:r>
              <a:rPr lang="ru-RU" sz="4400" b="1" dirty="0" smtClean="0">
                <a:latin typeface="Batang" pitchFamily="18" charset="-127"/>
                <a:ea typeface="Batang" pitchFamily="18" charset="-127"/>
              </a:rPr>
              <a:t>ВЕКА</a:t>
            </a: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2200" b="1" dirty="0" smtClean="0">
                <a:solidFill>
                  <a:srgbClr val="FFFF00"/>
                </a:solidFill>
              </a:rPr>
              <a:t>Ведущей </a:t>
            </a:r>
            <a:r>
              <a:rPr lang="ru-RU" sz="2200" b="1" dirty="0">
                <a:solidFill>
                  <a:srgbClr val="FFFF00"/>
                </a:solidFill>
              </a:rPr>
              <a:t>идеей</a:t>
            </a:r>
            <a:r>
              <a:rPr lang="ru-RU" sz="2200" dirty="0">
                <a:solidFill>
                  <a:srgbClr val="FFFF00"/>
                </a:solidFill>
              </a:rPr>
              <a:t> УМК "Начальная школа ХХI века" является </a:t>
            </a:r>
            <a:r>
              <a:rPr lang="ru-RU" sz="2200" i="1" dirty="0">
                <a:solidFill>
                  <a:srgbClr val="FFFF00"/>
                </a:solidFill>
              </a:rPr>
              <a:t>реализация одного из возможных путей модернизации начального образования</a:t>
            </a:r>
            <a:r>
              <a:rPr lang="ru-RU" sz="2200" dirty="0">
                <a:solidFill>
                  <a:srgbClr val="FFFF00"/>
                </a:solidFill>
              </a:rPr>
              <a:t>, раскрытие новых подходов к целям, содержанию и методике обучения младших школьников в массовой начальной школе. Исходя из этого, авторским коллективом созданы средства обучения для учащихся (учебники, рабочие тетради) и учителя (книги, методические рекомендации, поурочные планирования и др.).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83768" y="3933056"/>
            <a:ext cx="3886200" cy="252028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7124" y="3645024"/>
            <a:ext cx="4348163" cy="2914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17824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5800" y="274638"/>
            <a:ext cx="7772400" cy="562074"/>
          </a:xfrm>
        </p:spPr>
        <p:txBody>
          <a:bodyPr>
            <a:noAutofit/>
          </a:bodyPr>
          <a:lstStyle/>
          <a:p>
            <a:pPr algn="ctr"/>
            <a:r>
              <a:rPr lang="ru-RU" dirty="0" err="1" smtClean="0"/>
              <a:t>уЧЕБНИКИ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85800" y="908720"/>
            <a:ext cx="7772400" cy="5112568"/>
          </a:xfrm>
        </p:spPr>
        <p:txBody>
          <a:bodyPr>
            <a:normAutofit fontScale="70000" lnSpcReduction="20000"/>
          </a:bodyPr>
          <a:lstStyle/>
          <a:p>
            <a:r>
              <a:rPr lang="ru-RU" sz="3400" dirty="0"/>
              <a:t>УМК «Начальная школа 21 века» включает в себя </a:t>
            </a:r>
            <a:r>
              <a:rPr lang="ru-RU" sz="3400" dirty="0">
                <a:hlinkClick r:id="rId2"/>
              </a:rPr>
              <a:t>учебники</a:t>
            </a:r>
            <a:r>
              <a:rPr lang="ru-RU" sz="3400" dirty="0"/>
              <a:t> по следующим учебным предметам: </a:t>
            </a:r>
            <a:br>
              <a:rPr lang="ru-RU" sz="3400" dirty="0"/>
            </a:br>
            <a:r>
              <a:rPr lang="ru-RU" sz="3400" b="1" dirty="0">
                <a:solidFill>
                  <a:srgbClr val="FFFF00"/>
                </a:solidFill>
              </a:rPr>
              <a:t>- Обучение грамоте и чтению. </a:t>
            </a:r>
            <a:r>
              <a:rPr lang="ru-RU" sz="3400" dirty="0"/>
              <a:t/>
            </a:r>
            <a:br>
              <a:rPr lang="ru-RU" sz="3400" dirty="0"/>
            </a:br>
            <a:r>
              <a:rPr lang="ru-RU" sz="3400" dirty="0"/>
              <a:t>Букварь. </a:t>
            </a:r>
            <a:r>
              <a:rPr lang="ru-RU" sz="3400" i="1" dirty="0"/>
              <a:t>Авторы: </a:t>
            </a:r>
            <a:r>
              <a:rPr lang="ru-RU" sz="3400" dirty="0" err="1"/>
              <a:t>Журова</a:t>
            </a:r>
            <a:r>
              <a:rPr lang="ru-RU" sz="3400" dirty="0"/>
              <a:t> Л.Е., Евдокимова О.А. </a:t>
            </a:r>
            <a:br>
              <a:rPr lang="ru-RU" sz="3400" dirty="0"/>
            </a:br>
            <a:r>
              <a:rPr lang="ru-RU" sz="3400" b="1" dirty="0" smtClean="0">
                <a:solidFill>
                  <a:srgbClr val="FFFF00"/>
                </a:solidFill>
              </a:rPr>
              <a:t>- Русский язык.</a:t>
            </a:r>
            <a:r>
              <a:rPr lang="ru-RU" sz="3400" dirty="0" smtClean="0">
                <a:solidFill>
                  <a:srgbClr val="FFFF00"/>
                </a:solidFill>
              </a:rPr>
              <a:t> </a:t>
            </a:r>
            <a:r>
              <a:rPr lang="ru-RU" sz="3400" i="1" dirty="0" smtClean="0"/>
              <a:t>Авторы:</a:t>
            </a:r>
            <a:r>
              <a:rPr lang="ru-RU" sz="3400" dirty="0" smtClean="0"/>
              <a:t> Иванов С.В., Евдокимова О.А., Кузнецова М.И. </a:t>
            </a:r>
            <a:br>
              <a:rPr lang="ru-RU" sz="3400" dirty="0" smtClean="0"/>
            </a:br>
            <a:r>
              <a:rPr lang="ru-RU" sz="3400" b="1" dirty="0" smtClean="0"/>
              <a:t>- </a:t>
            </a:r>
            <a:r>
              <a:rPr lang="ru-RU" sz="3400" b="1" dirty="0">
                <a:solidFill>
                  <a:srgbClr val="FFFF00"/>
                </a:solidFill>
              </a:rPr>
              <a:t>Литературное чтение.</a:t>
            </a:r>
            <a:r>
              <a:rPr lang="ru-RU" sz="3400" dirty="0">
                <a:solidFill>
                  <a:srgbClr val="FFFF00"/>
                </a:solidFill>
              </a:rPr>
              <a:t> </a:t>
            </a:r>
            <a:r>
              <a:rPr lang="ru-RU" sz="3400" i="1" dirty="0"/>
              <a:t>Автор</a:t>
            </a:r>
            <a:r>
              <a:rPr lang="ru-RU" sz="3400" dirty="0"/>
              <a:t> </a:t>
            </a:r>
            <a:r>
              <a:rPr lang="ru-RU" sz="3400" dirty="0" err="1"/>
              <a:t>Ефросинина</a:t>
            </a:r>
            <a:r>
              <a:rPr lang="ru-RU" sz="3400" dirty="0"/>
              <a:t> Л.А. </a:t>
            </a:r>
            <a:br>
              <a:rPr lang="ru-RU" sz="3400" dirty="0"/>
            </a:br>
            <a:r>
              <a:rPr lang="ru-RU" sz="3400" b="1" dirty="0">
                <a:solidFill>
                  <a:srgbClr val="FFFF00"/>
                </a:solidFill>
              </a:rPr>
              <a:t>- Математика.</a:t>
            </a:r>
            <a:r>
              <a:rPr lang="ru-RU" sz="3400" dirty="0">
                <a:solidFill>
                  <a:srgbClr val="FFFF00"/>
                </a:solidFill>
              </a:rPr>
              <a:t> </a:t>
            </a:r>
            <a:r>
              <a:rPr lang="ru-RU" sz="3400" i="1" dirty="0"/>
              <a:t>Авторы: </a:t>
            </a:r>
            <a:r>
              <a:rPr lang="ru-RU" sz="3400" dirty="0" err="1"/>
              <a:t>Рудницкая</a:t>
            </a:r>
            <a:r>
              <a:rPr lang="ru-RU" sz="3400" dirty="0"/>
              <a:t> В.Н. и др. </a:t>
            </a:r>
            <a:br>
              <a:rPr lang="ru-RU" sz="3400" dirty="0"/>
            </a:br>
            <a:r>
              <a:rPr lang="ru-RU" sz="3400" b="1" dirty="0">
                <a:solidFill>
                  <a:srgbClr val="FFFF00"/>
                </a:solidFill>
              </a:rPr>
              <a:t>- Окружающий мир. </a:t>
            </a:r>
            <a:r>
              <a:rPr lang="ru-RU" sz="3400" i="1" dirty="0"/>
              <a:t>Авторы:</a:t>
            </a:r>
            <a:r>
              <a:rPr lang="ru-RU" sz="3400" dirty="0"/>
              <a:t> Виноградова Н.Ф. и др.</a:t>
            </a:r>
            <a:br>
              <a:rPr lang="ru-RU" sz="3400" dirty="0"/>
            </a:br>
            <a:r>
              <a:rPr lang="ru-RU" sz="3400" b="1" dirty="0"/>
              <a:t>- </a:t>
            </a:r>
            <a:r>
              <a:rPr lang="ru-RU" sz="3400" b="1" dirty="0" smtClean="0">
                <a:solidFill>
                  <a:srgbClr val="FFFF00"/>
                </a:solidFill>
              </a:rPr>
              <a:t>Технология</a:t>
            </a:r>
            <a:r>
              <a:rPr lang="ru-RU" sz="3400" b="1" dirty="0" smtClean="0"/>
              <a:t>. </a:t>
            </a:r>
            <a:r>
              <a:rPr lang="ru-RU" sz="3400" i="1" dirty="0" smtClean="0"/>
              <a:t>Автор</a:t>
            </a:r>
            <a:r>
              <a:rPr lang="ru-RU" sz="3400" dirty="0" smtClean="0"/>
              <a:t> </a:t>
            </a:r>
            <a:r>
              <a:rPr lang="ru-RU" sz="3400" dirty="0" err="1" smtClean="0"/>
              <a:t>Лутцева</a:t>
            </a:r>
            <a:r>
              <a:rPr lang="ru-RU" sz="3400" dirty="0" smtClean="0"/>
              <a:t> Е.А.</a:t>
            </a:r>
            <a:br>
              <a:rPr lang="ru-RU" sz="3400" dirty="0" smtClean="0"/>
            </a:br>
            <a:r>
              <a:rPr lang="ru-RU" sz="3400" b="1" dirty="0" smtClean="0">
                <a:solidFill>
                  <a:srgbClr val="FFFF00"/>
                </a:solidFill>
              </a:rPr>
              <a:t>- </a:t>
            </a:r>
            <a:r>
              <a:rPr lang="ru-RU" sz="3400" b="1" dirty="0">
                <a:solidFill>
                  <a:srgbClr val="FFFF00"/>
                </a:solidFill>
              </a:rPr>
              <a:t>Музыка. </a:t>
            </a:r>
            <a:r>
              <a:rPr lang="ru-RU" sz="3400" i="1" dirty="0"/>
              <a:t>Авторы:</a:t>
            </a:r>
            <a:r>
              <a:rPr lang="ru-RU" sz="3400" dirty="0"/>
              <a:t> Усачева В.О., Школяр Л.В.</a:t>
            </a:r>
            <a:br>
              <a:rPr lang="ru-RU" sz="3400" dirty="0"/>
            </a:br>
            <a:r>
              <a:rPr lang="ru-RU" sz="3400" b="1" dirty="0"/>
              <a:t>- </a:t>
            </a:r>
            <a:r>
              <a:rPr lang="ru-RU" sz="3400" b="1" dirty="0">
                <a:solidFill>
                  <a:srgbClr val="FFFF00"/>
                </a:solidFill>
              </a:rPr>
              <a:t>Изобразительное искусство.</a:t>
            </a:r>
            <a:r>
              <a:rPr lang="ru-RU" sz="3400" dirty="0">
                <a:solidFill>
                  <a:srgbClr val="FFFF00"/>
                </a:solidFill>
              </a:rPr>
              <a:t> </a:t>
            </a:r>
            <a:r>
              <a:rPr lang="ru-RU" sz="3400" i="1" dirty="0"/>
              <a:t>Авторы:</a:t>
            </a:r>
            <a:r>
              <a:rPr lang="ru-RU" sz="3400" dirty="0"/>
              <a:t> Савенкова Л.Г., </a:t>
            </a:r>
            <a:r>
              <a:rPr lang="ru-RU" sz="3400" dirty="0" err="1"/>
              <a:t>Ермолинская</a:t>
            </a:r>
            <a:r>
              <a:rPr lang="ru-RU" sz="3400" dirty="0"/>
              <a:t> Е.А. </a:t>
            </a:r>
          </a:p>
          <a:p>
            <a:r>
              <a:rPr lang="ru-RU" sz="2900" dirty="0"/>
              <a:t>Все учебники включены в Федеральные </a:t>
            </a:r>
            <a:r>
              <a:rPr lang="ru-RU" sz="2900" dirty="0" smtClean="0"/>
              <a:t>перечни </a:t>
            </a:r>
            <a:r>
              <a:rPr lang="ru-RU" sz="2900" dirty="0"/>
              <a:t>учебников, рекомендованных (допущенных) Министерством образования и науки Российской Федерации, на 2010-2011 учебный год.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39292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Букварь </a:t>
            </a:r>
            <a:r>
              <a:rPr lang="ru-RU" dirty="0" err="1" smtClean="0"/>
              <a:t>Журова</a:t>
            </a:r>
            <a:r>
              <a:rPr lang="ru-RU" dirty="0" smtClean="0"/>
              <a:t> Л.Е.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>
                <a:solidFill>
                  <a:srgbClr val="FFFF00"/>
                </a:solidFill>
              </a:rPr>
              <a:t>Считаю, что по этому учебнику может работать педагог, имеющий опыт работы с Букварем </a:t>
            </a:r>
            <a:r>
              <a:rPr lang="ru-RU" dirty="0" err="1">
                <a:solidFill>
                  <a:srgbClr val="FFFF00"/>
                </a:solidFill>
              </a:rPr>
              <a:t>Эльконина</a:t>
            </a:r>
            <a:r>
              <a:rPr lang="ru-RU" dirty="0">
                <a:solidFill>
                  <a:srgbClr val="FFFF00"/>
                </a:solidFill>
              </a:rPr>
              <a:t>. Молодому специалисту или педагогу из так называемой традиционной системы обучения будет достаточно трудно без предварительной консультации методиста изложить учебный материал именно в контексте позиции авторов Букваря. Много подводных камней, не всегда понятна логика урока, содержание работы с иллюстрациями. Методическое сопровождение предназначено только для опытных учителей (фактически лишь сетка с календарно-тематическим планированием). На мой взгляд, одного пособия "Беседы с учителем" для полноценной работы с учебником недостаточно. Согласна</a:t>
            </a:r>
            <a:r>
              <a:rPr lang="ru-RU" dirty="0" smtClean="0">
                <a:solidFill>
                  <a:srgbClr val="FFFF00"/>
                </a:solidFill>
              </a:rPr>
              <a:t>, что </a:t>
            </a:r>
            <a:r>
              <a:rPr lang="ru-RU" dirty="0">
                <a:solidFill>
                  <a:srgbClr val="FFFF00"/>
                </a:solidFill>
              </a:rPr>
              <a:t>этот Букварь построен на основе реализации ведущих, современных принципах </a:t>
            </a:r>
            <a:r>
              <a:rPr lang="ru-RU" dirty="0" err="1">
                <a:solidFill>
                  <a:srgbClr val="FFFF00"/>
                </a:solidFill>
              </a:rPr>
              <a:t>букваристики</a:t>
            </a:r>
            <a:r>
              <a:rPr lang="ru-RU" dirty="0">
                <a:solidFill>
                  <a:srgbClr val="FFFF00"/>
                </a:solidFill>
              </a:rPr>
              <a:t>, но методическое сопровождение учебника на низком уровне.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5" y="1484784"/>
            <a:ext cx="3550351" cy="41220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74478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Русский язык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>
                <a:solidFill>
                  <a:srgbClr val="FFFF00"/>
                </a:solidFill>
              </a:rPr>
              <a:t>Учебник хороший, позволяет осуществлять индивидуальный подход и дифференцированный подход, так что каждый ребенок испытывает на уроках удовольствие, удивление, успех и увлеченность. Для организации работы с учащимися помогают рубрики: "Давай подумаем", "Тайны языка", интересный материал из истории языка и др.</a:t>
            </a:r>
            <a:br>
              <a:rPr lang="ru-RU" dirty="0">
                <a:solidFill>
                  <a:srgbClr val="FFFF00"/>
                </a:solidFill>
              </a:rPr>
            </a:br>
            <a:r>
              <a:rPr lang="ru-RU" dirty="0">
                <a:solidFill>
                  <a:srgbClr val="FFFF00"/>
                </a:solidFill>
              </a:rPr>
              <a:t>Не нравится то, что в изучение блока "Как устроен наш язык" вкрапляются блоки развития речи и блок "Правописание". На мой взгляд, это нарушает целостное восприятие темы учащимися.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440" y="1628800"/>
            <a:ext cx="3117512" cy="40324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46539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/>
              <a:t>Литературное </a:t>
            </a:r>
            <a:r>
              <a:rPr lang="ru-RU" b="1" dirty="0"/>
              <a:t>чтение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800600" y="1196752"/>
            <a:ext cx="4235896" cy="4216496"/>
          </a:xfrm>
        </p:spPr>
        <p:txBody>
          <a:bodyPr>
            <a:noAutofit/>
          </a:bodyPr>
          <a:lstStyle/>
          <a:p>
            <a:r>
              <a:rPr lang="ru-RU" sz="1600" dirty="0">
                <a:solidFill>
                  <a:srgbClr val="FFFF00"/>
                </a:solidFill>
              </a:rPr>
              <a:t>Отзывы только положительные. Произведения </a:t>
            </a:r>
            <a:r>
              <a:rPr lang="ru-RU" sz="1600" dirty="0" err="1">
                <a:solidFill>
                  <a:srgbClr val="FFFF00"/>
                </a:solidFill>
              </a:rPr>
              <a:t>разножанровые</a:t>
            </a:r>
            <a:r>
              <a:rPr lang="ru-RU" sz="1600" dirty="0">
                <a:solidFill>
                  <a:srgbClr val="FFFF00"/>
                </a:solidFill>
              </a:rPr>
              <a:t>, различные по тематике, направлены на формирование </a:t>
            </a:r>
            <a:r>
              <a:rPr lang="ru-RU" sz="1600" dirty="0" err="1">
                <a:solidFill>
                  <a:srgbClr val="FFFF00"/>
                </a:solidFill>
              </a:rPr>
              <a:t>мирровозрения</a:t>
            </a:r>
            <a:r>
              <a:rPr lang="ru-RU" sz="1600" dirty="0">
                <a:solidFill>
                  <a:srgbClr val="FFFF00"/>
                </a:solidFill>
              </a:rPr>
              <a:t> детей. Этому способствует и характер вопросов( после текстов).</a:t>
            </a:r>
            <a:r>
              <a:rPr lang="ru-RU" sz="1600" dirty="0" err="1">
                <a:solidFill>
                  <a:srgbClr val="FFFF00"/>
                </a:solidFill>
              </a:rPr>
              <a:t>Ежеурочно</a:t>
            </a:r>
            <a:r>
              <a:rPr lang="ru-RU" sz="1600" dirty="0">
                <a:solidFill>
                  <a:srgbClr val="FFFF00"/>
                </a:solidFill>
              </a:rPr>
              <a:t> идёт развитие творческих способностей учащихся( графическое, словесное рисование. выразительное чтение, </a:t>
            </a:r>
            <a:r>
              <a:rPr lang="ru-RU" sz="1600" dirty="0" err="1">
                <a:solidFill>
                  <a:srgbClr val="FFFF00"/>
                </a:solidFill>
              </a:rPr>
              <a:t>инсценирование</a:t>
            </a:r>
            <a:r>
              <a:rPr lang="ru-RU" sz="1600" dirty="0">
                <a:solidFill>
                  <a:srgbClr val="FFFF00"/>
                </a:solidFill>
              </a:rPr>
              <a:t>, подбор рифм).Положительно и то, что здесь обдумывается предстоящее чтение, осмысление читаемого в процессе и по окончании чтения</a:t>
            </a:r>
            <a:r>
              <a:rPr lang="ru-RU" sz="1600" dirty="0" smtClean="0">
                <a:solidFill>
                  <a:srgbClr val="FFFF00"/>
                </a:solidFill>
              </a:rPr>
              <a:t>. активное </a:t>
            </a:r>
            <a:r>
              <a:rPr lang="ru-RU" sz="1600" dirty="0">
                <a:solidFill>
                  <a:srgbClr val="FFFF00"/>
                </a:solidFill>
              </a:rPr>
              <a:t>развитие речи детей через работу с заголовком, планом, пересказом. идёт общение с автором( статьи об авторе). </a:t>
            </a:r>
            <a:r>
              <a:rPr lang="ru-RU" sz="1600" dirty="0" smtClean="0">
                <a:solidFill>
                  <a:srgbClr val="FFFF00"/>
                </a:solidFill>
              </a:rPr>
              <a:t>Желательно</a:t>
            </a:r>
            <a:r>
              <a:rPr lang="ru-RU" sz="1600" dirty="0">
                <a:solidFill>
                  <a:srgbClr val="FFFF00"/>
                </a:solidFill>
              </a:rPr>
              <a:t>, чтобы был портрет автора. Считаю, что такой учебник </a:t>
            </a:r>
            <a:r>
              <a:rPr lang="ru-RU" sz="1600" dirty="0" smtClean="0">
                <a:solidFill>
                  <a:srgbClr val="FFFF00"/>
                </a:solidFill>
              </a:rPr>
              <a:t>формирует </a:t>
            </a:r>
            <a:r>
              <a:rPr lang="ru-RU" sz="1600" dirty="0">
                <a:solidFill>
                  <a:srgbClr val="FFFF00"/>
                </a:solidFill>
              </a:rPr>
              <a:t>желание читать больше.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484784"/>
            <a:ext cx="3672408" cy="4104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57187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Математика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283968" y="1124744"/>
            <a:ext cx="4680520" cy="5256584"/>
          </a:xfrm>
        </p:spPr>
        <p:txBody>
          <a:bodyPr>
            <a:noAutofit/>
          </a:bodyPr>
          <a:lstStyle/>
          <a:p>
            <a:r>
              <a:rPr lang="ru-RU" sz="1400" dirty="0">
                <a:solidFill>
                  <a:srgbClr val="FFFF00"/>
                </a:solidFill>
              </a:rPr>
              <a:t>Содержание материала вышеназванного учебника помогает обеспечить дифференциацию процесса обучения, включает достаточное число заданий разного уровня сложности. </a:t>
            </a:r>
            <a:br>
              <a:rPr lang="ru-RU" sz="1400" dirty="0">
                <a:solidFill>
                  <a:srgbClr val="FFFF00"/>
                </a:solidFill>
              </a:rPr>
            </a:br>
            <a:r>
              <a:rPr lang="ru-RU" sz="1400" dirty="0">
                <a:solidFill>
                  <a:srgbClr val="FFFF00"/>
                </a:solidFill>
              </a:rPr>
              <a:t>Ученикам предоставляют возможность выбора заданий по интересам, способствуют включению детей в самостоятельную познавательную деятельность, помогает организовать коллективную, игровую деятельность на уроке. Важным достоинством учебника является и то, что он позволяет учителю предельно индивидуализировать процесс обучения, помогает готовить школьников к управлению процессом их собственного образования. </a:t>
            </a:r>
            <a:br>
              <a:rPr lang="ru-RU" sz="1400" dirty="0">
                <a:solidFill>
                  <a:srgbClr val="FFFF00"/>
                </a:solidFill>
              </a:rPr>
            </a:br>
            <a:r>
              <a:rPr lang="ru-RU" sz="1400" dirty="0">
                <a:solidFill>
                  <a:srgbClr val="FFFF00"/>
                </a:solidFill>
              </a:rPr>
              <a:t>Но наряду с положительными оценками учебника математики, по моему мнению, можно выделить и то, что большую долю в нем составляют задания интерактивного характера, в которых ученикам надо следовать прямым указаниям и образцам. А коммуникативных на развитие познавательных процессов учащихся, их творчества недостаточно</a:t>
            </a:r>
            <a:r>
              <a:rPr lang="ru-RU" sz="1400" dirty="0" smtClean="0">
                <a:solidFill>
                  <a:srgbClr val="FFFF00"/>
                </a:solidFill>
              </a:rPr>
              <a:t>.. </a:t>
            </a:r>
            <a:r>
              <a:rPr lang="ru-RU" sz="1400" dirty="0">
                <a:solidFill>
                  <a:srgbClr val="FFFF00"/>
                </a:solidFill>
              </a:rPr>
              <a:t>Тем не менее в результате курс математика в целом позволяет создать условия для продуктивной деятельности учащихся, использовать активные формы организации урока.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556792"/>
            <a:ext cx="3096344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1784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Окружающий мир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>
            <a:normAutofit lnSpcReduction="10000"/>
          </a:bodyPr>
          <a:lstStyle/>
          <a:p>
            <a:r>
              <a:rPr lang="ru-RU" dirty="0">
                <a:solidFill>
                  <a:srgbClr val="FFFF00"/>
                </a:solidFill>
              </a:rPr>
              <a:t>Материал учебника и рабочей тетради "Окружающий мир" доступный, научный. Направлен на всестороннее развитие личности, развитие логического мышления, монологической речи первоклассника. Иллюстрации яркие, красочные. Соответствие материала учебника и рабочей тетради</a:t>
            </a:r>
            <a:r>
              <a:rPr lang="ru-RU" dirty="0" smtClean="0">
                <a:solidFill>
                  <a:srgbClr val="FFFF00"/>
                </a:solidFill>
              </a:rPr>
              <a:t>. </a:t>
            </a:r>
            <a:r>
              <a:rPr lang="ru-RU" dirty="0">
                <a:solidFill>
                  <a:srgbClr val="FFFF00"/>
                </a:solidFill>
              </a:rPr>
              <a:t>И нет методичек!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412776"/>
            <a:ext cx="3528392" cy="420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46461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технология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>
                <a:solidFill>
                  <a:srgbClr val="FFFF00"/>
                </a:solidFill>
              </a:rPr>
              <a:t>Содержание и методическое построение учебника направлены на всестороннее развитие ребенка, формирование его учебной деятельности, становление активной, самостоятельно мыслящей личности, готовой к творческому взаимодействию с окружающим миром. В рубрике "Учимся мастерству" содержатся практические задания, развивающие исследовательские возможности учеников в познании действительности и в решении доступных детям этого возраста технико-технологических поисковых задач.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556792"/>
            <a:ext cx="3096344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44509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Urban Pop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Urban Pop">
      <a:maj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Urban Pop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58000"/>
              </a:srgbClr>
            </a:outerShdw>
          </a:effectLst>
          <a:scene3d>
            <a:camera prst="orthographicFront">
              <a:rot lat="0" lon="0" rev="0"/>
            </a:camera>
            <a:lightRig rig="flat" dir="t"/>
          </a:scene3d>
          <a:sp3d contourW="15875">
            <a:bevelT w="95250" h="127000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hade val="100000"/>
                <a:alpha val="100000"/>
                <a:satMod val="100000"/>
                <a:lumMod val="100000"/>
              </a:schemeClr>
            </a:gs>
            <a:gs pos="9000">
              <a:schemeClr val="phClr">
                <a:tint val="90000"/>
                <a:shade val="100000"/>
                <a:alpha val="100000"/>
                <a:satMod val="100000"/>
                <a:lumMod val="100000"/>
              </a:schemeClr>
            </a:gs>
            <a:gs pos="34000">
              <a:schemeClr val="phClr">
                <a:tint val="83000"/>
                <a:shade val="100000"/>
                <a:alpha val="100000"/>
                <a:satMod val="100000"/>
                <a:lumMod val="100000"/>
              </a:schemeClr>
            </a:gs>
            <a:gs pos="62000">
              <a:schemeClr val="phClr">
                <a:tint val="85000"/>
                <a:shade val="100000"/>
                <a:alpha val="100000"/>
                <a:satMod val="100000"/>
                <a:lumMod val="100000"/>
              </a:schemeClr>
            </a:gs>
            <a:gs pos="90000">
              <a:schemeClr val="phClr">
                <a:tint val="92000"/>
                <a:shade val="100000"/>
                <a:alpha val="100000"/>
                <a:satMod val="100000"/>
                <a:lumMod val="90000"/>
              </a:schemeClr>
            </a:gs>
            <a:gs pos="100000">
              <a:schemeClr val="phClr">
                <a:tint val="85000"/>
                <a:shade val="100000"/>
                <a:alpha val="100000"/>
                <a:satMod val="100000"/>
                <a:lumMod val="10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8000"/>
              </a:schemeClr>
            </a:gs>
            <a:gs pos="100000">
              <a:schemeClr val="phClr">
                <a:tint val="95000"/>
                <a:shade val="98000"/>
                <a:lumMod val="80000"/>
              </a:schemeClr>
            </a:gs>
          </a:gsLst>
          <a:path path="circle">
            <a:fillToRect l="50000" t="100000" r="10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TC101859862[[fn=Поп-музыка]]</Template>
  <TotalTime>90</TotalTime>
  <Words>933</Words>
  <Application>Microsoft Office PowerPoint</Application>
  <PresentationFormat>Экран (4:3)</PresentationFormat>
  <Paragraphs>40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Urban Pop</vt:lpstr>
      <vt:lpstr>Начальная школа XXI век анализ программы</vt:lpstr>
      <vt:lpstr>НАЧАЛЬНАЯ ШКОЛА XXI ВЕКА Ведущей идеей УМК "Начальная школа ХХI века" является реализация одного из возможных путей модернизации начального образования, раскрытие новых подходов к целям, содержанию и методике обучения младших школьников в массовой начальной школе. Исходя из этого, авторским коллективом созданы средства обучения для учащихся (учебники, рабочие тетради) и учителя (книги, методические рекомендации, поурочные планирования и др.).</vt:lpstr>
      <vt:lpstr>уЧЕБНИКИ</vt:lpstr>
      <vt:lpstr>Букварь Журова Л.Е.</vt:lpstr>
      <vt:lpstr>Русский язык</vt:lpstr>
      <vt:lpstr>Литературное чтение</vt:lpstr>
      <vt:lpstr>Математика</vt:lpstr>
      <vt:lpstr>Окружающий мир</vt:lpstr>
      <vt:lpstr>технология</vt:lpstr>
      <vt:lpstr> особое внимание уделяется: </vt:lpstr>
      <vt:lpstr>внимание к творческой деятельности учащихся</vt:lpstr>
      <vt:lpstr>право ребенка на свою индивидуальность</vt:lpstr>
      <vt:lpstr>создание эмоционально-положительной атмосферы обучения младших школьников, развитие учебной инициативы и самостоятельности</vt:lpstr>
      <vt:lpstr>плюсы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НАЧАЛЬНАЯ ШКОЛА XXI ВЕКА Ведущей идеей УМК "Начальная школа ХХI века" является реализация одного из возможных путей модернизации начального образования, раскрытие новых подходов к целям, содержанию и методике обучения младших школьников в массовой начальной школе. Исходя из этого, авторским коллективом созданы средства обучения для учащихся (учебники, рабочие тетради) и учителя (книги, методические рекомендации, поурочные планирования и др.).</dc:title>
  <dc:creator>Sanya</dc:creator>
  <cp:lastModifiedBy>Sanya</cp:lastModifiedBy>
  <cp:revision>10</cp:revision>
  <dcterms:created xsi:type="dcterms:W3CDTF">2012-11-01T15:49:13Z</dcterms:created>
  <dcterms:modified xsi:type="dcterms:W3CDTF">2012-11-04T15:11:40Z</dcterms:modified>
</cp:coreProperties>
</file>