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17" r:id="rId3"/>
    <p:sldId id="261" r:id="rId4"/>
    <p:sldId id="283" r:id="rId5"/>
    <p:sldId id="263" r:id="rId6"/>
    <p:sldId id="266" r:id="rId7"/>
    <p:sldId id="284" r:id="rId8"/>
    <p:sldId id="318" r:id="rId9"/>
    <p:sldId id="313" r:id="rId10"/>
    <p:sldId id="315" r:id="rId11"/>
    <p:sldId id="316" r:id="rId12"/>
    <p:sldId id="271" r:id="rId13"/>
    <p:sldId id="272" r:id="rId14"/>
    <p:sldId id="319" r:id="rId15"/>
    <p:sldId id="320" r:id="rId16"/>
    <p:sldId id="321" r:id="rId17"/>
    <p:sldId id="322" r:id="rId18"/>
    <p:sldId id="285" r:id="rId19"/>
    <p:sldId id="279" r:id="rId20"/>
    <p:sldId id="280" r:id="rId21"/>
    <p:sldId id="281" r:id="rId22"/>
    <p:sldId id="288" r:id="rId23"/>
    <p:sldId id="289" r:id="rId24"/>
    <p:sldId id="290" r:id="rId25"/>
    <p:sldId id="291" r:id="rId26"/>
    <p:sldId id="293" r:id="rId27"/>
    <p:sldId id="294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8" r:id="rId40"/>
    <p:sldId id="309" r:id="rId41"/>
    <p:sldId id="311" r:id="rId42"/>
    <p:sldId id="324" r:id="rId43"/>
    <p:sldId id="323" r:id="rId44"/>
    <p:sldId id="325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82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2104DE-6F19-46E0-AD83-3DFD490BB590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7F82F7-A283-4625-A569-A16C45DF4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B%D0%BE%D0%B6%D0%BD%D1%8B%D0%B5_%D1%8D%D1%84%D0%B8%D1%80%D1%8B" TargetMode="External"/><Relationship Id="rId2" Type="http://schemas.openxmlformats.org/officeDocument/2006/relationships/hyperlink" Target="http://ru.wikipedia.org/wiki/%D0%9F%D0%BE%D0%BB%D0%B8%D0%BC%D0%B5%D1%8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/index.php?title=%D0%9D%D0%B5%D0%B2%D1%8B%D1%81%D1%8B%D1%85%D0%B0%D1%8E%D1%89%D0%B8%D0%B5_%D1%80%D0%B0%D1%81%D1%82%D0%B8%D1%82%D0%B5%D0%BB%D1%8C%D0%BD%D1%8B%D0%B5_%D0%BC%D0%B0%D1%81%D0%BB%D0%B0&amp;action=edit&amp;redlink=1" TargetMode="External"/><Relationship Id="rId4" Type="http://schemas.openxmlformats.org/officeDocument/2006/relationships/hyperlink" Target="http://ru.wikipedia.org/wiki/%D0%9C%D0%B8%D0%BD%D0%B5%D1%80%D0%B0%D0%BB%D1%8C%D0%BD%D1%8B%D0%B5_%D0%BC%D0%B0%D1%81%D0%BB%D0%B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П О Л И М Е Р Ы</a:t>
            </a:r>
            <a:endParaRPr lang="ru-RU" sz="4800" b="1" i="1" dirty="0"/>
          </a:p>
        </p:txBody>
      </p:sp>
      <p:pic>
        <p:nvPicPr>
          <p:cNvPr id="6" name="Содержимое 5" descr="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7786742" cy="5303837"/>
          </a:xfrm>
        </p:spPr>
      </p:pic>
      <p:sp>
        <p:nvSpPr>
          <p:cNvPr id="5" name="TextBox 4"/>
          <p:cNvSpPr txBox="1"/>
          <p:nvPr/>
        </p:nvSpPr>
        <p:spPr>
          <a:xfrm>
            <a:off x="4377887" y="6396335"/>
            <a:ext cx="4766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Учитель  химии:  МАКАРКИНА М.А.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4552952" cy="84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5400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"/>
                <a:cs typeface="Arial"/>
              </a:rPr>
              <a:t>Форма макромолекул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5003800" y="5257800"/>
            <a:ext cx="1524000" cy="1600200"/>
          </a:xfrm>
          <a:prstGeom prst="ellipse">
            <a:avLst/>
          </a:prstGeom>
          <a:gradFill rotWithShape="0">
            <a:gsLst>
              <a:gs pos="0">
                <a:srgbClr val="FFCFE7"/>
              </a:gs>
              <a:gs pos="100000">
                <a:srgbClr val="7600A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7600A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/>
              <a:t>Линейная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6248400" y="4267200"/>
            <a:ext cx="2057400" cy="2057400"/>
          </a:xfrm>
          <a:prstGeom prst="ellipse">
            <a:avLst/>
          </a:prstGeom>
          <a:gradFill rotWithShape="0">
            <a:gsLst>
              <a:gs pos="0">
                <a:srgbClr val="FFCFE7"/>
              </a:gs>
              <a:gs pos="100000">
                <a:srgbClr val="7600A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7600A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dirty="0"/>
              <a:t>Разветвлённая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6629400" y="2362200"/>
            <a:ext cx="2514600" cy="2514600"/>
          </a:xfrm>
          <a:prstGeom prst="ellipse">
            <a:avLst/>
          </a:prstGeom>
          <a:gradFill rotWithShape="0">
            <a:gsLst>
              <a:gs pos="0">
                <a:srgbClr val="FFCFE7"/>
              </a:gs>
              <a:gs pos="100000">
                <a:srgbClr val="7600A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7600A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/>
              <a:t>Пространственная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0" y="1484313"/>
            <a:ext cx="2236788" cy="223202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9933FF">
                <a:gamma/>
                <a:shade val="60000"/>
                <a:invGamma/>
              </a:srgbClr>
            </a:prstShdw>
          </a:effectLst>
        </p:spPr>
        <p:txBody>
          <a:bodyPr wrap="none" anchorCtr="1"/>
          <a:lstStyle/>
          <a:p>
            <a:r>
              <a:rPr lang="ru-RU" sz="2300"/>
              <a:t>Изогнутая</a:t>
            </a:r>
          </a:p>
          <a:p>
            <a:endParaRPr lang="ru-RU" sz="2300"/>
          </a:p>
          <a:p>
            <a:r>
              <a:rPr lang="ru-RU" sz="2300"/>
              <a:t>(волокна, сера </a:t>
            </a:r>
          </a:p>
          <a:p>
            <a:r>
              <a:rPr lang="ru-RU" sz="2300"/>
              <a:t>пластическая)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323850" y="4724400"/>
            <a:ext cx="1885950" cy="194468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9933FF">
                <a:gamma/>
                <a:shade val="60000"/>
                <a:invGamma/>
              </a:srgbClr>
            </a:prstShdw>
          </a:effectLst>
        </p:spPr>
        <p:txBody>
          <a:bodyPr wrap="none"/>
          <a:lstStyle/>
          <a:p>
            <a:r>
              <a:rPr lang="ru-RU" dirty="0"/>
              <a:t>Скрученная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(каучуки)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2987675" y="1557338"/>
            <a:ext cx="2305050" cy="21590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9933FF">
                <a:gamma/>
                <a:shade val="60000"/>
                <a:invGamma/>
              </a:srgbClr>
            </a:prstShdw>
          </a:effectLst>
        </p:spPr>
        <p:txBody>
          <a:bodyPr wrap="none"/>
          <a:lstStyle/>
          <a:p>
            <a:endParaRPr lang="ru-RU"/>
          </a:p>
          <a:p>
            <a:r>
              <a:rPr lang="ru-RU"/>
              <a:t>(крахмал, </a:t>
            </a:r>
          </a:p>
          <a:p>
            <a:r>
              <a:rPr lang="ru-RU"/>
              <a:t>полиэтилен </a:t>
            </a:r>
            <a:r>
              <a:rPr lang="ru-RU">
                <a:latin typeface="Wingdings 3" pitchFamily="18" charset="2"/>
              </a:rPr>
              <a:t>У</a:t>
            </a:r>
            <a:r>
              <a:rPr lang="ru-RU"/>
              <a:t>Р)</a:t>
            </a:r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4932363" y="260350"/>
            <a:ext cx="2087562" cy="194468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9933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(резина, </a:t>
            </a:r>
          </a:p>
          <a:p>
            <a:r>
              <a:rPr lang="ru-RU"/>
              <a:t>кварц)</a:t>
            </a:r>
          </a:p>
        </p:txBody>
      </p:sp>
      <p:cxnSp>
        <p:nvCxnSpPr>
          <p:cNvPr id="4109" name="AutoShape 13"/>
          <p:cNvCxnSpPr>
            <a:cxnSpLocks noChangeShapeType="1"/>
          </p:cNvCxnSpPr>
          <p:nvPr/>
        </p:nvCxnSpPr>
        <p:spPr bwMode="auto">
          <a:xfrm rot="16200000" flipV="1">
            <a:off x="3025776" y="4111625"/>
            <a:ext cx="925512" cy="3017837"/>
          </a:xfrm>
          <a:prstGeom prst="curvedConnector4">
            <a:avLst>
              <a:gd name="adj1" fmla="val -50088"/>
              <a:gd name="adj2" fmla="val 53708"/>
            </a:avLst>
          </a:prstGeom>
          <a:noFill/>
          <a:ln w="19050">
            <a:solidFill>
              <a:srgbClr val="CC99FF"/>
            </a:solidFill>
            <a:round/>
            <a:headEnd/>
            <a:tailEnd type="triangle" w="med" len="med"/>
          </a:ln>
          <a:effectLst/>
          <a:scene3d>
            <a:camera prst="legacyPerspectiveBottom"/>
            <a:lightRig rig="legacyFlat3" dir="t"/>
          </a:scene3d>
          <a:sp3d extrusionH="887400" prstMaterial="legacyPlastic">
            <a:bevelT w="13500" h="13500" prst="angle"/>
            <a:bevelB w="13500" h="13500" prst="angle"/>
            <a:extrusionClr>
              <a:srgbClr val="CC99FF"/>
            </a:extrusionClr>
          </a:sp3d>
        </p:spPr>
      </p:cxnSp>
      <p:cxnSp>
        <p:nvCxnSpPr>
          <p:cNvPr id="4112" name="AutoShape 16"/>
          <p:cNvCxnSpPr>
            <a:cxnSpLocks noChangeShapeType="1"/>
            <a:stCxn id="4103" idx="1"/>
            <a:endCxn id="4104" idx="5"/>
          </p:cNvCxnSpPr>
          <p:nvPr/>
        </p:nvCxnSpPr>
        <p:spPr bwMode="auto">
          <a:xfrm rot="5400000" flipH="1">
            <a:off x="2516982" y="2782094"/>
            <a:ext cx="2103437" cy="3317875"/>
          </a:xfrm>
          <a:prstGeom prst="curvedConnector3">
            <a:avLst>
              <a:gd name="adj1" fmla="val 47773"/>
            </a:avLst>
          </a:prstGeom>
          <a:noFill/>
          <a:ln w="19050">
            <a:solidFill>
              <a:srgbClr val="CC99FF"/>
            </a:solidFill>
            <a:round/>
            <a:headEnd/>
            <a:tailEnd type="triangle" w="med" len="med"/>
          </a:ln>
          <a:effectLst/>
          <a:scene3d>
            <a:camera prst="legacyPerspectiveBottom">
              <a:rot lat="0" lon="20999999" rev="0"/>
            </a:camera>
            <a:lightRig rig="legacyFlat3" dir="t"/>
          </a:scene3d>
          <a:sp3d extrusionH="887400" prstMaterial="legacyPlastic">
            <a:bevelT w="13500" h="13500" prst="angle"/>
            <a:bevelB w="13500" h="13500" prst="angle"/>
            <a:extrusionClr>
              <a:srgbClr val="CC99FF"/>
            </a:extrusionClr>
          </a:sp3d>
        </p:spPr>
      </p:cxnSp>
      <p:cxnSp>
        <p:nvCxnSpPr>
          <p:cNvPr id="4113" name="AutoShape 17"/>
          <p:cNvCxnSpPr>
            <a:cxnSpLocks noChangeShapeType="1"/>
            <a:stCxn id="4102" idx="2"/>
            <a:endCxn id="4107" idx="6"/>
          </p:cNvCxnSpPr>
          <p:nvPr/>
        </p:nvCxnSpPr>
        <p:spPr bwMode="auto">
          <a:xfrm rot="10800000" flipH="1">
            <a:off x="6629400" y="1233488"/>
            <a:ext cx="390525" cy="2386012"/>
          </a:xfrm>
          <a:prstGeom prst="curvedConnector5">
            <a:avLst>
              <a:gd name="adj1" fmla="val -58537"/>
              <a:gd name="adj2" fmla="val 55954"/>
              <a:gd name="adj3" fmla="val 158537"/>
            </a:avLst>
          </a:prstGeom>
          <a:noFill/>
          <a:ln w="19050">
            <a:solidFill>
              <a:srgbClr val="CC99FF"/>
            </a:solidFill>
            <a:round/>
            <a:headEnd/>
            <a:tailEnd type="triangle" w="med" len="med"/>
          </a:ln>
          <a:effectLst/>
          <a:scene3d>
            <a:camera prst="legacyPerspectiveBottom"/>
            <a:lightRig rig="legacyFlat3" dir="t"/>
          </a:scene3d>
          <a:sp3d extrusionH="887400" prstMaterial="legacyPlastic">
            <a:bevelT w="13500" h="13500" prst="angle"/>
            <a:bevelB w="13500" h="13500" prst="angle"/>
            <a:extrusionClr>
              <a:srgbClr val="CC99FF"/>
            </a:extrusionClr>
          </a:sp3d>
        </p:spPr>
      </p:cxnSp>
      <p:cxnSp>
        <p:nvCxnSpPr>
          <p:cNvPr id="4114" name="AutoShape 18"/>
          <p:cNvCxnSpPr>
            <a:cxnSpLocks noChangeShapeType="1"/>
          </p:cNvCxnSpPr>
          <p:nvPr/>
        </p:nvCxnSpPr>
        <p:spPr bwMode="auto">
          <a:xfrm rot="5400000" flipH="1">
            <a:off x="4502944" y="2583656"/>
            <a:ext cx="1328738" cy="2714625"/>
          </a:xfrm>
          <a:prstGeom prst="curvedConnector3">
            <a:avLst>
              <a:gd name="adj1" fmla="val 54241"/>
            </a:avLst>
          </a:prstGeom>
          <a:noFill/>
          <a:ln w="19050">
            <a:solidFill>
              <a:srgbClr val="CC99FF"/>
            </a:solidFill>
            <a:round/>
            <a:headEnd/>
            <a:tailEnd type="triangle" w="med" len="med"/>
          </a:ln>
          <a:effectLst/>
          <a:scene3d>
            <a:camera prst="legacyPerspectiveBottom"/>
            <a:lightRig rig="legacyFlat3" dir="t"/>
          </a:scene3d>
          <a:sp3d extrusionH="887400" prstMaterial="legacyPlastic">
            <a:bevelT w="13500" h="13500" prst="angle"/>
            <a:bevelB w="13500" h="13500" prst="angle"/>
            <a:extrusionClr>
              <a:srgbClr val="CC99FF"/>
            </a:extrusionClr>
          </a:sp3d>
        </p:spPr>
      </p:cxnSp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395288" y="2133600"/>
          <a:ext cx="1439862" cy="503238"/>
        </p:xfrm>
        <a:graphic>
          <a:graphicData uri="http://schemas.openxmlformats.org/presentationml/2006/ole">
            <p:oleObj spid="_x0000_s1026" name="Точечный рисунок" r:id="rId3" imgW="1790476" imgH="1038370" progId="PBrush">
              <p:embed/>
            </p:oleObj>
          </a:graphicData>
        </a:graphic>
      </p:graphicFrame>
      <p:graphicFrame>
        <p:nvGraphicFramePr>
          <p:cNvPr id="4116" name="Object 20"/>
          <p:cNvGraphicFramePr>
            <a:graphicFrameLocks noChangeAspect="1"/>
          </p:cNvGraphicFramePr>
          <p:nvPr/>
        </p:nvGraphicFramePr>
        <p:xfrm>
          <a:off x="827088" y="5373688"/>
          <a:ext cx="673078" cy="642484"/>
        </p:xfrm>
        <a:graphic>
          <a:graphicData uri="http://schemas.openxmlformats.org/presentationml/2006/ole">
            <p:oleObj spid="_x0000_s1027" name="Точечный рисунок" r:id="rId4" imgW="1676634" imgH="1600000" progId="PBrush">
              <p:embed/>
            </p:oleObj>
          </a:graphicData>
        </a:graphic>
      </p:graphicFrame>
      <p:graphicFrame>
        <p:nvGraphicFramePr>
          <p:cNvPr id="4118" name="Object 22"/>
          <p:cNvGraphicFramePr>
            <a:graphicFrameLocks noChangeAspect="1"/>
          </p:cNvGraphicFramePr>
          <p:nvPr/>
        </p:nvGraphicFramePr>
        <p:xfrm>
          <a:off x="5292725" y="620713"/>
          <a:ext cx="1366838" cy="720725"/>
        </p:xfrm>
        <a:graphic>
          <a:graphicData uri="http://schemas.openxmlformats.org/presentationml/2006/ole">
            <p:oleObj spid="_x0000_s1028" name="Точечный рисунок" r:id="rId5" imgW="2209524" imgH="1457143" progId="PBrush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3492500" y="1787525"/>
          <a:ext cx="1366838" cy="481013"/>
        </p:xfrm>
        <a:graphic>
          <a:graphicData uri="http://schemas.openxmlformats.org/presentationml/2006/ole">
            <p:oleObj spid="_x0000_s1029" name="Точечный рисунок" r:id="rId6" imgW="1409897" imgH="495369" progId="PBrush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3419475" y="3068638"/>
          <a:ext cx="1419225" cy="360362"/>
        </p:xfrm>
        <a:graphic>
          <a:graphicData uri="http://schemas.openxmlformats.org/presentationml/2006/ole">
            <p:oleObj spid="_x0000_s1030" name="Точечный рисунок" r:id="rId7" imgW="1419048" imgH="40963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3" grpId="0" animBg="1"/>
      <p:bldP spid="4100" grpId="0" animBg="1"/>
      <p:bldP spid="4102" grpId="0" animBg="1"/>
      <p:bldP spid="4104" grpId="0" animBg="1"/>
      <p:bldP spid="4105" grpId="0" animBg="1"/>
      <p:bldP spid="4106" grpId="0" animBg="1"/>
      <p:bldP spid="410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85918" y="2428868"/>
            <a:ext cx="2500330" cy="242889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Прочность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29058" y="3786190"/>
            <a:ext cx="2357454" cy="250033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Деформация</a:t>
            </a:r>
          </a:p>
          <a:p>
            <a:r>
              <a:rPr lang="ru-RU" dirty="0" smtClean="0"/>
              <a:t> ( растяжение)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143240" y="500042"/>
            <a:ext cx="2786082" cy="2428892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Ударопрочность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072066" y="1928802"/>
            <a:ext cx="2643206" cy="23574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Теплостойкость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635896" y="2708920"/>
            <a:ext cx="1944216" cy="157220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Свойства полимеров</a:t>
            </a:r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>
            <a:off x="-85060" y="4401879"/>
            <a:ext cx="4146697" cy="2601433"/>
          </a:xfrm>
          <a:custGeom>
            <a:avLst/>
            <a:gdLst>
              <a:gd name="connsiteX0" fmla="*/ 4146697 w 4146697"/>
              <a:gd name="connsiteY0" fmla="*/ 0 h 2601433"/>
              <a:gd name="connsiteX1" fmla="*/ 3189767 w 4146697"/>
              <a:gd name="connsiteY1" fmla="*/ 1105786 h 2601433"/>
              <a:gd name="connsiteX2" fmla="*/ 1637413 w 4146697"/>
              <a:gd name="connsiteY2" fmla="*/ 935665 h 2601433"/>
              <a:gd name="connsiteX3" fmla="*/ 425302 w 4146697"/>
              <a:gd name="connsiteY3" fmla="*/ 1169581 h 2601433"/>
              <a:gd name="connsiteX4" fmla="*/ 170120 w 4146697"/>
              <a:gd name="connsiteY4" fmla="*/ 2381693 h 2601433"/>
              <a:gd name="connsiteX5" fmla="*/ 0 w 4146697"/>
              <a:gd name="connsiteY5" fmla="*/ 2488019 h 260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6697" h="2601433">
                <a:moveTo>
                  <a:pt x="4146697" y="0"/>
                </a:moveTo>
                <a:cubicBezTo>
                  <a:pt x="3877339" y="474921"/>
                  <a:pt x="3607981" y="949842"/>
                  <a:pt x="3189767" y="1105786"/>
                </a:cubicBezTo>
                <a:cubicBezTo>
                  <a:pt x="2771553" y="1261730"/>
                  <a:pt x="2098157" y="925033"/>
                  <a:pt x="1637413" y="935665"/>
                </a:cubicBezTo>
                <a:cubicBezTo>
                  <a:pt x="1176669" y="946297"/>
                  <a:pt x="669851" y="928576"/>
                  <a:pt x="425302" y="1169581"/>
                </a:cubicBezTo>
                <a:cubicBezTo>
                  <a:pt x="180753" y="1410586"/>
                  <a:pt x="241004" y="2161953"/>
                  <a:pt x="170120" y="2381693"/>
                </a:cubicBezTo>
                <a:cubicBezTo>
                  <a:pt x="99236" y="2601433"/>
                  <a:pt x="49618" y="2544726"/>
                  <a:pt x="0" y="2488019"/>
                </a:cubicBezTo>
              </a:path>
            </a:pathLst>
          </a:custGeom>
          <a:ln w="85725" cmpd="sng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85786" y="4643446"/>
            <a:ext cx="85725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>
            <a:off x="1643042" y="5429264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343246" y="5419061"/>
            <a:ext cx="1336159" cy="1261729"/>
          </a:xfrm>
          <a:custGeom>
            <a:avLst/>
            <a:gdLst>
              <a:gd name="connsiteX0" fmla="*/ 145312 w 1336159"/>
              <a:gd name="connsiteY0" fmla="*/ 24809 h 1261729"/>
              <a:gd name="connsiteX1" fmla="*/ 315433 w 1336159"/>
              <a:gd name="connsiteY1" fmla="*/ 747823 h 1261729"/>
              <a:gd name="connsiteX2" fmla="*/ 1038447 w 1336159"/>
              <a:gd name="connsiteY2" fmla="*/ 1236920 h 1261729"/>
              <a:gd name="connsiteX3" fmla="*/ 1187303 w 1336159"/>
              <a:gd name="connsiteY3" fmla="*/ 598967 h 1261729"/>
              <a:gd name="connsiteX4" fmla="*/ 145312 w 1336159"/>
              <a:gd name="connsiteY4" fmla="*/ 24809 h 12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6159" h="1261729">
                <a:moveTo>
                  <a:pt x="145312" y="24809"/>
                </a:moveTo>
                <a:cubicBezTo>
                  <a:pt x="0" y="49618"/>
                  <a:pt x="166577" y="545805"/>
                  <a:pt x="315433" y="747823"/>
                </a:cubicBezTo>
                <a:cubicBezTo>
                  <a:pt x="464289" y="949841"/>
                  <a:pt x="893135" y="1261729"/>
                  <a:pt x="1038447" y="1236920"/>
                </a:cubicBezTo>
                <a:cubicBezTo>
                  <a:pt x="1183759" y="1212111"/>
                  <a:pt x="1336159" y="797441"/>
                  <a:pt x="1187303" y="598967"/>
                </a:cubicBezTo>
                <a:cubicBezTo>
                  <a:pt x="1038447" y="400493"/>
                  <a:pt x="290624" y="0"/>
                  <a:pt x="145312" y="24809"/>
                </a:cubicBez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>
            <a:off x="1071538" y="521495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772632" y="3462670"/>
            <a:ext cx="1109331" cy="1857153"/>
          </a:xfrm>
          <a:custGeom>
            <a:avLst/>
            <a:gdLst>
              <a:gd name="connsiteX0" fmla="*/ 396949 w 1109331"/>
              <a:gd name="connsiteY0" fmla="*/ 1832344 h 1857153"/>
              <a:gd name="connsiteX1" fmla="*/ 35442 w 1109331"/>
              <a:gd name="connsiteY1" fmla="*/ 1173125 h 1857153"/>
              <a:gd name="connsiteX2" fmla="*/ 609601 w 1109331"/>
              <a:gd name="connsiteY2" fmla="*/ 24809 h 1857153"/>
              <a:gd name="connsiteX3" fmla="*/ 1077433 w 1109331"/>
              <a:gd name="connsiteY3" fmla="*/ 1321981 h 1857153"/>
              <a:gd name="connsiteX4" fmla="*/ 396949 w 1109331"/>
              <a:gd name="connsiteY4" fmla="*/ 1832344 h 185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331" h="1857153">
                <a:moveTo>
                  <a:pt x="396949" y="1832344"/>
                </a:moveTo>
                <a:cubicBezTo>
                  <a:pt x="223284" y="1807535"/>
                  <a:pt x="0" y="1474381"/>
                  <a:pt x="35442" y="1173125"/>
                </a:cubicBezTo>
                <a:cubicBezTo>
                  <a:pt x="70884" y="871869"/>
                  <a:pt x="435936" y="0"/>
                  <a:pt x="609601" y="24809"/>
                </a:cubicBezTo>
                <a:cubicBezTo>
                  <a:pt x="783266" y="49618"/>
                  <a:pt x="1109331" y="1024269"/>
                  <a:pt x="1077433" y="1321981"/>
                </a:cubicBezTo>
                <a:cubicBezTo>
                  <a:pt x="1045535" y="1619693"/>
                  <a:pt x="570614" y="1857153"/>
                  <a:pt x="396949" y="1832344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1247554" y="4256568"/>
            <a:ext cx="202018" cy="974651"/>
          </a:xfrm>
          <a:custGeom>
            <a:avLst/>
            <a:gdLst>
              <a:gd name="connsiteX0" fmla="*/ 7088 w 202018"/>
              <a:gd name="connsiteY0" fmla="*/ 974651 h 974651"/>
              <a:gd name="connsiteX1" fmla="*/ 28353 w 202018"/>
              <a:gd name="connsiteY1" fmla="*/ 634409 h 974651"/>
              <a:gd name="connsiteX2" fmla="*/ 177209 w 202018"/>
              <a:gd name="connsiteY2" fmla="*/ 81516 h 974651"/>
              <a:gd name="connsiteX3" fmla="*/ 177209 w 202018"/>
              <a:gd name="connsiteY3" fmla="*/ 145311 h 97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018" h="974651">
                <a:moveTo>
                  <a:pt x="7088" y="974651"/>
                </a:moveTo>
                <a:cubicBezTo>
                  <a:pt x="3544" y="878958"/>
                  <a:pt x="0" y="783265"/>
                  <a:pt x="28353" y="634409"/>
                </a:cubicBezTo>
                <a:cubicBezTo>
                  <a:pt x="56707" y="485553"/>
                  <a:pt x="152400" y="163032"/>
                  <a:pt x="177209" y="81516"/>
                </a:cubicBezTo>
                <a:cubicBezTo>
                  <a:pt x="202018" y="0"/>
                  <a:pt x="177209" y="145311"/>
                  <a:pt x="177209" y="14531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1573619" y="5528930"/>
            <a:ext cx="528083" cy="613144"/>
          </a:xfrm>
          <a:custGeom>
            <a:avLst/>
            <a:gdLst>
              <a:gd name="connsiteX0" fmla="*/ 0 w 528083"/>
              <a:gd name="connsiteY0" fmla="*/ 0 h 613144"/>
              <a:gd name="connsiteX1" fmla="*/ 148855 w 528083"/>
              <a:gd name="connsiteY1" fmla="*/ 212651 h 613144"/>
              <a:gd name="connsiteX2" fmla="*/ 467832 w 528083"/>
              <a:gd name="connsiteY2" fmla="*/ 552893 h 613144"/>
              <a:gd name="connsiteX3" fmla="*/ 510362 w 528083"/>
              <a:gd name="connsiteY3" fmla="*/ 574158 h 61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083" h="613144">
                <a:moveTo>
                  <a:pt x="0" y="0"/>
                </a:moveTo>
                <a:cubicBezTo>
                  <a:pt x="35441" y="60251"/>
                  <a:pt x="70883" y="120502"/>
                  <a:pt x="148855" y="212651"/>
                </a:cubicBezTo>
                <a:cubicBezTo>
                  <a:pt x="226827" y="304800"/>
                  <a:pt x="407581" y="492642"/>
                  <a:pt x="467832" y="552893"/>
                </a:cubicBezTo>
                <a:cubicBezTo>
                  <a:pt x="528083" y="613144"/>
                  <a:pt x="519222" y="593651"/>
                  <a:pt x="510362" y="57415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106" name="Picture 2" descr="C:\Users\Ксюша\AppData\Local\Microsoft\Windows\Temporary Internet Files\Content.IE5\LDO4B144\MC9003503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1" y="107558"/>
            <a:ext cx="2051720" cy="1987873"/>
          </a:xfrm>
          <a:prstGeom prst="rect">
            <a:avLst/>
          </a:prstGeom>
          <a:noFill/>
        </p:spPr>
      </p:pic>
      <p:pic>
        <p:nvPicPr>
          <p:cNvPr id="47107" name="Picture 3" descr="C:\Users\Ксюша\AppData\Local\Microsoft\Windows\Temporary Internet Files\Content.IE5\OQ50DMVV\MC9003503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893"/>
            <a:ext cx="2843808" cy="1985701"/>
          </a:xfrm>
          <a:prstGeom prst="rect">
            <a:avLst/>
          </a:prstGeom>
          <a:noFill/>
        </p:spPr>
      </p:pic>
      <p:pic>
        <p:nvPicPr>
          <p:cNvPr id="47109" name="Picture 5" descr="C:\Users\Ксюша\AppData\Local\Microsoft\Windows\Temporary Internet Files\Content.IE5\3BKQECRS\MC90023358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4469761"/>
            <a:ext cx="2357422" cy="2388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8" grpId="0" build="allAtOnce" animBg="1"/>
      <p:bldP spid="11" grpId="0" build="allAtOnce" animBg="1"/>
      <p:bldP spid="12" grpId="0" build="allAtOnce" animBg="1"/>
      <p:bldP spid="13" grpId="0" build="allAtOnce" animBg="1"/>
      <p:bldP spid="16" grpId="0" animBg="1"/>
      <p:bldP spid="23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"/>
              </a:rPr>
              <a:t>3.</a:t>
            </a:r>
            <a:r>
              <a:rPr lang="ru-RU" sz="3200" b="1" dirty="0" smtClean="0"/>
              <a:t>ОСНОВНЫЕ ПОНЯТИЯ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МАКРОМОЛЕКУЛА </a:t>
            </a:r>
            <a:r>
              <a:rPr lang="ru-RU" sz="3200" dirty="0" smtClean="0"/>
              <a:t>– молекула полимера </a:t>
            </a:r>
          </a:p>
          <a:p>
            <a:r>
              <a:rPr lang="ru-RU" sz="3200" dirty="0" smtClean="0"/>
              <a:t>                                (макрос – большой, длинный)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9168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МОНОМЕР</a:t>
            </a:r>
            <a:r>
              <a:rPr lang="ru-RU" sz="3200" dirty="0" smtClean="0"/>
              <a:t> – исходная молекула вещества для</a:t>
            </a:r>
          </a:p>
          <a:p>
            <a:r>
              <a:rPr lang="ru-RU" sz="3200" dirty="0" smtClean="0"/>
              <a:t>                       получения полимера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92494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ПОЛИМЕР  </a:t>
            </a:r>
            <a:r>
              <a:rPr lang="ru-RU" sz="3200" dirty="0" smtClean="0"/>
              <a:t>-  молекула высокомолекулярного </a:t>
            </a:r>
          </a:p>
          <a:p>
            <a:r>
              <a:rPr lang="ru-RU" sz="3200" dirty="0" smtClean="0"/>
              <a:t>                       соединения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93305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СТРУКТУРНОЕ ЗВЕНО </a:t>
            </a:r>
            <a:r>
              <a:rPr lang="ru-RU" sz="3200" dirty="0" smtClean="0"/>
              <a:t>-  многократно </a:t>
            </a:r>
          </a:p>
          <a:p>
            <a:r>
              <a:rPr lang="ru-RU" sz="3200" dirty="0" smtClean="0"/>
              <a:t>                     повторяющаяся группа атомов </a:t>
            </a:r>
          </a:p>
          <a:p>
            <a:r>
              <a:rPr lang="ru-RU" sz="3200" dirty="0" smtClean="0"/>
              <a:t>                     в молекуле полимера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2883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СТЕПЕНЬ ПОЛИМЕРИЗАЦИИ  </a:t>
            </a:r>
            <a:r>
              <a:rPr lang="en-US" sz="3200" b="1" i="1" dirty="0" smtClean="0">
                <a:solidFill>
                  <a:srgbClr val="FF0000"/>
                </a:solidFill>
              </a:rPr>
              <a:t>-  </a:t>
            </a:r>
            <a:r>
              <a:rPr lang="en-US" sz="3200" b="1" i="1" dirty="0" smtClean="0"/>
              <a:t>n -</a:t>
            </a:r>
            <a:endParaRPr lang="ru-RU" sz="3200" b="1" i="1" dirty="0" smtClean="0"/>
          </a:p>
          <a:p>
            <a:r>
              <a:rPr lang="en-US" sz="3200" dirty="0" smtClean="0"/>
              <a:t>    </a:t>
            </a:r>
            <a:r>
              <a:rPr lang="ru-RU" sz="3200" dirty="0" smtClean="0"/>
              <a:t>число структурных  звеньев в макромолекуле </a:t>
            </a:r>
          </a:p>
          <a:p>
            <a:r>
              <a:rPr lang="ru-RU" sz="3200" dirty="0" smtClean="0"/>
              <a:t>                                   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"/>
              </a:rPr>
              <a:t>4.  </a:t>
            </a:r>
            <a:r>
              <a:rPr lang="ru-RU" sz="3200" b="1" dirty="0" smtClean="0"/>
              <a:t>ПЛАСТМАССЫ  И  ВОЛОКНА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40768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ПЛАСТМАССА</a:t>
            </a:r>
            <a:r>
              <a:rPr lang="ru-RU" sz="3200" dirty="0" smtClean="0"/>
              <a:t>  -  это  материал, в котором                 связующим компонентом является полимер.</a:t>
            </a:r>
          </a:p>
          <a:p>
            <a:r>
              <a:rPr lang="ru-RU" sz="3200" dirty="0" smtClean="0"/>
              <a:t> Остальное  - наполнители, пластификаторы, красители и другие вещества.</a:t>
            </a:r>
          </a:p>
          <a:p>
            <a:r>
              <a:rPr lang="ru-RU" sz="3200" dirty="0" smtClean="0"/>
              <a:t>                           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07707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Наполнители </a:t>
            </a:r>
            <a:r>
              <a:rPr lang="ru-RU" sz="2800" dirty="0" smtClean="0"/>
              <a:t>:</a:t>
            </a:r>
            <a:r>
              <a:rPr lang="ru-RU" sz="3200" dirty="0" smtClean="0"/>
              <a:t> снижают себестоимость, повышают     </a:t>
            </a:r>
          </a:p>
          <a:p>
            <a:r>
              <a:rPr lang="ru-RU" sz="3200" dirty="0" smtClean="0"/>
              <a:t>                         прочность и  жесткость полимера. </a:t>
            </a:r>
          </a:p>
          <a:p>
            <a:r>
              <a:rPr lang="ru-RU" sz="3200" dirty="0" smtClean="0"/>
              <a:t>                       ( стекловолокно, опилки, асбест и др.)</a:t>
            </a:r>
            <a:endParaRPr lang="ru-RU" sz="3200" dirty="0"/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538067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3921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ПЛАСТИФИКАТОРЫ - 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92696"/>
            <a:ext cx="9144000" cy="6422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эластичности  и (или) пластичности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при переработке или эксплуатации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полимера.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Пластификаторы снижают температуру технологической обработки ,    улучшают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морозостойкость </a:t>
            </a: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Полимер"/>
              </a:rPr>
              <a:t>полимеров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но иногда ухудшают их теплостойкость. Некоторые могут повышать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огне-, </a:t>
            </a:r>
            <a:r>
              <a:rPr lang="ru-RU" sz="32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свето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и термостойкость </a:t>
            </a:r>
            <a:r>
              <a:rPr lang="ru-RU" sz="3200" b="1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Полимер"/>
              </a:rPr>
              <a:t>полимеров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Наиболее распространенные пластификаторы: 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Сложные эфиры"/>
              </a:rPr>
              <a:t>сложные эфиры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Минеральные масла"/>
              </a:rPr>
              <a:t> минеральные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Невысыхающие растительные масла (страница отсутствует)"/>
              </a:rPr>
              <a:t>невысыхающие растительные масла</a:t>
            </a:r>
            <a:r>
              <a:rPr lang="ru-RU" sz="32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260648"/>
            <a:ext cx="47221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вещества  для придания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60648"/>
            <a:ext cx="2858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В О Л О К Н А</a:t>
            </a:r>
            <a:endParaRPr lang="ru-RU" sz="3600" b="1" i="1" dirty="0"/>
          </a:p>
        </p:txBody>
      </p:sp>
      <p:sp>
        <p:nvSpPr>
          <p:cNvPr id="3" name="Стрелка вниз 2"/>
          <p:cNvSpPr/>
          <p:nvPr/>
        </p:nvSpPr>
        <p:spPr>
          <a:xfrm rot="3277711">
            <a:off x="2303513" y="774813"/>
            <a:ext cx="484632" cy="15743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8470268">
            <a:off x="5652753" y="771951"/>
            <a:ext cx="484632" cy="16976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2276872"/>
            <a:ext cx="2574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химические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2276872"/>
            <a:ext cx="242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природные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7132" y="2924944"/>
            <a:ext cx="37368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шелк,   шерсть, хлопок,  лен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924944"/>
            <a:ext cx="33536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вискоза,   ацетат,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капрон,    нейлон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лавсан и др.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4437112"/>
            <a:ext cx="6012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Переработка природных (целлюлоза) или</a:t>
            </a:r>
          </a:p>
          <a:p>
            <a:r>
              <a:rPr lang="ru-RU" sz="3200" dirty="0" smtClean="0"/>
              <a:t>синтетических полимеров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Х Л О П О К   </a:t>
            </a:r>
            <a:endParaRPr lang="ru-RU" dirty="0"/>
          </a:p>
        </p:txBody>
      </p:sp>
      <p:pic>
        <p:nvPicPr>
          <p:cNvPr id="4" name="Содержимое 3" descr="план урока полимеры 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3600" b="1" i="1" dirty="0" smtClean="0">
                <a:solidFill>
                  <a:srgbClr val="FF0000"/>
                </a:solidFill>
                <a:latin typeface="Calibri"/>
              </a:rPr>
              <a:t>ПРИРОДНЫЕ И СИНТЕТИЧЕСКИЕ </a:t>
            </a:r>
          </a:p>
          <a:p>
            <a:pPr marL="742950" indent="-742950" algn="ctr"/>
            <a:r>
              <a:rPr lang="ru-RU" sz="3600" b="1" i="1" dirty="0" smtClean="0">
                <a:solidFill>
                  <a:srgbClr val="FF0000"/>
                </a:solidFill>
                <a:latin typeface="Calibri"/>
              </a:rPr>
              <a:t>   ПОЛИМЕРЫ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5273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ПОЛИМЕРЫ</a:t>
            </a:r>
            <a:r>
              <a:rPr lang="ru-RU" sz="32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/>
              <a:t>-  высокомолекулярные соединения, состоящие</a:t>
            </a:r>
          </a:p>
          <a:p>
            <a:r>
              <a:rPr lang="ru-RU" sz="2400" dirty="0" smtClean="0"/>
              <a:t>                                  из множества   одинаковых     структурных   </a:t>
            </a:r>
          </a:p>
          <a:p>
            <a:r>
              <a:rPr lang="ru-RU" sz="2400" dirty="0" smtClean="0"/>
              <a:t>                                                        звеньев</a:t>
            </a:r>
            <a:endParaRPr lang="ru-RU" sz="2400" dirty="0"/>
          </a:p>
        </p:txBody>
      </p:sp>
      <p:pic>
        <p:nvPicPr>
          <p:cNvPr id="7" name="Рисунок 6" descr="пластмасс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781168"/>
            <a:ext cx="2808312" cy="18690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20072" y="4581128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пластмассы</a:t>
            </a:r>
            <a:endParaRPr lang="ru-RU" sz="2400" b="1" dirty="0"/>
          </a:p>
        </p:txBody>
      </p:sp>
      <p:pic>
        <p:nvPicPr>
          <p:cNvPr id="13" name="Рисунок 12" descr="целлюло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132856"/>
            <a:ext cx="2206000" cy="21956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87824" y="2708920"/>
            <a:ext cx="1593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целлюлоза</a:t>
            </a:r>
            <a:endParaRPr lang="ru-RU" sz="2400" b="1" dirty="0"/>
          </a:p>
        </p:txBody>
      </p:sp>
      <p:pic>
        <p:nvPicPr>
          <p:cNvPr id="16" name="Рисунок 15" descr="крахма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697760"/>
            <a:ext cx="2703311" cy="21602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19872" y="486916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крахмал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2204864"/>
            <a:ext cx="53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природные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56176" y="2276872"/>
            <a:ext cx="2987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синтетические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1" name="Рисунок 20" descr="полиэтиле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4941168"/>
            <a:ext cx="2555776" cy="191683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60032" y="5733256"/>
            <a:ext cx="1691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полиэтилен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   Ш е </a:t>
            </a:r>
            <a:r>
              <a:rPr lang="ru-RU" dirty="0" err="1" smtClean="0"/>
              <a:t>р</a:t>
            </a:r>
            <a:r>
              <a:rPr lang="ru-RU" dirty="0" smtClean="0"/>
              <a:t> с т </a:t>
            </a:r>
            <a:r>
              <a:rPr lang="ru-RU" dirty="0" err="1" smtClean="0"/>
              <a:t>ь</a:t>
            </a:r>
            <a:endParaRPr lang="ru-RU" dirty="0"/>
          </a:p>
        </p:txBody>
      </p:sp>
      <p:pic>
        <p:nvPicPr>
          <p:cNvPr id="4" name="Содержимое 3" descr="план урока полимеры 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3999" cy="5643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  Ш Е Л К</a:t>
            </a:r>
            <a:endParaRPr lang="ru-RU" dirty="0"/>
          </a:p>
        </p:txBody>
      </p:sp>
      <p:pic>
        <p:nvPicPr>
          <p:cNvPr id="4" name="Содержимое 3" descr="план урока полимеры 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3999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а б а к а</a:t>
            </a:r>
            <a:endParaRPr lang="ru-RU" dirty="0"/>
          </a:p>
        </p:txBody>
      </p:sp>
      <p:pic>
        <p:nvPicPr>
          <p:cNvPr id="4" name="Содержимое 3" descr="аба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кокосовая  </a:t>
            </a:r>
            <a:r>
              <a:rPr lang="ru-RU" dirty="0" err="1" smtClean="0"/>
              <a:t>койра</a:t>
            </a:r>
            <a:endParaRPr lang="ru-RU" dirty="0"/>
          </a:p>
        </p:txBody>
      </p:sp>
      <p:pic>
        <p:nvPicPr>
          <p:cNvPr id="4" name="Содержимое 3" descr="кокосовая кой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5572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    л  е  </a:t>
            </a:r>
            <a:r>
              <a:rPr lang="ru-RU" dirty="0" err="1" smtClean="0"/>
              <a:t>н</a:t>
            </a:r>
            <a:endParaRPr lang="ru-RU" dirty="0"/>
          </a:p>
        </p:txBody>
      </p:sp>
      <p:pic>
        <p:nvPicPr>
          <p:cNvPr id="4" name="Содержимое 3" descr="ле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9143999" cy="5429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сбе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а  </a:t>
            </a:r>
            <a:r>
              <a:rPr lang="ru-RU" dirty="0" err="1" smtClean="0"/>
              <a:t>ц</a:t>
            </a:r>
            <a:r>
              <a:rPr lang="ru-RU" dirty="0" smtClean="0"/>
              <a:t>  е  т  а  т</a:t>
            </a:r>
            <a:endParaRPr lang="ru-RU" dirty="0"/>
          </a:p>
        </p:txBody>
      </p:sp>
      <p:pic>
        <p:nvPicPr>
          <p:cNvPr id="4" name="Содержимое 3" descr="ацета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в  и  с  к  о  </a:t>
            </a:r>
            <a:r>
              <a:rPr lang="ru-RU" dirty="0" err="1" smtClean="0"/>
              <a:t>з</a:t>
            </a:r>
            <a:r>
              <a:rPr lang="ru-RU" dirty="0" smtClean="0"/>
              <a:t>  а</a:t>
            </a:r>
            <a:endParaRPr lang="ru-RU" dirty="0"/>
          </a:p>
        </p:txBody>
      </p:sp>
      <p:pic>
        <p:nvPicPr>
          <p:cNvPr id="4" name="Содержимое 3" descr="вискоз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9144000" cy="5786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dirty="0" err="1" smtClean="0"/>
              <a:t>н</a:t>
            </a:r>
            <a:r>
              <a:rPr lang="ru-RU" dirty="0" smtClean="0"/>
              <a:t>  е  </a:t>
            </a:r>
            <a:r>
              <a:rPr lang="ru-RU" dirty="0" err="1" smtClean="0"/>
              <a:t>й</a:t>
            </a:r>
            <a:r>
              <a:rPr lang="ru-RU" dirty="0" smtClean="0"/>
              <a:t>  л  о  </a:t>
            </a:r>
            <a:r>
              <a:rPr lang="ru-RU" dirty="0" err="1" smtClean="0"/>
              <a:t>н</a:t>
            </a:r>
            <a:endParaRPr lang="ru-RU" dirty="0"/>
          </a:p>
        </p:txBody>
      </p:sp>
      <p:pic>
        <p:nvPicPr>
          <p:cNvPr id="4" name="Содержимое 3" descr="нейл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3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3501008"/>
            <a:ext cx="4716016" cy="64633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природный    полимер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к  а  у  ч  у  к</a:t>
            </a:r>
            <a:endParaRPr lang="ru-RU" dirty="0"/>
          </a:p>
        </p:txBody>
      </p:sp>
      <p:pic>
        <p:nvPicPr>
          <p:cNvPr id="4" name="Содержимое 3" descr="план урока полимеры 2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натуральный   каучук</a:t>
            </a:r>
            <a:endParaRPr lang="ru-RU" dirty="0"/>
          </a:p>
        </p:txBody>
      </p:sp>
      <p:pic>
        <p:nvPicPr>
          <p:cNvPr id="4" name="Содержимое 3" descr="план урока полимеры 26 нат ка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5572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синтетический  каучук</a:t>
            </a:r>
            <a:endParaRPr lang="ru-RU" dirty="0"/>
          </a:p>
        </p:txBody>
      </p:sp>
      <p:pic>
        <p:nvPicPr>
          <p:cNvPr id="4" name="Содержимое 3" descr="план урока полимеры 27 син ка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вулканизация  каучука</a:t>
            </a:r>
            <a:endParaRPr lang="ru-RU" dirty="0"/>
          </a:p>
        </p:txBody>
      </p:sp>
      <p:pic>
        <p:nvPicPr>
          <p:cNvPr id="4" name="Содержимое 3" descr="план урока полимеры 28 вулкан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r>
              <a:rPr lang="ru-RU" dirty="0" smtClean="0"/>
              <a:t>           изделия  из  резины</a:t>
            </a:r>
            <a:endParaRPr lang="ru-RU" dirty="0"/>
          </a:p>
        </p:txBody>
      </p:sp>
      <p:pic>
        <p:nvPicPr>
          <p:cNvPr id="3" name="Рисунок 2" descr="рез иг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3744416" cy="2311937"/>
          </a:xfrm>
          <a:prstGeom prst="rect">
            <a:avLst/>
          </a:prstGeom>
        </p:spPr>
      </p:pic>
      <p:pic>
        <p:nvPicPr>
          <p:cNvPr id="4" name="Рисунок 3" descr="рез плащ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3640" y="1124744"/>
            <a:ext cx="3240360" cy="2304256"/>
          </a:xfrm>
          <a:prstGeom prst="rect">
            <a:avLst/>
          </a:prstGeom>
        </p:spPr>
      </p:pic>
      <p:pic>
        <p:nvPicPr>
          <p:cNvPr id="5" name="Рисунок 4" descr="рез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861048"/>
            <a:ext cx="3312368" cy="2996952"/>
          </a:xfrm>
          <a:prstGeom prst="rect">
            <a:avLst/>
          </a:prstGeom>
        </p:spPr>
      </p:pic>
      <p:pic>
        <p:nvPicPr>
          <p:cNvPr id="6" name="Рисунок 5" descr="шин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876261"/>
            <a:ext cx="3888432" cy="2981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41248"/>
          </a:xfrm>
        </p:spPr>
        <p:txBody>
          <a:bodyPr/>
          <a:lstStyle/>
          <a:p>
            <a:r>
              <a:rPr lang="ru-RU" dirty="0" smtClean="0"/>
              <a:t>          применение   полимеров</a:t>
            </a:r>
            <a:endParaRPr lang="ru-RU" dirty="0"/>
          </a:p>
        </p:txBody>
      </p:sp>
      <p:pic>
        <p:nvPicPr>
          <p:cNvPr id="5" name="Содержимое 4" descr="иастикаприменение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117015" cy="5715016"/>
          </a:xfrm>
        </p:spPr>
      </p:pic>
      <p:pic>
        <p:nvPicPr>
          <p:cNvPr id="6" name="Содержимое 5" descr="песчанно-полим.черепица применение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071546"/>
            <a:ext cx="4572000" cy="5786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.карт.2 применение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err="1" smtClean="0"/>
              <a:t>литий-полимерный</a:t>
            </a:r>
            <a:r>
              <a:rPr lang="ru-RU" dirty="0" smtClean="0"/>
              <a:t> конденсатор</a:t>
            </a:r>
            <a:endParaRPr lang="ru-RU" dirty="0"/>
          </a:p>
        </p:txBody>
      </p:sp>
      <p:pic>
        <p:nvPicPr>
          <p:cNvPr id="4" name="Содержимое 3" descr="план урока полимеры 30 литийполимер.конденса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к </a:t>
            </a:r>
            <a:r>
              <a:rPr lang="ru-RU" dirty="0" err="1" smtClean="0"/>
              <a:t>р</a:t>
            </a:r>
            <a:r>
              <a:rPr lang="ru-RU" dirty="0" smtClean="0"/>
              <a:t> а </a:t>
            </a:r>
            <a:r>
              <a:rPr lang="ru-RU" dirty="0" err="1" smtClean="0"/>
              <a:t>х</a:t>
            </a:r>
            <a:r>
              <a:rPr lang="ru-RU" dirty="0" smtClean="0"/>
              <a:t> м а л   </a:t>
            </a:r>
            <a:endParaRPr lang="ru-RU" dirty="0"/>
          </a:p>
        </p:txBody>
      </p:sp>
      <p:pic>
        <p:nvPicPr>
          <p:cNvPr id="4" name="Содержимое 3" descr="план урока полимеры 3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полимерные  трубы</a:t>
            </a:r>
            <a:endParaRPr lang="ru-RU" dirty="0"/>
          </a:p>
        </p:txBody>
      </p:sp>
      <p:pic>
        <p:nvPicPr>
          <p:cNvPr id="4" name="Содержимое 3" descr="полим.трубы применение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3999" cy="5572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61561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строительстве</a:t>
            </a:r>
          </a:p>
          <a:p>
            <a:r>
              <a:rPr lang="ru-RU" sz="3200" dirty="0" smtClean="0"/>
              <a:t>В медицине</a:t>
            </a:r>
          </a:p>
          <a:p>
            <a:r>
              <a:rPr lang="ru-RU" sz="3200" dirty="0" smtClean="0"/>
              <a:t>В текстильной промышленности</a:t>
            </a:r>
          </a:p>
          <a:p>
            <a:r>
              <a:rPr lang="ru-RU" sz="3200" dirty="0" smtClean="0"/>
              <a:t>В сельском хозяйстве</a:t>
            </a:r>
            <a:endParaRPr lang="ru-RU" sz="3200" dirty="0"/>
          </a:p>
        </p:txBody>
      </p:sp>
      <p:pic>
        <p:nvPicPr>
          <p:cNvPr id="3" name="Picture 2" descr="C:\Program Files\Microsoft Office\MEDIA\CAGCAT10\j014988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12776"/>
            <a:ext cx="2643174" cy="2115168"/>
          </a:xfrm>
          <a:prstGeom prst="rect">
            <a:avLst/>
          </a:prstGeom>
          <a:noFill/>
        </p:spPr>
      </p:pic>
      <p:pic>
        <p:nvPicPr>
          <p:cNvPr id="4" name="Picture 4" descr="C:\Users\Ксюша\AppData\Local\Microsoft\Windows\Temporary Internet Files\Content.IE5\LDO4B144\MC9002151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608903"/>
            <a:ext cx="1895272" cy="3249097"/>
          </a:xfrm>
          <a:prstGeom prst="rect">
            <a:avLst/>
          </a:prstGeom>
          <a:noFill/>
        </p:spPr>
      </p:pic>
      <p:pic>
        <p:nvPicPr>
          <p:cNvPr id="5" name="Picture 5" descr="C:\Users\Ксюша\AppData\Local\Microsoft\Windows\Temporary Internet Files\Content.IE5\IYVMHPZ2\MC9002509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2940326" cy="2520280"/>
          </a:xfrm>
          <a:prstGeom prst="rect">
            <a:avLst/>
          </a:prstGeom>
          <a:noFill/>
        </p:spPr>
      </p:pic>
      <p:pic>
        <p:nvPicPr>
          <p:cNvPr id="6" name="Picture 3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717032"/>
            <a:ext cx="2311484" cy="29061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260648"/>
            <a:ext cx="45644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Полимеры применяются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5216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Применение в медицине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Ксюша\AppData\Local\Microsoft\Windows\Temporary Internet Files\Content.IE5\LDO4B144\MC9003255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2148607" cy="1627929"/>
          </a:xfrm>
          <a:prstGeom prst="rect">
            <a:avLst/>
          </a:prstGeom>
          <a:noFill/>
        </p:spPr>
      </p:pic>
      <p:pic>
        <p:nvPicPr>
          <p:cNvPr id="4" name="Picture 3" descr="C:\Users\Ксюша\AppData\Local\Microsoft\Windows\Temporary Internet Files\Content.IE5\OQ50DMVV\MM900283688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284984"/>
            <a:ext cx="2088232" cy="2088232"/>
          </a:xfrm>
          <a:prstGeom prst="rect">
            <a:avLst/>
          </a:prstGeom>
          <a:noFill/>
        </p:spPr>
      </p:pic>
      <p:pic>
        <p:nvPicPr>
          <p:cNvPr id="5" name="Picture 4" descr="C:\Users\Ксюша\AppData\Local\Microsoft\Windows\Temporary Internet Files\Content.IE5\OQ50DMVV\MC9001963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810898"/>
            <a:ext cx="1944216" cy="2198196"/>
          </a:xfrm>
          <a:prstGeom prst="rect">
            <a:avLst/>
          </a:prstGeom>
          <a:noFill/>
        </p:spPr>
      </p:pic>
      <p:pic>
        <p:nvPicPr>
          <p:cNvPr id="6" name="Picture 5" descr="C:\Users\Ксюша\AppData\Local\Microsoft\Windows\Temporary Internet Files\Content.IE5\OQ50DMVV\MC90023353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708920"/>
            <a:ext cx="2428860" cy="317022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212976"/>
            <a:ext cx="2448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Изготовление 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медицинских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приборов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5301208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Изготовление 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медицинских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протезов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3068960"/>
            <a:ext cx="2160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Основа для многих 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пленок и мазей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5877272"/>
            <a:ext cx="1593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Хирургия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5357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Применение в строительстве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6470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Изделия из пластмассы и полимерной смолы являются </a:t>
            </a:r>
            <a:r>
              <a:rPr lang="ru-RU" sz="2800" dirty="0" err="1" smtClean="0"/>
              <a:t>экологичными</a:t>
            </a:r>
            <a:r>
              <a:rPr lang="ru-RU" sz="2800" dirty="0" smtClean="0"/>
              <a:t>, долговечными, устойчивыми к холоду, влаге, солнцу</a:t>
            </a:r>
            <a:endParaRPr lang="ru-RU" sz="2800" dirty="0"/>
          </a:p>
        </p:txBody>
      </p:sp>
      <p:pic>
        <p:nvPicPr>
          <p:cNvPr id="4" name="Picture 3" descr="C:\Users\Ксюша\AppData\Local\Microsoft\Windows\Temporary Internet Files\Content.IE5\IYVMHPZ2\MC9002168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26861"/>
            <a:ext cx="2304256" cy="1770553"/>
          </a:xfrm>
          <a:prstGeom prst="rect">
            <a:avLst/>
          </a:prstGeom>
          <a:noFill/>
        </p:spPr>
      </p:pic>
      <p:pic>
        <p:nvPicPr>
          <p:cNvPr id="5" name="Picture 4" descr="C:\Users\Ксюша\AppData\Local\Microsoft\Windows\Temporary Internet Files\Content.IE5\OQ50DMVV\MC9002868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988840"/>
            <a:ext cx="2088232" cy="15783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005064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фонтаны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3501008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садовые </a:t>
            </a:r>
            <a:endParaRPr lang="ru-RU" sz="2400" b="1" dirty="0" smtClean="0"/>
          </a:p>
          <a:p>
            <a:r>
              <a:rPr lang="ru-RU" sz="2400" b="1" dirty="0" smtClean="0"/>
              <a:t>фигурки</a:t>
            </a:r>
            <a:endParaRPr lang="ru-RU" sz="2400" b="1" dirty="0"/>
          </a:p>
        </p:txBody>
      </p:sp>
      <p:pic>
        <p:nvPicPr>
          <p:cNvPr id="8" name="Picture 7" descr="C:\Users\Ксюша\AppData\Local\Microsoft\Windows\Temporary Internet Files\Content.IE5\LDO4B144\MC90030096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420888"/>
            <a:ext cx="2618916" cy="252538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732240" y="5085184"/>
            <a:ext cx="1470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Окна ПВХ</a:t>
            </a:r>
            <a:endParaRPr lang="ru-RU" sz="2400" b="1" dirty="0"/>
          </a:p>
        </p:txBody>
      </p:sp>
      <p:pic>
        <p:nvPicPr>
          <p:cNvPr id="10" name="Picture 5" descr="C:\Users\Ксюша\AppData\Local\Microsoft\Windows\Temporary Internet Files\Content.IE5\3BKQECRS\MC90023866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437112"/>
            <a:ext cx="2592288" cy="1581508"/>
          </a:xfrm>
          <a:prstGeom prst="rect">
            <a:avLst/>
          </a:prstGeom>
          <a:noFill/>
        </p:spPr>
      </p:pic>
      <p:pic>
        <p:nvPicPr>
          <p:cNvPr id="11" name="Picture 6" descr="C:\Users\Ксюша\AppData\Local\Microsoft\Windows\Temporary Internet Files\Content.IE5\OQ50DMVV\MC90028729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437112"/>
            <a:ext cx="2088232" cy="149514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55776" y="5805264"/>
            <a:ext cx="17281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Предметы</a:t>
            </a:r>
          </a:p>
          <a:p>
            <a:r>
              <a:rPr lang="ru-RU" sz="2400" b="1" dirty="0" smtClean="0"/>
              <a:t>интерьера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Ксюша\AppData\Local\Microsoft\Windows\Temporary Internet Files\Content.IE5\3BKQECRS\MC9002313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1840" y="1844824"/>
            <a:ext cx="3392160" cy="47354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3876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Применение в сельском хозяйстве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73083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1.</a:t>
            </a:r>
            <a:r>
              <a:rPr lang="ru-RU" sz="3200" dirty="0" smtClean="0"/>
              <a:t>Использование тепличной плёнки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из   полиэтилена</a:t>
            </a:r>
            <a:r>
              <a:rPr lang="ru-RU" sz="3200" dirty="0" smtClean="0"/>
              <a:t>, что повышает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урожайность </a:t>
            </a:r>
            <a:r>
              <a:rPr lang="ru-RU" sz="3200" dirty="0" smtClean="0"/>
              <a:t>многих культур.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2</a:t>
            </a:r>
            <a:r>
              <a:rPr lang="ru-RU" sz="3200" dirty="0" smtClean="0"/>
              <a:t>.Мелиорация. Изготовление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шлангов </a:t>
            </a:r>
            <a:r>
              <a:rPr lang="ru-RU" sz="3200" dirty="0" smtClean="0"/>
              <a:t>и труб для полива.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3.</a:t>
            </a:r>
            <a:r>
              <a:rPr lang="ru-RU" sz="3200" dirty="0" smtClean="0"/>
              <a:t>Строительство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животноводческих 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smtClean="0"/>
              <a:t>   помещений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31897" y="692696"/>
            <a:ext cx="36327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Ц Е Л Л Ю Л О З А</a:t>
            </a:r>
            <a:endParaRPr lang="ru-RU" sz="3600" b="1" dirty="0"/>
          </a:p>
        </p:txBody>
      </p:sp>
      <p:pic>
        <p:nvPicPr>
          <p:cNvPr id="4" name="Рисунок 3" descr="Cellulo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05" y="1484784"/>
            <a:ext cx="9114995" cy="4968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 урока полимеры 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b="1" dirty="0" err="1" smtClean="0"/>
              <a:t>п</a:t>
            </a:r>
            <a:r>
              <a:rPr lang="ru-RU" b="1" dirty="0" smtClean="0"/>
              <a:t> л е </a:t>
            </a:r>
            <a:r>
              <a:rPr lang="ru-RU" b="1" dirty="0" err="1" smtClean="0"/>
              <a:t>н</a:t>
            </a:r>
            <a:r>
              <a:rPr lang="ru-RU" b="1" dirty="0" smtClean="0"/>
              <a:t> к и</a:t>
            </a:r>
            <a:endParaRPr lang="ru-RU" b="1" dirty="0"/>
          </a:p>
        </p:txBody>
      </p:sp>
      <p:pic>
        <p:nvPicPr>
          <p:cNvPr id="4" name="Содержимое 3" descr="план урока полимеры 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"/>
              </a:rPr>
              <a:t>2. </a:t>
            </a:r>
            <a:r>
              <a:rPr lang="ru-RU" sz="3200" b="1" dirty="0" smtClean="0"/>
              <a:t>СПОСОБЫ ПОЛУЧЕНИЯ ПОЛИМЕРОВ</a:t>
            </a:r>
            <a:endParaRPr lang="ru-RU" sz="3200" b="1" dirty="0"/>
          </a:p>
        </p:txBody>
      </p:sp>
      <p:pic>
        <p:nvPicPr>
          <p:cNvPr id="3" name="Рисунок 2" descr="поликонденсаци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573016"/>
            <a:ext cx="6588224" cy="32849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76056" y="1484784"/>
            <a:ext cx="3306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поликонденсация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2976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полимеризация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2936"/>
            <a:ext cx="3914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 CH</a:t>
            </a:r>
            <a:r>
              <a:rPr lang="en-US" sz="2800" b="1" dirty="0" smtClean="0">
                <a:latin typeface="Calibri"/>
              </a:rPr>
              <a:t>₂=CH₂→(−CH₂−CH₂−)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3140968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547664" y="1484784"/>
            <a:ext cx="484632" cy="1338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660232" y="1988840"/>
            <a:ext cx="484632" cy="1584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26"/>
          <p:cNvSpPr>
            <a:spLocks noChangeArrowheads="1"/>
          </p:cNvSpPr>
          <p:nvPr/>
        </p:nvSpPr>
        <p:spPr bwMode="auto">
          <a:xfrm>
            <a:off x="1000100" y="1928802"/>
            <a:ext cx="3286148" cy="2447926"/>
          </a:xfrm>
          <a:prstGeom prst="ellipse">
            <a:avLst/>
          </a:prstGeom>
          <a:gradFill rotWithShape="0">
            <a:gsLst>
              <a:gs pos="0">
                <a:srgbClr val="FFFF5B"/>
              </a:gs>
              <a:gs pos="100000">
                <a:srgbClr val="FF47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FF47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 algn="ctr"/>
            <a:r>
              <a:rPr lang="ru-RU" sz="1600" b="1" dirty="0" smtClean="0"/>
              <a:t>Гомополимеризация</a:t>
            </a:r>
            <a:r>
              <a:rPr lang="ru-RU" sz="1400" b="1" dirty="0" smtClean="0"/>
              <a:t> </a:t>
            </a:r>
            <a:r>
              <a:rPr lang="ru-RU" sz="1400" dirty="0"/>
              <a:t>– соединение молекул одного мономера </a:t>
            </a:r>
          </a:p>
        </p:txBody>
      </p:sp>
      <p:sp>
        <p:nvSpPr>
          <p:cNvPr id="17" name="Oval 1025"/>
          <p:cNvSpPr>
            <a:spLocks noChangeArrowheads="1"/>
          </p:cNvSpPr>
          <p:nvPr/>
        </p:nvSpPr>
        <p:spPr bwMode="auto">
          <a:xfrm>
            <a:off x="3428992" y="2143116"/>
            <a:ext cx="3311525" cy="2301875"/>
          </a:xfrm>
          <a:prstGeom prst="ellipse">
            <a:avLst/>
          </a:prstGeom>
          <a:gradFill rotWithShape="0">
            <a:gsLst>
              <a:gs pos="0">
                <a:srgbClr val="FFFF5B"/>
              </a:gs>
              <a:gs pos="100000">
                <a:srgbClr val="FF47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FF47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r>
              <a:rPr lang="ru-RU" sz="1600" b="1" dirty="0"/>
              <a:t>Сополиконденсация</a:t>
            </a:r>
            <a:r>
              <a:rPr lang="ru-RU" sz="1400" dirty="0"/>
              <a:t>– соединение молекул двух и более исходных веществ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677254" cy="6858000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ru-RU" sz="4400" b="1" cap="none" spc="-18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Способы получени</a:t>
            </a:r>
            <a:r>
              <a:rPr lang="ru-RU" sz="3600" b="1" i="1" cap="none" spc="-18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  <a:endParaRPr lang="ru-RU" sz="3600" b="1" i="1" cap="none" spc="-18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1500166" y="428604"/>
            <a:ext cx="2232025" cy="194310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00920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0092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1800" b="1" dirty="0"/>
              <a:t>Поликонденсация</a:t>
            </a:r>
          </a:p>
        </p:txBody>
      </p:sp>
      <p:cxnSp>
        <p:nvCxnSpPr>
          <p:cNvPr id="10" name="AutoShape 21"/>
          <p:cNvCxnSpPr>
            <a:cxnSpLocks noChangeShapeType="1"/>
          </p:cNvCxnSpPr>
          <p:nvPr/>
        </p:nvCxnSpPr>
        <p:spPr bwMode="auto">
          <a:xfrm flipV="1">
            <a:off x="3643306" y="500042"/>
            <a:ext cx="3943350" cy="1114425"/>
          </a:xfrm>
          <a:prstGeom prst="curvedConnector4">
            <a:avLst>
              <a:gd name="adj1" fmla="val 45171"/>
              <a:gd name="adj2" fmla="val 154560"/>
            </a:avLst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</p:cxn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6072198" y="357166"/>
            <a:ext cx="3419475" cy="3284538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00990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algn="ctr"/>
            <a:r>
              <a:rPr lang="ru-RU" sz="1600" b="1" dirty="0"/>
              <a:t>Это химический процесс соединения  исходных молекул мономера в макромолекулы полимера, идущий с образованием побочного низкомолекулярного продукта (чаще всего воды)</a:t>
            </a:r>
            <a:endParaRPr lang="ru-RU" sz="1600" dirty="0"/>
          </a:p>
          <a:p>
            <a:pPr algn="ctr"/>
            <a:endParaRPr lang="ru-RU" sz="1600" dirty="0"/>
          </a:p>
        </p:txBody>
      </p:sp>
      <p:sp>
        <p:nvSpPr>
          <p:cNvPr id="12" name="Oval 3"/>
          <p:cNvSpPr>
            <a:spLocks noChangeArrowheads="1"/>
          </p:cNvSpPr>
          <p:nvPr/>
        </p:nvSpPr>
        <p:spPr bwMode="auto">
          <a:xfrm>
            <a:off x="1258888" y="4770438"/>
            <a:ext cx="2449512" cy="2087562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00920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0092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r>
              <a:rPr lang="ru-RU" sz="1800" b="1" dirty="0"/>
              <a:t>Полимеризация</a:t>
            </a:r>
          </a:p>
        </p:txBody>
      </p:sp>
      <p:sp>
        <p:nvSpPr>
          <p:cNvPr id="14" name="Oval 24"/>
          <p:cNvSpPr>
            <a:spLocks noChangeArrowheads="1"/>
          </p:cNvSpPr>
          <p:nvPr/>
        </p:nvSpPr>
        <p:spPr bwMode="auto">
          <a:xfrm>
            <a:off x="5940425" y="3573463"/>
            <a:ext cx="3203575" cy="3284537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009900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algn="ctr"/>
            <a:r>
              <a:rPr lang="ru-RU" sz="1600" b="1" dirty="0"/>
              <a:t>Это химический процесс соединения множества исходных молекул низкомолекулярного вещества (мономера) в крупные молекулы (макромолекулы) полимера</a:t>
            </a:r>
            <a:r>
              <a:rPr lang="ru-RU" sz="1400" dirty="0"/>
              <a:t>.</a:t>
            </a:r>
          </a:p>
          <a:p>
            <a:endParaRPr lang="ru-RU" sz="1400" dirty="0"/>
          </a:p>
        </p:txBody>
      </p:sp>
      <p:cxnSp>
        <p:nvCxnSpPr>
          <p:cNvPr id="16" name="AutoShape 25"/>
          <p:cNvCxnSpPr>
            <a:cxnSpLocks noChangeShapeType="1"/>
          </p:cNvCxnSpPr>
          <p:nvPr/>
        </p:nvCxnSpPr>
        <p:spPr bwMode="auto">
          <a:xfrm>
            <a:off x="3635375" y="5516563"/>
            <a:ext cx="2701925" cy="561975"/>
          </a:xfrm>
          <a:prstGeom prst="curvedConnector4">
            <a:avLst>
              <a:gd name="adj1" fmla="val 41306"/>
              <a:gd name="adj2" fmla="val 226273"/>
            </a:avLst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</p:cxnSp>
      <p:sp>
        <p:nvSpPr>
          <p:cNvPr id="18" name="Oval 1027"/>
          <p:cNvSpPr>
            <a:spLocks noChangeArrowheads="1"/>
          </p:cNvSpPr>
          <p:nvPr/>
        </p:nvSpPr>
        <p:spPr bwMode="auto">
          <a:xfrm>
            <a:off x="3000364" y="3429000"/>
            <a:ext cx="3168650" cy="1728788"/>
          </a:xfrm>
          <a:prstGeom prst="ellipse">
            <a:avLst/>
          </a:prstGeom>
          <a:gradFill rotWithShape="0">
            <a:gsLst>
              <a:gs pos="0">
                <a:srgbClr val="FFFF5B"/>
              </a:gs>
              <a:gs pos="100000">
                <a:srgbClr val="FF47FF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>
            <a:prstShdw prst="shdw17" dist="17961" dir="2700000">
              <a:srgbClr val="FF47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r>
              <a:rPr lang="ru-RU" sz="1600" b="1"/>
              <a:t>Гомополиконденсация</a:t>
            </a:r>
            <a:r>
              <a:rPr lang="ru-RU" sz="1400" b="1"/>
              <a:t> </a:t>
            </a:r>
            <a:r>
              <a:rPr lang="ru-RU" sz="1400"/>
              <a:t>– соединение молекул одного мономера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  <p:bldP spid="17" grpId="0" animBg="1" autoUpdateAnimBg="0"/>
      <p:bldP spid="9" grpId="0" animBg="1" autoUpdateAnimBg="0"/>
      <p:bldP spid="11" grpId="0" animBg="1" autoUpdateAnimBg="0"/>
      <p:bldP spid="12" grpId="0" animBg="1" autoUpdateAnimBg="0"/>
      <p:bldP spid="14" grpId="0" animBg="1" autoUpdateAnimBg="0"/>
      <p:bldP spid="1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565</Words>
  <Application>Microsoft Office PowerPoint</Application>
  <PresentationFormat>Экран (4:3)</PresentationFormat>
  <Paragraphs>144</Paragraphs>
  <Slides>44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Трек</vt:lpstr>
      <vt:lpstr>Точечный рисунок</vt:lpstr>
      <vt:lpstr>П О Л И М Е Р Ы</vt:lpstr>
      <vt:lpstr>Слайд 2</vt:lpstr>
      <vt:lpstr>Слайд 3</vt:lpstr>
      <vt:lpstr>                      к р а х м а л   </vt:lpstr>
      <vt:lpstr>Слайд 5</vt:lpstr>
      <vt:lpstr>Слайд 6</vt:lpstr>
      <vt:lpstr>                          п л е н к 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                   Х Л О П О К   </vt:lpstr>
      <vt:lpstr>   Ш е р с т ь</vt:lpstr>
      <vt:lpstr>                            Ш Е Л К</vt:lpstr>
      <vt:lpstr>                          а б а к а</vt:lpstr>
      <vt:lpstr>               кокосовая  койра</vt:lpstr>
      <vt:lpstr>                              л  е  н</vt:lpstr>
      <vt:lpstr>Слайд 25</vt:lpstr>
      <vt:lpstr>                       а  ц  е  т  а  т</vt:lpstr>
      <vt:lpstr>                      в  и  с  к  о  з  а</vt:lpstr>
      <vt:lpstr>                     н  е  й  л  о  н</vt:lpstr>
      <vt:lpstr>Слайд 29</vt:lpstr>
      <vt:lpstr>Слайд 30</vt:lpstr>
      <vt:lpstr>Слайд 31</vt:lpstr>
      <vt:lpstr>                       к  а  у  ч  у  к</vt:lpstr>
      <vt:lpstr>           натуральный   каучук</vt:lpstr>
      <vt:lpstr>          синтетический  каучук</vt:lpstr>
      <vt:lpstr>             вулканизация  каучука</vt:lpstr>
      <vt:lpstr>           изделия  из  резины</vt:lpstr>
      <vt:lpstr>          применение   полимеров</vt:lpstr>
      <vt:lpstr>Слайд 38</vt:lpstr>
      <vt:lpstr>   литий-полимерный конденсатор</vt:lpstr>
      <vt:lpstr>             полимерные  трубы</vt:lpstr>
      <vt:lpstr>Слайд 41</vt:lpstr>
      <vt:lpstr>Слайд 42</vt:lpstr>
      <vt:lpstr>Слайд 43</vt:lpstr>
      <vt:lpstr>Слайд 44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RockNRolf</cp:lastModifiedBy>
  <cp:revision>35</cp:revision>
  <dcterms:created xsi:type="dcterms:W3CDTF">2012-03-08T17:44:42Z</dcterms:created>
  <dcterms:modified xsi:type="dcterms:W3CDTF">2012-11-06T21:35:38Z</dcterms:modified>
</cp:coreProperties>
</file>