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5353"/>
    <a:srgbClr val="9FFF57"/>
    <a:srgbClr val="EEFB71"/>
    <a:srgbClr val="04F604"/>
    <a:srgbClr val="33CC33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97AED-AC40-4A89-8305-5AE923EE2594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F897-1122-46A8-BE85-B69D63E57D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97AED-AC40-4A89-8305-5AE923EE2594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F897-1122-46A8-BE85-B69D63E57D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97AED-AC40-4A89-8305-5AE923EE2594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F897-1122-46A8-BE85-B69D63E57D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97AED-AC40-4A89-8305-5AE923EE2594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F897-1122-46A8-BE85-B69D63E57D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97AED-AC40-4A89-8305-5AE923EE2594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F897-1122-46A8-BE85-B69D63E57D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97AED-AC40-4A89-8305-5AE923EE2594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F897-1122-46A8-BE85-B69D63E57D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97AED-AC40-4A89-8305-5AE923EE2594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F897-1122-46A8-BE85-B69D63E57D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97AED-AC40-4A89-8305-5AE923EE2594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F897-1122-46A8-BE85-B69D63E57D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97AED-AC40-4A89-8305-5AE923EE2594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F897-1122-46A8-BE85-B69D63E57D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97AED-AC40-4A89-8305-5AE923EE2594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F897-1122-46A8-BE85-B69D63E57D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97AED-AC40-4A89-8305-5AE923EE2594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F897-1122-46A8-BE85-B69D63E57D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97AED-AC40-4A89-8305-5AE923EE2594}" type="datetimeFigureOut">
              <a:rPr lang="ru-RU" smtClean="0"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CF897-1122-46A8-BE85-B69D63E57DA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857388"/>
          </a:xfrm>
        </p:spPr>
        <p:txBody>
          <a:bodyPr anchor="t">
            <a:noAutofit/>
          </a:bodyPr>
          <a:lstStyle/>
          <a:p>
            <a:pPr algn="l"/>
            <a:r>
              <a:rPr lang="ru-RU" sz="9600" b="1" dirty="0" smtClean="0">
                <a:solidFill>
                  <a:srgbClr val="FFFF00"/>
                </a:solidFill>
                <a:latin typeface="Monotype Corsiva" pitchFamily="66" charset="0"/>
              </a:rPr>
              <a:t>Поэтическая тетрадь о весне</a:t>
            </a:r>
            <a:endParaRPr lang="ru-RU" sz="96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43570" y="5214950"/>
            <a:ext cx="3357586" cy="1500198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Гоголева Маргарита Михайловна  </a:t>
            </a: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МОБУ СОШ №31 г. Якутск РС(Я)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FFF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МОЁ\картинко\1296811498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550069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горизонтали:</a:t>
            </a:r>
          </a:p>
          <a:p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Глядит из-под снега зеленый росток. Он - первый весенний цветок.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Совершает перелет, да орешки всё грызет (вид белок). 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Душистый майский лесной цветок с веточкой белых колокольчиков.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Слезы тающих сосулек. 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Гибкое дерево на берегу, которое прозвали плачущим. 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 Ждет, когда весна ему эстафету передаст. 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 Весна "командует" старт, когда наступает ... 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17. Растаявший снег. 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18. В марте он кричит на крышах свои </a:t>
            </a:r>
            <a:r>
              <a:rPr lang="ru-RU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мявкающие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песни.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19. Пашут и засевают по весне. 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20. Когда снег растает и потеплеет, то можно выехать на природу, шашлыки пожарить. А как такой выезд назвать?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21. К реке ходила крошка-мышь послушать, как шумит ...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00562" y="2571744"/>
            <a:ext cx="464343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вертикали: 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Время плача сосулек. 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Начинается с рождения. 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Весной ее и шайбу убирают на хранение до следующей зимы.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"Лужа", которую оставляет на бумаге чернильная ручка. 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Собрание фотографий под одной обложкой. Например, все фотографии на тему "Пришла весна".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Место, где начинается река, ручей. 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13. ... серебристая - этот куст называют по-другому мимозой.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14. "...-цветочки у меня в </a:t>
            </a:r>
            <a:r>
              <a:rPr lang="ru-RU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садочке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". 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15. Это природное явление любил в начале мая русский поэт Федор Тютчев. 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16. Главное украшение стола, по мнению папы дяди Федора из </a:t>
            </a:r>
            <a:r>
              <a:rPr lang="ru-RU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Простоквашина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МОЁ\картинко\545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857628"/>
            <a:ext cx="3714756" cy="2786062"/>
          </a:xfrm>
          <a:prstGeom prst="rect">
            <a:avLst/>
          </a:prstGeom>
          <a:noFill/>
        </p:spPr>
      </p:pic>
      <p:pic>
        <p:nvPicPr>
          <p:cNvPr id="6147" name="Picture 3" descr="C:\МОЁ\картинко\2834626194089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357166"/>
            <a:ext cx="3286148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00108"/>
            <a:ext cx="9001156" cy="128588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6600" b="1" cap="none" spc="0" dirty="0" smtClean="0">
                <a:ln w="57150"/>
                <a:solidFill>
                  <a:srgbClr val="33CC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Марту дремлется легко</a:t>
            </a:r>
            <a:endParaRPr lang="ru-RU" sz="6600" b="1" cap="none" spc="0" dirty="0">
              <a:ln w="57150"/>
              <a:solidFill>
                <a:srgbClr val="33CC3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571612"/>
            <a:ext cx="550072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Вскрылись черные дороги</a:t>
            </a: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Солнце греет горячо,</a:t>
            </a: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Но в сугробе, как в берлоге</a:t>
            </a: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Марту дремлется легко</a:t>
            </a:r>
          </a:p>
          <a:p>
            <a:endParaRPr lang="ru-RU" sz="32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 нему еще на лыжах</a:t>
            </a: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Пробегают смельчаки</a:t>
            </a: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Спит он сладко и не слышит,</a:t>
            </a: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Что смеются ручейки.</a:t>
            </a:r>
          </a:p>
          <a:p>
            <a:pPr algn="r"/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Г. Новицкая</a:t>
            </a:r>
            <a:endParaRPr lang="ru-RU" sz="32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0"/>
            <a:ext cx="25717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6600"/>
                </a:solidFill>
              </a:rPr>
              <a:t>Всё зазеленело...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Солнышко блестит,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Жаворонка песня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Льется и звенит.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Бродят дождевые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В небе облака,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И о берег тихо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Плещется река.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Весело с лошадкой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Пахарь молодой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Выезжает в поле,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Ходит бороздой.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/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А над ним всё выше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Солнышко встает,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Жаворонок песню</a:t>
            </a:r>
            <a:br>
              <a:rPr lang="ru-RU" sz="2000" b="1" dirty="0">
                <a:solidFill>
                  <a:srgbClr val="006600"/>
                </a:solidFill>
              </a:rPr>
            </a:br>
            <a:r>
              <a:rPr lang="ru-RU" sz="2000" b="1" dirty="0">
                <a:solidFill>
                  <a:srgbClr val="006600"/>
                </a:solidFill>
              </a:rPr>
              <a:t>Веселей поет.</a:t>
            </a:r>
          </a:p>
          <a:p>
            <a:r>
              <a:rPr lang="ru-RU" sz="2000" i="1" dirty="0">
                <a:solidFill>
                  <a:srgbClr val="006600"/>
                </a:solidFill>
              </a:rPr>
              <a:t>С.Д.Дрожжин</a:t>
            </a:r>
            <a:endParaRPr lang="ru-RU" sz="2000" dirty="0">
              <a:solidFill>
                <a:srgbClr val="006600"/>
              </a:solidFill>
            </a:endParaRPr>
          </a:p>
          <a:p>
            <a:r>
              <a:rPr lang="ru-RU" dirty="0"/>
              <a:t> </a:t>
            </a:r>
          </a:p>
        </p:txBody>
      </p:sp>
      <p:pic>
        <p:nvPicPr>
          <p:cNvPr id="1026" name="Picture 2" descr="C:\МОЁ\картинко\Весна 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3" y="571480"/>
            <a:ext cx="5715040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2000" b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407196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</a:rPr>
              <a:t>ВЕСЕННЯЯ ГОСТЬЯ</a:t>
            </a:r>
          </a:p>
          <a:p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Милая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певунья,</a:t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Ласточка родная,</a:t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К нам домой вернулась</a:t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Из чужого края.</a:t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Под окошком вьется</a:t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С песенкой живою:</a:t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«Я весну и солнце</a:t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Принесла с собою...»</a:t>
            </a:r>
          </a:p>
          <a:p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</a:rPr>
              <a:t>(1905</a:t>
            </a:r>
            <a:r>
              <a:rPr lang="ru-RU" sz="2800" i="1" dirty="0">
                <a:solidFill>
                  <a:schemeClr val="accent6">
                    <a:lumMod val="50000"/>
                  </a:schemeClr>
                </a:solidFill>
              </a:rPr>
              <a:t>) К. Льдов (К. Н. </a:t>
            </a:r>
            <a:r>
              <a:rPr lang="ru-RU" sz="2800" i="1" dirty="0" err="1">
                <a:solidFill>
                  <a:schemeClr val="accent6">
                    <a:lumMod val="50000"/>
                  </a:schemeClr>
                </a:solidFill>
              </a:rPr>
              <a:t>Розенблюм</a:t>
            </a:r>
            <a:r>
              <a:rPr lang="ru-RU" sz="2800" i="1" dirty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00562" y="1"/>
            <a:ext cx="4429156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i="1" dirty="0">
                <a:solidFill>
                  <a:srgbClr val="002060"/>
                </a:solidFill>
              </a:rPr>
              <a:t>ЗДРАВСТВУЙ, ВЕСНА!</a:t>
            </a:r>
            <a:br>
              <a:rPr lang="ru-RU" sz="2400" b="1" i="1" dirty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Вешний цветик в травке новой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Щурит ласковый глазок.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Сел щегленок на кленовый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Зеленеющий сучок.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Любо птичке желтогрудой: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В ясном блеске вышина,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Светит солнце, радость всюду,—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Здравствуй, милая весна!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B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МОЁ\картинко\suteev_ves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928934"/>
            <a:ext cx="8358246" cy="37147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0"/>
            <a:ext cx="392909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>
                <a:solidFill>
                  <a:srgbClr val="006600"/>
                </a:solidFill>
              </a:rPr>
              <a:t>Шепчет солнышко </a:t>
            </a:r>
          </a:p>
          <a:p>
            <a:r>
              <a:rPr lang="ru-RU" sz="2800" b="1" dirty="0">
                <a:solidFill>
                  <a:srgbClr val="006600"/>
                </a:solidFill>
              </a:rPr>
              <a:t>Шепчет солнышко листочку: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- Не робей, голубчик!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И берёт его из почки</a:t>
            </a:r>
            <a:br>
              <a:rPr lang="ru-RU" sz="2800" b="1" dirty="0">
                <a:solidFill>
                  <a:srgbClr val="006600"/>
                </a:solidFill>
              </a:rPr>
            </a:br>
            <a:r>
              <a:rPr lang="ru-RU" sz="2800" b="1" dirty="0">
                <a:solidFill>
                  <a:srgbClr val="006600"/>
                </a:solidFill>
              </a:rPr>
              <a:t>За зелёный чубчик</a:t>
            </a:r>
            <a:r>
              <a:rPr lang="ru-RU" sz="2800" b="1" dirty="0" smtClean="0">
                <a:solidFill>
                  <a:srgbClr val="006600"/>
                </a:solidFill>
              </a:rPr>
              <a:t>.</a:t>
            </a:r>
          </a:p>
          <a:p>
            <a:endParaRPr lang="ru-RU" sz="20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1"/>
            <a:ext cx="48577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>
                <a:solidFill>
                  <a:srgbClr val="006600"/>
                </a:solidFill>
              </a:rPr>
              <a:t>Весна</a:t>
            </a:r>
            <a:endParaRPr lang="ru-RU" sz="2400" i="1" u="sng" dirty="0">
              <a:solidFill>
                <a:srgbClr val="006600"/>
              </a:solidFill>
            </a:endParaRPr>
          </a:p>
          <a:p>
            <a:r>
              <a:rPr lang="ru-RU" sz="2400" b="1" dirty="0">
                <a:solidFill>
                  <a:srgbClr val="006600"/>
                </a:solidFill>
              </a:rPr>
              <a:t>Опять весна пришла на дачу.</a:t>
            </a:r>
            <a:br>
              <a:rPr lang="ru-RU" sz="2400" b="1" dirty="0">
                <a:solidFill>
                  <a:srgbClr val="006600"/>
                </a:solidFill>
              </a:rPr>
            </a:br>
            <a:r>
              <a:rPr lang="ru-RU" sz="2400" b="1" dirty="0">
                <a:solidFill>
                  <a:srgbClr val="006600"/>
                </a:solidFill>
              </a:rPr>
              <a:t>Ликует солнце. День подрос.</a:t>
            </a:r>
            <a:br>
              <a:rPr lang="ru-RU" sz="2400" b="1" dirty="0">
                <a:solidFill>
                  <a:srgbClr val="006600"/>
                </a:solidFill>
              </a:rPr>
            </a:br>
            <a:r>
              <a:rPr lang="ru-RU" sz="2400" b="1" dirty="0">
                <a:solidFill>
                  <a:srgbClr val="006600"/>
                </a:solidFill>
              </a:rPr>
              <a:t>И лишь одни сосульки плачут,</a:t>
            </a:r>
            <a:br>
              <a:rPr lang="ru-RU" sz="2400" b="1" dirty="0">
                <a:solidFill>
                  <a:srgbClr val="006600"/>
                </a:solidFill>
              </a:rPr>
            </a:br>
            <a:r>
              <a:rPr lang="ru-RU" sz="2400" b="1" dirty="0">
                <a:solidFill>
                  <a:srgbClr val="006600"/>
                </a:solidFill>
              </a:rPr>
              <a:t>Жалея зиму и мороз</a:t>
            </a:r>
            <a:r>
              <a:rPr lang="ru-RU" sz="2400" b="1" dirty="0" smtClean="0">
                <a:solidFill>
                  <a:srgbClr val="006600"/>
                </a:solidFill>
              </a:rPr>
              <a:t>.</a:t>
            </a:r>
            <a:endParaRPr lang="ru-RU" sz="24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571480"/>
            <a:ext cx="6715172" cy="9233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prstTxWarp prst="textTriangleInverted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Загадки о весне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136339"/>
            <a:ext cx="421484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</a:rPr>
              <a:t>Шагает красавица, </a:t>
            </a:r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>
                <a:solidFill>
                  <a:srgbClr val="FFFF00"/>
                </a:solidFill>
              </a:rPr>
              <a:t>легко земли касается, </a:t>
            </a:r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>
                <a:solidFill>
                  <a:srgbClr val="FFFF00"/>
                </a:solidFill>
              </a:rPr>
              <a:t>Идёт на поле, на реку, </a:t>
            </a:r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>
                <a:solidFill>
                  <a:srgbClr val="FFFF00"/>
                </a:solidFill>
              </a:rPr>
              <a:t>И по снежку, и по цветку. 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(</a:t>
            </a:r>
            <a:r>
              <a:rPr lang="ru-RU" dirty="0">
                <a:solidFill>
                  <a:srgbClr val="FFFF00"/>
                </a:solidFill>
              </a:rPr>
              <a:t>Весна)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86380" y="2714620"/>
            <a:ext cx="350046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>
                <a:solidFill>
                  <a:srgbClr val="FFFF00"/>
                </a:solidFill>
              </a:rPr>
              <a:t>Первым вылез из землицы</a:t>
            </a:r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>
                <a:solidFill>
                  <a:srgbClr val="FFFF00"/>
                </a:solidFill>
              </a:rPr>
              <a:t>На проталинке.</a:t>
            </a:r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>
                <a:solidFill>
                  <a:srgbClr val="FFFF00"/>
                </a:solidFill>
              </a:rPr>
              <a:t>Он мороза не боится,</a:t>
            </a:r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>
                <a:solidFill>
                  <a:srgbClr val="FFFF00"/>
                </a:solidFill>
              </a:rPr>
              <a:t>Хоть и маленький.</a:t>
            </a:r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>
                <a:solidFill>
                  <a:srgbClr val="FFFF00"/>
                </a:solidFill>
              </a:rPr>
              <a:t>(</a:t>
            </a:r>
            <a:r>
              <a:rPr lang="ru-RU" sz="2400" b="1" dirty="0">
                <a:solidFill>
                  <a:srgbClr val="FFFF00"/>
                </a:solidFill>
              </a:rPr>
              <a:t>Подснежник</a:t>
            </a:r>
            <a:r>
              <a:rPr lang="ru-RU" sz="2800" b="1" dirty="0">
                <a:solidFill>
                  <a:srgbClr val="FFFF00"/>
                </a:solidFill>
              </a:rPr>
              <a:t>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6"/>
            <a:ext cx="492922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EEFB71"/>
                </a:solidFill>
              </a:rPr>
              <a:t>Здесь на ветке чей-то дом</a:t>
            </a:r>
            <a:r>
              <a:rPr lang="ru-RU" sz="3200" b="1" dirty="0" smtClean="0">
                <a:solidFill>
                  <a:srgbClr val="EEFB71"/>
                </a:solidFill>
              </a:rPr>
              <a:t/>
            </a:r>
            <a:br>
              <a:rPr lang="ru-RU" sz="3200" b="1" dirty="0" smtClean="0">
                <a:solidFill>
                  <a:srgbClr val="EEFB71"/>
                </a:solidFill>
              </a:rPr>
            </a:br>
            <a:r>
              <a:rPr lang="ru-RU" sz="3200" b="1" dirty="0">
                <a:solidFill>
                  <a:srgbClr val="EEFB71"/>
                </a:solidFill>
              </a:rPr>
              <a:t>Ни дверей в нем, ни окон,</a:t>
            </a:r>
            <a:r>
              <a:rPr lang="ru-RU" sz="3200" b="1" dirty="0" smtClean="0">
                <a:solidFill>
                  <a:srgbClr val="EEFB71"/>
                </a:solidFill>
              </a:rPr>
              <a:t/>
            </a:r>
            <a:br>
              <a:rPr lang="ru-RU" sz="3200" b="1" dirty="0" smtClean="0">
                <a:solidFill>
                  <a:srgbClr val="EEFB71"/>
                </a:solidFill>
              </a:rPr>
            </a:br>
            <a:r>
              <a:rPr lang="ru-RU" sz="3200" b="1" dirty="0">
                <a:solidFill>
                  <a:srgbClr val="EEFB71"/>
                </a:solidFill>
              </a:rPr>
              <a:t>Но птенцам там жить тепло.</a:t>
            </a:r>
            <a:r>
              <a:rPr lang="ru-RU" sz="3200" b="1" dirty="0" smtClean="0">
                <a:solidFill>
                  <a:srgbClr val="EEFB71"/>
                </a:solidFill>
              </a:rPr>
              <a:t/>
            </a:r>
            <a:br>
              <a:rPr lang="ru-RU" sz="3200" b="1" dirty="0" smtClean="0">
                <a:solidFill>
                  <a:srgbClr val="EEFB71"/>
                </a:solidFill>
              </a:rPr>
            </a:br>
            <a:r>
              <a:rPr lang="ru-RU" sz="3200" b="1" dirty="0">
                <a:solidFill>
                  <a:srgbClr val="EEFB71"/>
                </a:solidFill>
              </a:rPr>
              <a:t>Дом такой зовут ...</a:t>
            </a:r>
            <a:r>
              <a:rPr lang="ru-RU" sz="3200" b="1" dirty="0" smtClean="0">
                <a:solidFill>
                  <a:srgbClr val="EEFB71"/>
                </a:solidFill>
              </a:rPr>
              <a:t/>
            </a:r>
            <a:br>
              <a:rPr lang="ru-RU" sz="3200" b="1" dirty="0" smtClean="0">
                <a:solidFill>
                  <a:srgbClr val="EEFB71"/>
                </a:solidFill>
              </a:rPr>
            </a:br>
            <a:r>
              <a:rPr lang="ru-RU" sz="3200" b="1" dirty="0">
                <a:solidFill>
                  <a:srgbClr val="EEFB71"/>
                </a:solidFill>
              </a:rPr>
              <a:t>(Гнездо)</a:t>
            </a:r>
          </a:p>
        </p:txBody>
      </p:sp>
      <p:pic>
        <p:nvPicPr>
          <p:cNvPr id="4098" name="Picture 2" descr="C:\МОЁ\картинко\47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57752" y="357166"/>
            <a:ext cx="40005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Она приходит с ласкою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со своею сказкою.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Волшебной палочкой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Взмахнет,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лесу подснежник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Расцветет.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Весна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3929066"/>
            <a:ext cx="371477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428604"/>
            <a:ext cx="350046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голубенькой рубашке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Бежит по дну овражка.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8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Ручеек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3786190"/>
            <a:ext cx="385762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Новоселье у скворца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ликует без конца.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 у нас жил пересмешник,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Смастерили мы ...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8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Скворечник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3000372"/>
            <a:ext cx="37147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Здесь на ветке чей-то дом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 дверей в нем, ни окон,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птенцам там жить тепло.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 такой зовут ...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Гнездо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107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Поэтическая тетрадь о весне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Your Company 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Поэтическая тетрадь о весне</dc:title>
  <dc:creator>Your User Name</dc:creator>
  <cp:lastModifiedBy>Гоша Гоголев</cp:lastModifiedBy>
  <cp:revision>2</cp:revision>
  <dcterms:created xsi:type="dcterms:W3CDTF">2012-03-16T10:44:29Z</dcterms:created>
  <dcterms:modified xsi:type="dcterms:W3CDTF">2012-11-11T12:23:15Z</dcterms:modified>
</cp:coreProperties>
</file>