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6" r:id="rId3"/>
    <p:sldId id="260" r:id="rId4"/>
    <p:sldId id="267" r:id="rId5"/>
    <p:sldId id="261" r:id="rId6"/>
    <p:sldId id="268" r:id="rId7"/>
    <p:sldId id="262" r:id="rId8"/>
    <p:sldId id="258" r:id="rId9"/>
    <p:sldId id="263" r:id="rId10"/>
    <p:sldId id="264" r:id="rId11"/>
    <p:sldId id="265" r:id="rId12"/>
    <p:sldId id="259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8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6DD4F14-7FAE-4ACB-8317-86EC63FB426B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F540385-74F8-4623-968B-F7A91A97F63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265516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Исследовательская работа по теме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:</a:t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«Великий математик России Николай Иванович Лобачевский»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3104982"/>
            <a:ext cx="5688632" cy="6771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dirty="0" smtClean="0"/>
              <a:t>Выполнила: ученица 10 класса Гусарова Алла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5949280"/>
            <a:ext cx="540060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МБОУ  </a:t>
            </a:r>
            <a:r>
              <a:rPr lang="ru-RU" sz="3200" dirty="0" err="1" smtClean="0"/>
              <a:t>Уршельская</a:t>
            </a:r>
            <a:r>
              <a:rPr lang="ru-RU" sz="3200" dirty="0" smtClean="0"/>
              <a:t>  СОШ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13626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295" y="188640"/>
            <a:ext cx="6355461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Занимался Лобачевский также и теорией вероятностей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3473" y="692696"/>
            <a:ext cx="655272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chemeClr val="accent3"/>
                </a:solidFill>
              </a:rPr>
              <a:t>Лобачевский 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в </a:t>
            </a:r>
            <a:r>
              <a:rPr lang="ru-RU" b="1" dirty="0">
                <a:ln/>
                <a:solidFill>
                  <a:schemeClr val="accent3"/>
                </a:solidFill>
              </a:rPr>
              <a:t>математическом анализе получил ряд тонких теорем о тригонометрических 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рядах.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751" y="1556792"/>
            <a:ext cx="6480720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Он уточнил </a:t>
            </a:r>
            <a:r>
              <a:rPr lang="ru-RU" b="1" i="1" dirty="0">
                <a:ln w="50800"/>
                <a:solidFill>
                  <a:schemeClr val="bg1">
                    <a:shade val="50000"/>
                  </a:schemeClr>
                </a:solidFill>
              </a:rPr>
              <a:t>понятие непрерывной функции </a:t>
            </a:r>
            <a:endParaRPr lang="ru-RU" b="1" i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определение 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Лобачевского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:</a:t>
            </a:r>
          </a:p>
          <a:p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…Общее понятие функции требует, чтобы функцией от  называть число, которое даётся для каждого  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 постепенно 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>изменяется. Значение функции может быть дано или аналитическим выражением, или условием, которое подаёт средство испытывать все числа и выбирать одно из них, или, наконец, зависимость может существовать и оставаться неизвестной… Обширный взгляд теории допускает существование зависимости только в том смысле, чтобы числа одни с другими в связи понимать как бы данными вместе.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2990" y="5085184"/>
            <a:ext cx="6696744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/>
              <a:t>разные годы он опубликовал несколько содержательных статей по алгебре, теории вероятностей, механике, физике, астрономии и проблемам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2396935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808" y="1052736"/>
            <a:ext cx="7974632" cy="266429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sz="2800" dirty="0"/>
              <a:t>Лобачевский потерял зрение и свою последнюю работу „</a:t>
            </a:r>
            <a:r>
              <a:rPr lang="ru-RU" sz="2800" dirty="0" err="1"/>
              <a:t>Пангеометрия</a:t>
            </a:r>
            <a:r>
              <a:rPr lang="ru-RU" sz="2800" dirty="0"/>
              <a:t>" диктовал. Николай Иванович Лобачевский умер в 1856 году в Казане с верой в то, что его работа будет понята и продолжена учеными будущих поколений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077071"/>
            <a:ext cx="1872208" cy="259129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extBox 1"/>
          <p:cNvSpPr txBox="1"/>
          <p:nvPr/>
        </p:nvSpPr>
        <p:spPr>
          <a:xfrm>
            <a:off x="2699792" y="404664"/>
            <a:ext cx="4032448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Последние годы жизни.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86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Лобачевский умер непризнанным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Спустя несколько десятилетий ситуация в науке коренным образом изменилась. Большую роль в признании трудов Лобачевского сыграли исследования Э. Бельтрами (1868), Ф. Клейна (1871), А. Пуанкаре (1883) и др. Появление модели Клейна доказало, что геометрия Лобачевского так же непротиворечива, как и евклидова. </a:t>
            </a:r>
          </a:p>
        </p:txBody>
      </p:sp>
    </p:spTree>
    <p:extLst>
      <p:ext uri="{BB962C8B-B14F-4D97-AF65-F5344CB8AC3E}">
        <p14:creationId xmlns:p14="http://schemas.microsoft.com/office/powerpoint/2010/main" val="2249243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8132"/>
            <a:ext cx="8064896" cy="1296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100" dirty="0" smtClean="0"/>
              <a:t>Вклад </a:t>
            </a:r>
            <a:r>
              <a:rPr lang="ru-RU" sz="3100" dirty="0"/>
              <a:t>Лобачевского в разные сферы науки.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u="sng" dirty="0"/>
              <a:t>Открытие Лобачевского поставило перед наукой</a:t>
            </a:r>
            <a:r>
              <a:rPr lang="ru-RU" dirty="0"/>
              <a:t> по крайней мере два принципиально </a:t>
            </a:r>
            <a:r>
              <a:rPr lang="ru-RU" u="sng" dirty="0"/>
              <a:t>важных вопроса</a:t>
            </a:r>
            <a:r>
              <a:rPr lang="ru-RU" dirty="0"/>
              <a:t>, не поднимавшихся со времен "Начал" Евклида: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"</a:t>
            </a:r>
            <a:r>
              <a:rPr lang="ru-RU" dirty="0"/>
              <a:t>Что такое геометрия вообще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Какая геометрия описывает геометрию реального мира</a:t>
            </a:r>
            <a:r>
              <a:rPr lang="ru-RU" dirty="0" smtClean="0"/>
              <a:t>?".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До появления геометрии </a:t>
            </a:r>
            <a:r>
              <a:rPr lang="ru-RU" dirty="0" err="1"/>
              <a:t>Лобаческого</a:t>
            </a:r>
            <a:r>
              <a:rPr lang="ru-RU" dirty="0"/>
              <a:t> существовала только одна геометрия - евклидова, и, соответственно, только она могла рассматриваться как описание геометрии реального мира.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Ответы </a:t>
            </a:r>
            <a:r>
              <a:rPr lang="ru-RU" dirty="0"/>
              <a:t>на оба вопроса дало последующее развитие науки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Лобачевский вошел в историю математики не только как гениальный геометр, но и как автор фундаментальных работ в области алгебры, теории бесконечных рядов и приближенного решения уравнений.</a:t>
            </a:r>
          </a:p>
          <a:p>
            <a:pPr marL="0" indent="0">
              <a:buNone/>
            </a:pPr>
            <a:r>
              <a:rPr lang="ru-RU" dirty="0" smtClean="0"/>
              <a:t>Выдающийся </a:t>
            </a:r>
            <a:r>
              <a:rPr lang="ru-RU" dirty="0"/>
              <a:t>вклад Николая Лобачевского в различные математические области были признаны как </a:t>
            </a:r>
            <a:r>
              <a:rPr lang="ru-RU" dirty="0" smtClean="0"/>
              <a:t>в России, </a:t>
            </a:r>
            <a:r>
              <a:rPr lang="ru-RU" dirty="0"/>
              <a:t>так и за рубежом.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98235"/>
            <a:ext cx="1512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1127957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 течение жизни Н. И. Лобачевский получил за неутомимую и плодотворную служебную деятельность несколько </a:t>
            </a:r>
            <a:r>
              <a:rPr lang="ru-RU" sz="2400" dirty="0" smtClean="0"/>
              <a:t>наград: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55491" y="1713183"/>
            <a:ext cx="45720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Орден Святого Владимира IV степени, чин коллежского советника.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491" y="1713183"/>
            <a:ext cx="1728192" cy="1837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8959" y="2996952"/>
            <a:ext cx="457200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Орден Святого Станислава III степени, чин статского советника.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15" y="2600934"/>
            <a:ext cx="1391344" cy="1814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88752" y="5364803"/>
            <a:ext cx="4572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Орден Святой Анны II степени с короной и бриллиантами, звание потомственного дворянина.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471" y="5223187"/>
            <a:ext cx="688975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74398" y="4473921"/>
            <a:ext cx="405784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/>
              <a:t>Орден Святого Станислава I степени.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146619"/>
            <a:ext cx="792163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596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память о Н.И. Лобачевском.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3294931"/>
          </a:xfrm>
        </p:spPr>
        <p:txBody>
          <a:bodyPr>
            <a:normAutofit/>
          </a:bodyPr>
          <a:lstStyle/>
          <a:p>
            <a:r>
              <a:rPr lang="ru-RU" sz="2400" dirty="0"/>
              <a:t>В честь Лобачевского названы:</a:t>
            </a:r>
          </a:p>
          <a:p>
            <a:r>
              <a:rPr lang="ru-RU" sz="2400" dirty="0"/>
              <a:t>Малая планета № 1858.</a:t>
            </a:r>
          </a:p>
          <a:p>
            <a:r>
              <a:rPr lang="ru-RU" sz="2400" dirty="0"/>
              <a:t>Кратер на обратной стороне Луны (9.9°N, 112,6°E).</a:t>
            </a:r>
          </a:p>
          <a:p>
            <a:r>
              <a:rPr lang="ru-RU" sz="2400" dirty="0"/>
              <a:t>Научная библиотека Казанского университета.</a:t>
            </a:r>
          </a:p>
          <a:p>
            <a:r>
              <a:rPr lang="ru-RU" sz="2400" dirty="0"/>
              <a:t>Улицы в Москве, Киеве, Казани, Липецке и др. городах.</a:t>
            </a:r>
          </a:p>
          <a:p>
            <a:r>
              <a:rPr lang="ru-RU" sz="2400" dirty="0"/>
              <a:t>Один из самолётов Аэрофлота.</a:t>
            </a:r>
          </a:p>
          <a:p>
            <a:r>
              <a:rPr lang="ru-RU" sz="2400" dirty="0"/>
              <a:t>Школа № 52 во Львове, Украина.</a:t>
            </a:r>
          </a:p>
          <a:p>
            <a:r>
              <a:rPr lang="ru-RU" sz="2400" dirty="0"/>
              <a:t>Лицей им. Н. И. Лобачевского при КГУ (Казань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869160"/>
            <a:ext cx="1246617" cy="170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041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91264" cy="12241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Библиографический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список.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700808"/>
            <a:ext cx="61206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Литература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/>
              <a:t>Лаптев Б.Л. Николай Иванович Лобачевский. 1792 - 1856.  - В сб.: Люди русской науки. </a:t>
            </a:r>
          </a:p>
          <a:p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ресурсы</a:t>
            </a:r>
          </a:p>
          <a:p>
            <a:r>
              <a:rPr lang="ru-RU" dirty="0"/>
              <a:t>http://znamus.ru/page/Nikolaj_Lobachevskij</a:t>
            </a:r>
          </a:p>
          <a:p>
            <a:r>
              <a:rPr lang="ru-RU" dirty="0"/>
              <a:t>http://www.bestreferat.ru/referat-207255.html</a:t>
            </a:r>
          </a:p>
          <a:p>
            <a:r>
              <a:rPr lang="ru-RU" dirty="0"/>
              <a:t>http://1matematiki.ru/nikolaj-ivanovich-lobachevskij/</a:t>
            </a:r>
          </a:p>
          <a:p>
            <a:r>
              <a:rPr lang="ru-RU" dirty="0"/>
              <a:t>http://www.sonkol.ru/main/494.html</a:t>
            </a:r>
          </a:p>
          <a:p>
            <a:r>
              <a:rPr lang="ru-RU" dirty="0"/>
              <a:t>http://www.russer.ru/a/a/lobachevskiy_nikolay_ivanovich_-_drugie_nauchnyie_dostijeniya</a:t>
            </a:r>
          </a:p>
          <a:p>
            <a:r>
              <a:rPr lang="ru-RU" dirty="0"/>
              <a:t>http://ru.wikipedia.org/wiki/Лобачевский,_Николай_Иванович#.D0.91.D0.B8.D0.BE.D0.B3.D1.80.D0.B0.D1.84.D0.B8.D1.8F</a:t>
            </a:r>
          </a:p>
          <a:p>
            <a:r>
              <a:rPr lang="ru-RU" dirty="0"/>
              <a:t>http://www.piplz.ru/page-id-136.html</a:t>
            </a:r>
          </a:p>
          <a:p>
            <a:r>
              <a:rPr lang="ru-RU" dirty="0"/>
              <a:t>http://www.math.ru/history/people/Lobachevskii</a:t>
            </a:r>
          </a:p>
        </p:txBody>
      </p:sp>
    </p:spTree>
    <p:extLst>
      <p:ext uri="{BB962C8B-B14F-4D97-AF65-F5344CB8AC3E}">
        <p14:creationId xmlns:p14="http://schemas.microsoft.com/office/powerpoint/2010/main" val="2285694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Великий математик России Николай Иванович Лобачевский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2819400"/>
            <a:ext cx="5634002" cy="291385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— </a:t>
            </a:r>
            <a:r>
              <a:rPr lang="ru-RU" sz="2800" dirty="0"/>
              <a:t>русский математик</a:t>
            </a:r>
            <a:r>
              <a:rPr lang="ru-RU" sz="2300" dirty="0" smtClean="0"/>
              <a:t>,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деятель </a:t>
            </a:r>
            <a:r>
              <a:rPr lang="ru-RU" dirty="0"/>
              <a:t>университетского образования и народного просвещения, создатель неевклидовой </a:t>
            </a:r>
            <a:r>
              <a:rPr lang="ru-RU" dirty="0" smtClean="0"/>
              <a:t>геометрии</a:t>
            </a:r>
          </a:p>
          <a:p>
            <a:r>
              <a:rPr lang="ru-RU" sz="2100" dirty="0"/>
              <a:t>Годы жизни</a:t>
            </a:r>
          </a:p>
          <a:p>
            <a:r>
              <a:rPr lang="ru-RU" sz="2100" dirty="0"/>
              <a:t>(20 ноября 1792— 12 февраля 1856)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25" y="2722375"/>
            <a:ext cx="2462440" cy="4135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41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08" y="1052736"/>
            <a:ext cx="8928992" cy="518457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indent="0">
              <a:buNone/>
            </a:pP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Родился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Лобачевский в 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Нижнем Новгороде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20 ноября 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(1декабря)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1792 года. </a:t>
            </a:r>
            <a:endParaRPr lang="ru-RU" sz="22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Отец </a:t>
            </a:r>
            <a:r>
              <a:rPr lang="ru-RU" sz="2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Лобачевыского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умер в возрасте 40 </a:t>
            </a:r>
            <a:r>
              <a:rPr lang="ru-RU" sz="2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лет,оставив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жену и детей.</a:t>
            </a:r>
          </a:p>
          <a:p>
            <a:pPr marL="0" indent="0">
              <a:buNone/>
            </a:pP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В 1802 году Прасковья Александровна отдала всех троих сыновей в Казанскую гимназию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Николай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Лобачевский окончил гимназию в конце 1806 года, показав хорошие знания, особенно по математике 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 языкам. </a:t>
            </a:r>
          </a:p>
          <a:p>
            <a:pPr marL="0" indent="0">
              <a:buNone/>
            </a:pP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В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проявившемся уже тогда его интересе к математике — большая заслуга преподавателя гимназии Г. И. </a:t>
            </a:r>
            <a:r>
              <a:rPr lang="ru-RU" sz="2200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Карташевского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. 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             Лобачевский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вместе со своими двумя братьями закончил Казанскую гимназию только лишь благодаря беззаветной жертвенности своей матери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  <a:endParaRPr lang="ru-RU" sz="22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После 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окончания гимназии он поступил в </a:t>
            </a:r>
            <a:r>
              <a:rPr lang="ru-RU" sz="2200" b="1" dirty="0" err="1">
                <a:ln w="50800"/>
                <a:solidFill>
                  <a:schemeClr val="bg1">
                    <a:shade val="50000"/>
                  </a:schemeClr>
                </a:solidFill>
              </a:rPr>
              <a:t>новоорганизованный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 Казанский </a:t>
            </a:r>
            <a:r>
              <a:rPr lang="ru-RU" sz="2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университет</a:t>
            </a:r>
            <a:r>
              <a:rPr lang="ru-RU" sz="2200" b="1" dirty="0">
                <a:ln w="50800"/>
                <a:solidFill>
                  <a:schemeClr val="bg1">
                    <a:shade val="50000"/>
                  </a:schemeClr>
                </a:solidFill>
              </a:rPr>
              <a:t>. </a:t>
            </a:r>
            <a:endParaRPr lang="ru-RU" sz="2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7864" y="299552"/>
            <a:ext cx="2520280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Биография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36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6" y="1124744"/>
            <a:ext cx="8856984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Еще будучи студентом первого курса, молодой Лобачевский обратил на себя внимание профессора </a:t>
            </a:r>
            <a:r>
              <a:rPr lang="ru-RU" dirty="0" err="1"/>
              <a:t>Бартельса</a:t>
            </a:r>
            <a:r>
              <a:rPr lang="ru-RU" dirty="0"/>
              <a:t>, который взялся лично руководить обучением необыкновенно способного </a:t>
            </a:r>
            <a:r>
              <a:rPr lang="ru-RU" dirty="0" smtClean="0"/>
              <a:t>студента.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5013176"/>
            <a:ext cx="8568952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/>
              <a:t>Лобачевский закончил университет в 1811 году и остался в нем в качестве ассистента </a:t>
            </a:r>
            <a:r>
              <a:rPr lang="ru-RU" b="1" dirty="0" err="1"/>
              <a:t>Бартельса</a:t>
            </a:r>
            <a:r>
              <a:rPr lang="ru-RU" b="1" dirty="0"/>
              <a:t>. Спустя три года он был назначен адъюнктом. Он хотел в это время издать свою первую работу под заглавием „Геометрия", однако </a:t>
            </a:r>
            <a:r>
              <a:rPr lang="ru-RU" b="1" dirty="0">
                <a:solidFill>
                  <a:srgbClr val="C00000"/>
                </a:solidFill>
              </a:rPr>
              <a:t>работа пролежала а архиве больше семидесяти лет</a:t>
            </a:r>
            <a:r>
              <a:rPr lang="ru-RU" b="1" dirty="0"/>
              <a:t>, потому что никто из членов Академии не мог ее понять. В 1816 году Лобачевскому присвоили звание профессора.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29" y="2348880"/>
            <a:ext cx="2743200" cy="20574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051720" y="4406280"/>
            <a:ext cx="475252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Казанский университет в 1830-е годы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672" y="0"/>
            <a:ext cx="5400600" cy="101566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Студенческие годы и работа в Казанском университете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.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Математик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Николай Иванович Лобачевский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1340768"/>
            <a:ext cx="5050904" cy="70264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Геометрия Лобачевского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132856"/>
            <a:ext cx="7704856" cy="41549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200" dirty="0"/>
              <a:t>Первым человеком, отважившимся выступить с совершенно новой, отличной от Евклидовой, теорией геометрии, был Николай Иванович Лобачевский. </a:t>
            </a:r>
            <a:endParaRPr lang="ru-RU" sz="2200" dirty="0" smtClean="0"/>
          </a:p>
          <a:p>
            <a:r>
              <a:rPr lang="ru-RU" sz="2200" dirty="0" smtClean="0"/>
              <a:t>Открытие </a:t>
            </a:r>
            <a:r>
              <a:rPr lang="ru-RU" sz="2200" dirty="0"/>
              <a:t>Лобачевского (1826, опубликованное 1829-30), не получившее признания современников, совершило переворот в представлении о природе пространства, в основе которого более 2 тыс. лет лежало учение Евклида, и оказало огромное влияние на развитие математического мышления. </a:t>
            </a:r>
            <a:endParaRPr lang="ru-RU" sz="2200" dirty="0" smtClean="0"/>
          </a:p>
          <a:p>
            <a:r>
              <a:rPr lang="ru-RU" sz="2200" dirty="0" smtClean="0"/>
              <a:t>Тем </a:t>
            </a:r>
            <a:r>
              <a:rPr lang="ru-RU" sz="2200" dirty="0"/>
              <a:t>самым он положил начало новой эпохе в этом разделе математики, завоевав себе почетное звание </a:t>
            </a:r>
            <a:r>
              <a:rPr lang="ru-RU" sz="2200" dirty="0" smtClean="0"/>
              <a:t>«Коперника геометрии» (Уильям Клиффорд).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43273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8075240" cy="5551829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Сохранились </a:t>
            </a:r>
            <a:r>
              <a:rPr lang="ru-RU" sz="2000" dirty="0"/>
              <a:t>студенческие записи лекций Лобачевского </a:t>
            </a:r>
            <a:r>
              <a:rPr lang="ru-RU" sz="2000" dirty="0" smtClean="0"/>
              <a:t>,где </a:t>
            </a:r>
            <a:r>
              <a:rPr lang="ru-RU" sz="2000" dirty="0"/>
              <a:t>им делалась попытка доказать пятый постулат Евклида, но в рукописи учебника «Геометрия» </a:t>
            </a:r>
            <a:r>
              <a:rPr lang="ru-RU" sz="2000" dirty="0" smtClean="0"/>
              <a:t>он </a:t>
            </a:r>
            <a:r>
              <a:rPr lang="ru-RU" sz="2000" dirty="0"/>
              <a:t>уже отказался от этой попытки. В «Обозрениях преподавания чистой математики» </a:t>
            </a:r>
            <a:r>
              <a:rPr lang="ru-RU" sz="2000" dirty="0" smtClean="0"/>
              <a:t>Лобачевский </a:t>
            </a:r>
            <a:r>
              <a:rPr lang="ru-RU" sz="2000" dirty="0"/>
              <a:t>указал на «до сих пор непобедимую» трудность проблемы параллелизма и на необходимость принимать в геометрии в качестве исходных понятия, непосредственно приобретаемые из природы.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b="1" dirty="0"/>
              <a:t>На протяжении 1829—1840 годов  Николай Иванович Лобачевский опубликовал несколько работ, в частности,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i="1" dirty="0" smtClean="0"/>
              <a:t>“ </a:t>
            </a:r>
            <a:r>
              <a:rPr lang="ru-RU" sz="2000" b="1" i="1" dirty="0"/>
              <a:t>Сжатое изложение основ геометрии со строгим доказательством теоремы о параллельных” </a:t>
            </a:r>
            <a:r>
              <a:rPr lang="ru-RU" sz="2000" b="1" dirty="0"/>
              <a:t>. В этой работе он принял </a:t>
            </a:r>
            <a:r>
              <a:rPr lang="ru-RU" sz="2000" b="1" dirty="0">
                <a:solidFill>
                  <a:srgbClr val="FF0000"/>
                </a:solidFill>
              </a:rPr>
              <a:t>знаменитую аксиому</a:t>
            </a:r>
            <a:r>
              <a:rPr lang="ru-RU" sz="2000" b="1" dirty="0"/>
              <a:t>, противоречащую аксиоме Евклида, а именно</a:t>
            </a:r>
            <a:r>
              <a:rPr lang="ru-RU" sz="2000" b="1" dirty="0">
                <a:solidFill>
                  <a:srgbClr val="FF0000"/>
                </a:solidFill>
              </a:rPr>
              <a:t>: </a:t>
            </a:r>
            <a:r>
              <a:rPr lang="ru-RU" sz="2000" b="1" i="1" u="sng" dirty="0">
                <a:solidFill>
                  <a:srgbClr val="FF0000"/>
                </a:solidFill>
              </a:rPr>
              <a:t>через данную точку, лежащую на одной и той же плоскости, что и данная прямая, можно провести бесконечное количество прямых, параллельных данной.</a:t>
            </a:r>
          </a:p>
        </p:txBody>
      </p:sp>
    </p:spTree>
    <p:extLst>
      <p:ext uri="{BB962C8B-B14F-4D97-AF65-F5344CB8AC3E}">
        <p14:creationId xmlns:p14="http://schemas.microsoft.com/office/powerpoint/2010/main" val="2795520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290" y="2924944"/>
            <a:ext cx="3529444" cy="3208585"/>
          </a:xfrm>
        </p:spPr>
      </p:pic>
      <p:sp>
        <p:nvSpPr>
          <p:cNvPr id="5" name="TextBox 4"/>
          <p:cNvSpPr txBox="1"/>
          <p:nvPr/>
        </p:nvSpPr>
        <p:spPr>
          <a:xfrm>
            <a:off x="1619672" y="908720"/>
            <a:ext cx="6264696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dirty="0">
                <a:ln w="50800"/>
                <a:solidFill>
                  <a:schemeClr val="bg1">
                    <a:shade val="50000"/>
                  </a:schemeClr>
                </a:solidFill>
              </a:rPr>
              <a:t>Наглядное представление геометрии Лобачевского через точку M проходят две прямые, параллельные прямой </a:t>
            </a:r>
            <a:r>
              <a:rPr lang="ru-RU" sz="2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D.</a:t>
            </a:r>
            <a:endParaRPr lang="ru-RU" sz="2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37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363272" cy="5551829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100" b="1" dirty="0">
                <a:solidFill>
                  <a:schemeClr val="accent6">
                    <a:lumMod val="25000"/>
                  </a:schemeClr>
                </a:solidFill>
              </a:rPr>
              <a:t>Однако, современные Лобачевскому ученые не обратили внимания на эту выдающуюся работу. Наоборот, Лобачевский встретился с колкостями со стороны лиц, не понимающих новой математической теории. Не обескураженный неудачей Лобачевский начал борьбу за триумф своих идей и в ряде работ многократно и по-разному обосновал неевклидову геометрию, и показал пример использования ее в интегральном исчислении. </a:t>
            </a:r>
            <a:endParaRPr lang="ru-RU" sz="2100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100" b="1" dirty="0" smtClean="0">
                <a:solidFill>
                  <a:schemeClr val="accent6">
                    <a:lumMod val="25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ru-RU" sz="2100" b="1" dirty="0" smtClean="0">
                <a:solidFill>
                  <a:schemeClr val="accent6">
                    <a:lumMod val="25000"/>
                  </a:schemeClr>
                </a:solidFill>
              </a:rPr>
              <a:t>И </a:t>
            </a:r>
            <a:r>
              <a:rPr lang="ru-RU" sz="2100" b="1" dirty="0">
                <a:solidFill>
                  <a:schemeClr val="accent6">
                    <a:lumMod val="25000"/>
                  </a:schemeClr>
                </a:solidFill>
              </a:rPr>
              <a:t>все же его идея нашла полное признание и применение как в математике, так и в физике только лишь через много лет после его смерти. </a:t>
            </a:r>
            <a:endParaRPr lang="ru-RU" sz="2100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100" b="1" dirty="0">
                <a:solidFill>
                  <a:schemeClr val="accent6">
                    <a:lumMod val="25000"/>
                  </a:schemeClr>
                </a:solidFill>
              </a:rPr>
              <a:t> </a:t>
            </a:r>
            <a:endParaRPr lang="ru-RU" sz="2100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ru-RU" sz="2100" b="1" i="1" dirty="0" smtClean="0">
                <a:solidFill>
                  <a:schemeClr val="accent6">
                    <a:lumMod val="25000"/>
                  </a:schemeClr>
                </a:solidFill>
              </a:rPr>
              <a:t>В </a:t>
            </a:r>
            <a:r>
              <a:rPr lang="ru-RU" sz="2100" b="1" i="1" dirty="0">
                <a:solidFill>
                  <a:schemeClr val="accent6">
                    <a:lumMod val="25000"/>
                  </a:schemeClr>
                </a:solidFill>
              </a:rPr>
              <a:t>физике, например, закон суммирования скоростей в теории относительности основан на методе суммирования отрезков, предложенном Лобачевским. </a:t>
            </a:r>
          </a:p>
        </p:txBody>
      </p:sp>
    </p:spTree>
    <p:extLst>
      <p:ext uri="{BB962C8B-B14F-4D97-AF65-F5344CB8AC3E}">
        <p14:creationId xmlns:p14="http://schemas.microsoft.com/office/powerpoint/2010/main" val="3329365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3536"/>
            <a:ext cx="8363272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Другие математические достижения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7643192" cy="475252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2800" dirty="0"/>
              <a:t>Лобачевский был не только геометром исключительной творческой силы, но и математиком с широким диапазоном научной работы. Ему принадлежит ряд фундаментальных работ в области алгебры </a:t>
            </a:r>
            <a:r>
              <a:rPr lang="ru-RU" sz="12800" dirty="0" smtClean="0"/>
              <a:t>и </a:t>
            </a:r>
            <a:r>
              <a:rPr lang="ru-RU" sz="12800" dirty="0"/>
              <a:t>математического анализа </a:t>
            </a:r>
            <a:r>
              <a:rPr lang="ru-RU" sz="12800" dirty="0" smtClean="0"/>
              <a:t>.В </a:t>
            </a:r>
            <a:r>
              <a:rPr lang="ru-RU" sz="12800" dirty="0"/>
              <a:t>области анализа Лобачевский получил новые результаты в теории тригонометрических рядов. Им же установлен один из наиболее удобных методов приближённого решения уравнений (метод Лобачевского).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285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209</TotalTime>
  <Words>1199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Литейная</vt:lpstr>
      <vt:lpstr>Исследовательская работа по теме: «Великий математик России Николай Иванович Лобачевский»</vt:lpstr>
      <vt:lpstr>Великий математик России Николай Иванович Лобачевский</vt:lpstr>
      <vt:lpstr>Презентация PowerPoint</vt:lpstr>
      <vt:lpstr>Презентация PowerPoint</vt:lpstr>
      <vt:lpstr>Математик  Николай Иванович Лобачевский</vt:lpstr>
      <vt:lpstr>Презентация PowerPoint</vt:lpstr>
      <vt:lpstr>Презентация PowerPoint</vt:lpstr>
      <vt:lpstr>Презентация PowerPoint</vt:lpstr>
      <vt:lpstr>Другие математические достижения </vt:lpstr>
      <vt:lpstr>Презентация PowerPoint</vt:lpstr>
      <vt:lpstr>Презентация PowerPoint</vt:lpstr>
      <vt:lpstr>Лобачевский умер непризнанным</vt:lpstr>
      <vt:lpstr>Вклад Лобачевского в разные сферы науки.  </vt:lpstr>
      <vt:lpstr>В течение жизни Н. И. Лобачевский получил за неутомимую и плодотворную служебную деятельность несколько наград:</vt:lpstr>
      <vt:lpstr>В память о Н.И. Лобачевском.</vt:lpstr>
      <vt:lpstr>  Библиографический список.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математик России Николай Иванович Лобачевский</dc:title>
  <dc:creator>АЛЛА</dc:creator>
  <cp:lastModifiedBy>АНДРЕЙ</cp:lastModifiedBy>
  <cp:revision>18</cp:revision>
  <dcterms:created xsi:type="dcterms:W3CDTF">2012-03-20T15:20:23Z</dcterms:created>
  <dcterms:modified xsi:type="dcterms:W3CDTF">2012-11-11T17:08:42Z</dcterms:modified>
</cp:coreProperties>
</file>