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71" r:id="rId6"/>
    <p:sldId id="267" r:id="rId7"/>
    <p:sldId id="268" r:id="rId8"/>
    <p:sldId id="262" r:id="rId9"/>
    <p:sldId id="270" r:id="rId10"/>
    <p:sldId id="256" r:id="rId11"/>
    <p:sldId id="258" r:id="rId12"/>
    <p:sldId id="259" r:id="rId13"/>
    <p:sldId id="269" r:id="rId14"/>
    <p:sldId id="261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FAA63-015E-4579-A727-9B77707FC5F7}" type="datetimeFigureOut">
              <a:rPr lang="ru-RU" smtClean="0"/>
              <a:pPr/>
              <a:t>13.01.2011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9B4C5-6E69-4B7E-BA82-6A7A3CB43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928670"/>
            <a:ext cx="5057756" cy="1470025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Г.Х.АНДЕРСЕН</a:t>
            </a:r>
            <a:endParaRPr lang="ru-RU" sz="66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2714620"/>
            <a:ext cx="5500726" cy="17526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Снежная королева</a:t>
            </a:r>
            <a:endParaRPr lang="ru-RU" sz="8800" b="1" dirty="0">
              <a:ln w="11430"/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j104589_1229697077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142984"/>
            <a:ext cx="3357586" cy="423670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0"/>
            <a:ext cx="7097206" cy="66437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9144000" cy="473487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q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571612"/>
            <a:ext cx="9001156" cy="216404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тур      Сообразительный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600" dirty="0" smtClean="0"/>
              <a:t>Соедините картинки попарно и найдите лишнюю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77c33187da894267e23568d55036573o.jpg"/>
          <p:cNvPicPr>
            <a:picLocks noChangeAspect="1"/>
          </p:cNvPicPr>
          <p:nvPr/>
        </p:nvPicPr>
        <p:blipFill>
          <a:blip r:embed="rId2" cstate="print"/>
          <a:srcRect l="4297" t="4297" r="16015" b="7812"/>
          <a:stretch>
            <a:fillRect/>
          </a:stretch>
        </p:blipFill>
        <p:spPr>
          <a:xfrm>
            <a:off x="0" y="0"/>
            <a:ext cx="1928826" cy="2127381"/>
          </a:xfrm>
          <a:prstGeom prst="rect">
            <a:avLst/>
          </a:prstGeom>
        </p:spPr>
      </p:pic>
      <p:pic>
        <p:nvPicPr>
          <p:cNvPr id="5" name="Рисунок 4" descr="47104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0"/>
            <a:ext cx="1690686" cy="1787900"/>
          </a:xfrm>
          <a:prstGeom prst="rect">
            <a:avLst/>
          </a:prstGeom>
        </p:spPr>
      </p:pic>
      <p:pic>
        <p:nvPicPr>
          <p:cNvPr id="6" name="Рисунок 5" descr="11112731_3830819_1191521730_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2357430"/>
            <a:ext cx="1738313" cy="2393905"/>
          </a:xfrm>
          <a:prstGeom prst="rect">
            <a:avLst/>
          </a:prstGeom>
        </p:spPr>
      </p:pic>
      <p:pic>
        <p:nvPicPr>
          <p:cNvPr id="7" name="Рисунок 6" descr="Atlantic_co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5715016"/>
            <a:ext cx="1917712" cy="815028"/>
          </a:xfrm>
          <a:prstGeom prst="rect">
            <a:avLst/>
          </a:prstGeom>
        </p:spPr>
      </p:pic>
      <p:pic>
        <p:nvPicPr>
          <p:cNvPr id="8" name="Рисунок 7" descr="217117.jpg"/>
          <p:cNvPicPr>
            <a:picLocks noChangeAspect="1"/>
          </p:cNvPicPr>
          <p:nvPr/>
        </p:nvPicPr>
        <p:blipFill>
          <a:blip r:embed="rId6" cstate="print"/>
          <a:srcRect l="12588" t="6297" r="5593"/>
          <a:stretch>
            <a:fillRect/>
          </a:stretch>
        </p:blipFill>
        <p:spPr>
          <a:xfrm>
            <a:off x="2143108" y="0"/>
            <a:ext cx="2786082" cy="2125834"/>
          </a:xfrm>
          <a:prstGeom prst="rect">
            <a:avLst/>
          </a:prstGeom>
        </p:spPr>
      </p:pic>
      <p:pic>
        <p:nvPicPr>
          <p:cNvPr id="9" name="Рисунок 8" descr="9c8117f290be.jpg"/>
          <p:cNvPicPr>
            <a:picLocks noChangeAspect="1"/>
          </p:cNvPicPr>
          <p:nvPr/>
        </p:nvPicPr>
        <p:blipFill>
          <a:blip r:embed="rId7" cstate="print"/>
          <a:srcRect l="50000" t="1250" r="8088" b="16250"/>
          <a:stretch>
            <a:fillRect/>
          </a:stretch>
        </p:blipFill>
        <p:spPr>
          <a:xfrm>
            <a:off x="7786678" y="1785926"/>
            <a:ext cx="1357322" cy="3143272"/>
          </a:xfrm>
          <a:prstGeom prst="rect">
            <a:avLst/>
          </a:prstGeom>
        </p:spPr>
      </p:pic>
      <p:pic>
        <p:nvPicPr>
          <p:cNvPr id="10" name="Рисунок 9" descr="9c8117f290be.jpg"/>
          <p:cNvPicPr>
            <a:picLocks noChangeAspect="1"/>
          </p:cNvPicPr>
          <p:nvPr/>
        </p:nvPicPr>
        <p:blipFill>
          <a:blip r:embed="rId7" cstate="print"/>
          <a:srcRect l="2206" t="3125" r="44852" b="14375"/>
          <a:stretch>
            <a:fillRect/>
          </a:stretch>
        </p:blipFill>
        <p:spPr>
          <a:xfrm>
            <a:off x="0" y="2143116"/>
            <a:ext cx="1714512" cy="3143272"/>
          </a:xfrm>
          <a:prstGeom prst="rect">
            <a:avLst/>
          </a:prstGeom>
        </p:spPr>
      </p:pic>
      <p:pic>
        <p:nvPicPr>
          <p:cNvPr id="11" name="Рисунок 10" descr="f_10956599.jpg"/>
          <p:cNvPicPr>
            <a:picLocks noChangeAspect="1"/>
          </p:cNvPicPr>
          <p:nvPr/>
        </p:nvPicPr>
        <p:blipFill>
          <a:blip r:embed="rId8" cstate="print"/>
          <a:srcRect l="16666" t="5136" r="2083"/>
          <a:stretch>
            <a:fillRect/>
          </a:stretch>
        </p:blipFill>
        <p:spPr>
          <a:xfrm>
            <a:off x="3857620" y="4357694"/>
            <a:ext cx="2928958" cy="2302603"/>
          </a:xfrm>
          <a:prstGeom prst="rect">
            <a:avLst/>
          </a:prstGeom>
        </p:spPr>
      </p:pic>
      <p:pic>
        <p:nvPicPr>
          <p:cNvPr id="12" name="Рисунок 11" descr="a6cbf2530818.jpg"/>
          <p:cNvPicPr>
            <a:picLocks noChangeAspect="1"/>
          </p:cNvPicPr>
          <p:nvPr/>
        </p:nvPicPr>
        <p:blipFill>
          <a:blip r:embed="rId9" cstate="print"/>
          <a:srcRect l="4215" t="45464" r="69622"/>
          <a:stretch>
            <a:fillRect/>
          </a:stretch>
        </p:blipFill>
        <p:spPr>
          <a:xfrm>
            <a:off x="5214942" y="0"/>
            <a:ext cx="1714512" cy="2576514"/>
          </a:xfrm>
          <a:prstGeom prst="rect">
            <a:avLst/>
          </a:prstGeom>
        </p:spPr>
      </p:pic>
      <p:pic>
        <p:nvPicPr>
          <p:cNvPr id="13" name="Рисунок 12" descr="6905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86578" y="4286256"/>
            <a:ext cx="1252878" cy="2419351"/>
          </a:xfrm>
          <a:prstGeom prst="rect">
            <a:avLst/>
          </a:prstGeom>
        </p:spPr>
      </p:pic>
      <p:pic>
        <p:nvPicPr>
          <p:cNvPr id="14" name="Рисунок 13" descr="prince2438.jpg"/>
          <p:cNvPicPr>
            <a:picLocks noChangeAspect="1"/>
          </p:cNvPicPr>
          <p:nvPr/>
        </p:nvPicPr>
        <p:blipFill>
          <a:blip r:embed="rId11" cstate="print"/>
          <a:srcRect l="11610" t="6250" r="8962" b="7291"/>
          <a:stretch>
            <a:fillRect/>
          </a:stretch>
        </p:blipFill>
        <p:spPr>
          <a:xfrm>
            <a:off x="3643306" y="1857364"/>
            <a:ext cx="1807467" cy="2500330"/>
          </a:xfrm>
          <a:prstGeom prst="rect">
            <a:avLst/>
          </a:prstGeom>
        </p:spPr>
      </p:pic>
      <p:pic>
        <p:nvPicPr>
          <p:cNvPr id="15" name="Рисунок 14" descr="CHRISTOPHE%20COLOMB.jpg"/>
          <p:cNvPicPr>
            <a:picLocks noChangeAspect="1"/>
          </p:cNvPicPr>
          <p:nvPr/>
        </p:nvPicPr>
        <p:blipFill>
          <a:blip r:embed="rId12" cstate="print"/>
          <a:srcRect l="27182" t="8333" r="9325" b="3869"/>
          <a:stretch>
            <a:fillRect/>
          </a:stretch>
        </p:blipFill>
        <p:spPr>
          <a:xfrm>
            <a:off x="5786446" y="2643182"/>
            <a:ext cx="1714512" cy="1580566"/>
          </a:xfrm>
          <a:prstGeom prst="rect">
            <a:avLst/>
          </a:prstGeom>
        </p:spPr>
      </p:pic>
      <p:pic>
        <p:nvPicPr>
          <p:cNvPr id="16" name="Рисунок 15" descr="159452700057dbb31b99ecce0f81ae656f9b065f1f.jpg"/>
          <p:cNvPicPr>
            <a:picLocks noChangeAspect="1"/>
          </p:cNvPicPr>
          <p:nvPr/>
        </p:nvPicPr>
        <p:blipFill>
          <a:blip r:embed="rId13" cstate="print"/>
          <a:srcRect l="25625" t="23810" r="14375" b="7142"/>
          <a:stretch>
            <a:fillRect/>
          </a:stretch>
        </p:blipFill>
        <p:spPr>
          <a:xfrm>
            <a:off x="2071670" y="4786322"/>
            <a:ext cx="1576563" cy="142876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57694"/>
            <a:ext cx="8229600" cy="2143140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Составила презентацию учитель  начальной школы «Садко» Рыкова И.А.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тур  Викторина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/>
          </a:bodyPr>
          <a:lstStyle/>
          <a:p>
            <a:r>
              <a:rPr lang="ru-RU" dirty="0" smtClean="0"/>
              <a:t>Как Снежная королева заколдовала Кая?</a:t>
            </a:r>
          </a:p>
          <a:p>
            <a:r>
              <a:rPr lang="ru-RU" dirty="0" smtClean="0"/>
              <a:t>Как пропал Кай?</a:t>
            </a:r>
          </a:p>
          <a:p>
            <a:r>
              <a:rPr lang="ru-RU" dirty="0" smtClean="0"/>
              <a:t>Почему Герда пошла искать Кая?</a:t>
            </a:r>
          </a:p>
          <a:p>
            <a:r>
              <a:rPr lang="ru-RU" dirty="0" smtClean="0"/>
              <a:t>Как бабушка- колдунья  заколдовала Герду?</a:t>
            </a:r>
          </a:p>
          <a:p>
            <a:r>
              <a:rPr lang="ru-RU" dirty="0" smtClean="0"/>
              <a:t>К кому попала Герда в лесу?</a:t>
            </a:r>
          </a:p>
          <a:p>
            <a:r>
              <a:rPr lang="ru-RU" dirty="0" smtClean="0"/>
              <a:t>Почему разбойница не убила Герду?</a:t>
            </a:r>
          </a:p>
          <a:p>
            <a:r>
              <a:rPr lang="ru-RU" dirty="0" smtClean="0"/>
              <a:t>Кого маленькая разбойница  дала в помощь Герде?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кем встретилась Герда в Лапландии?</a:t>
            </a:r>
          </a:p>
          <a:p>
            <a:r>
              <a:rPr lang="ru-RU" dirty="0" smtClean="0"/>
              <a:t>Кто мешал Герде попасть в замок Снежной королевы?</a:t>
            </a:r>
          </a:p>
          <a:p>
            <a:r>
              <a:rPr lang="ru-RU" dirty="0" smtClean="0"/>
              <a:t>Что помогло Герде растопить ледяное сердце Кая?</a:t>
            </a:r>
          </a:p>
          <a:p>
            <a:r>
              <a:rPr lang="ru-RU" dirty="0" smtClean="0"/>
              <a:t>Как вы думаете , почему Герда и Кай вернулись домой взрослыми людьми?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тур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Кроссворд</a:t>
            </a:r>
            <a:endParaRPr lang="ru-RU" sz="4800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357290" y="2143116"/>
            <a:ext cx="6257944" cy="4429156"/>
            <a:chOff x="3011" y="3191"/>
            <a:chExt cx="5580" cy="3960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3011" y="3191"/>
              <a:ext cx="5400" cy="3960"/>
              <a:chOff x="3731" y="3911"/>
              <a:chExt cx="5400" cy="3960"/>
            </a:xfrm>
          </p:grpSpPr>
          <p:sp>
            <p:nvSpPr>
              <p:cNvPr id="1028" name="Rectangle 4"/>
              <p:cNvSpPr>
                <a:spLocks noChangeArrowheads="1"/>
              </p:cNvSpPr>
              <p:nvPr/>
            </p:nvSpPr>
            <p:spPr bwMode="auto">
              <a:xfrm>
                <a:off x="3731" y="5351"/>
                <a:ext cx="540" cy="360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29" name="Rectangle 5"/>
              <p:cNvSpPr>
                <a:spLocks noChangeArrowheads="1"/>
              </p:cNvSpPr>
              <p:nvPr/>
            </p:nvSpPr>
            <p:spPr bwMode="auto">
              <a:xfrm>
                <a:off x="4271" y="5351"/>
                <a:ext cx="540" cy="360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4811" y="5351"/>
                <a:ext cx="540" cy="360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5351" y="5351"/>
                <a:ext cx="540" cy="360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2" name="Rectangle 8"/>
              <p:cNvSpPr>
                <a:spLocks noChangeArrowheads="1"/>
              </p:cNvSpPr>
              <p:nvPr/>
            </p:nvSpPr>
            <p:spPr bwMode="auto">
              <a:xfrm>
                <a:off x="5891" y="5351"/>
                <a:ext cx="540" cy="360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3" name="Rectangle 9"/>
              <p:cNvSpPr>
                <a:spLocks noChangeArrowheads="1"/>
              </p:cNvSpPr>
              <p:nvPr/>
            </p:nvSpPr>
            <p:spPr bwMode="auto">
              <a:xfrm>
                <a:off x="6431" y="5351"/>
                <a:ext cx="540" cy="360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6971" y="5351"/>
                <a:ext cx="540" cy="360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7511" y="5351"/>
                <a:ext cx="540" cy="360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8051" y="5351"/>
                <a:ext cx="540" cy="360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8591" y="5351"/>
                <a:ext cx="540" cy="360"/>
              </a:xfrm>
              <a:prstGeom prst="rect">
                <a:avLst/>
              </a:prstGeom>
              <a:solidFill>
                <a:srgbClr val="99CC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3731" y="64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3731" y="60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3731" y="57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>
                <a:off x="4271" y="715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>
                <a:off x="4271" y="67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4271" y="64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>
                <a:off x="4271" y="60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>
                <a:off x="4271" y="57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4811" y="39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>
                <a:off x="4811" y="42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4811" y="46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>
                <a:off x="4811" y="49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5351" y="39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>
                <a:off x="5351" y="42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>
                <a:off x="5351" y="46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>
                <a:off x="5351" y="49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5891" y="42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>
                <a:off x="5891" y="46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>
                <a:off x="5891" y="49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6431" y="49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6971" y="46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6971" y="49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8051" y="46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1" name="Rectangle 37"/>
              <p:cNvSpPr>
                <a:spLocks noChangeArrowheads="1"/>
              </p:cNvSpPr>
              <p:nvPr/>
            </p:nvSpPr>
            <p:spPr bwMode="auto">
              <a:xfrm>
                <a:off x="8051" y="49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>
                <a:off x="8591" y="42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3" name="Rectangle 39"/>
              <p:cNvSpPr>
                <a:spLocks noChangeArrowheads="1"/>
              </p:cNvSpPr>
              <p:nvPr/>
            </p:nvSpPr>
            <p:spPr bwMode="auto">
              <a:xfrm>
                <a:off x="8591" y="46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4" name="Rectangle 40"/>
              <p:cNvSpPr>
                <a:spLocks noChangeArrowheads="1"/>
              </p:cNvSpPr>
              <p:nvPr/>
            </p:nvSpPr>
            <p:spPr bwMode="auto">
              <a:xfrm>
                <a:off x="8591" y="49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5" name="Rectangle 41"/>
              <p:cNvSpPr>
                <a:spLocks noChangeArrowheads="1"/>
              </p:cNvSpPr>
              <p:nvPr/>
            </p:nvSpPr>
            <p:spPr bwMode="auto">
              <a:xfrm>
                <a:off x="5891" y="75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/>
            </p:nvSpPr>
            <p:spPr bwMode="auto">
              <a:xfrm>
                <a:off x="5891" y="715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/>
            </p:nvSpPr>
            <p:spPr bwMode="auto">
              <a:xfrm>
                <a:off x="5891" y="67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>
                <a:off x="5891" y="64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/>
            </p:nvSpPr>
            <p:spPr bwMode="auto">
              <a:xfrm>
                <a:off x="5891" y="60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5891" y="57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/>
            </p:nvSpPr>
            <p:spPr bwMode="auto">
              <a:xfrm>
                <a:off x="6431" y="67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2" name="Rectangle 48"/>
              <p:cNvSpPr>
                <a:spLocks noChangeArrowheads="1"/>
              </p:cNvSpPr>
              <p:nvPr/>
            </p:nvSpPr>
            <p:spPr bwMode="auto">
              <a:xfrm>
                <a:off x="6431" y="64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/>
            </p:nvSpPr>
            <p:spPr bwMode="auto">
              <a:xfrm>
                <a:off x="6431" y="60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4" name="Rectangle 50"/>
              <p:cNvSpPr>
                <a:spLocks noChangeArrowheads="1"/>
              </p:cNvSpPr>
              <p:nvPr/>
            </p:nvSpPr>
            <p:spPr bwMode="auto">
              <a:xfrm>
                <a:off x="6431" y="57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/>
            </p:nvSpPr>
            <p:spPr bwMode="auto">
              <a:xfrm>
                <a:off x="6971" y="60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6" name="Rectangle 52"/>
              <p:cNvSpPr>
                <a:spLocks noChangeArrowheads="1"/>
              </p:cNvSpPr>
              <p:nvPr/>
            </p:nvSpPr>
            <p:spPr bwMode="auto">
              <a:xfrm>
                <a:off x="6971" y="57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7" name="Rectangle 53"/>
              <p:cNvSpPr>
                <a:spLocks noChangeArrowheads="1"/>
              </p:cNvSpPr>
              <p:nvPr/>
            </p:nvSpPr>
            <p:spPr bwMode="auto">
              <a:xfrm>
                <a:off x="7511" y="67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8" name="Rectangle 54"/>
              <p:cNvSpPr>
                <a:spLocks noChangeArrowheads="1"/>
              </p:cNvSpPr>
              <p:nvPr/>
            </p:nvSpPr>
            <p:spPr bwMode="auto">
              <a:xfrm>
                <a:off x="7511" y="64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9" name="Rectangle 55"/>
              <p:cNvSpPr>
                <a:spLocks noChangeArrowheads="1"/>
              </p:cNvSpPr>
              <p:nvPr/>
            </p:nvSpPr>
            <p:spPr bwMode="auto">
              <a:xfrm>
                <a:off x="7511" y="60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0" name="Rectangle 56"/>
              <p:cNvSpPr>
                <a:spLocks noChangeArrowheads="1"/>
              </p:cNvSpPr>
              <p:nvPr/>
            </p:nvSpPr>
            <p:spPr bwMode="auto">
              <a:xfrm>
                <a:off x="7511" y="57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1" name="Rectangle 57"/>
              <p:cNvSpPr>
                <a:spLocks noChangeArrowheads="1"/>
              </p:cNvSpPr>
              <p:nvPr/>
            </p:nvSpPr>
            <p:spPr bwMode="auto">
              <a:xfrm>
                <a:off x="8051" y="60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2" name="Rectangle 58"/>
              <p:cNvSpPr>
                <a:spLocks noChangeArrowheads="1"/>
              </p:cNvSpPr>
              <p:nvPr/>
            </p:nvSpPr>
            <p:spPr bwMode="auto">
              <a:xfrm>
                <a:off x="8051" y="57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3" name="Rectangle 59"/>
              <p:cNvSpPr>
                <a:spLocks noChangeArrowheads="1"/>
              </p:cNvSpPr>
              <p:nvPr/>
            </p:nvSpPr>
            <p:spPr bwMode="auto">
              <a:xfrm>
                <a:off x="8591" y="679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4" name="Rectangle 60"/>
              <p:cNvSpPr>
                <a:spLocks noChangeArrowheads="1"/>
              </p:cNvSpPr>
              <p:nvPr/>
            </p:nvSpPr>
            <p:spPr bwMode="auto">
              <a:xfrm>
                <a:off x="8591" y="643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8591" y="607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6" name="Rectangle 62"/>
              <p:cNvSpPr>
                <a:spLocks noChangeArrowheads="1"/>
              </p:cNvSpPr>
              <p:nvPr/>
            </p:nvSpPr>
            <p:spPr bwMode="auto">
              <a:xfrm>
                <a:off x="8591" y="5711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8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87" name="Text Box 63"/>
            <p:cNvSpPr txBox="1">
              <a:spLocks noChangeArrowheads="1"/>
            </p:cNvSpPr>
            <p:nvPr/>
          </p:nvSpPr>
          <p:spPr bwMode="auto">
            <a:xfrm>
              <a:off x="7871" y="3551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Calibri" pitchFamily="34" charset="0"/>
                </a:rPr>
                <a:t>10.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8" name="Text Box 64"/>
            <p:cNvSpPr txBox="1">
              <a:spLocks noChangeArrowheads="1"/>
            </p:cNvSpPr>
            <p:nvPr/>
          </p:nvSpPr>
          <p:spPr bwMode="auto">
            <a:xfrm>
              <a:off x="7511" y="3911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Calibri" pitchFamily="34" charset="0"/>
                </a:rPr>
                <a:t>9.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89" name="Text Box 65"/>
            <p:cNvSpPr txBox="1">
              <a:spLocks noChangeArrowheads="1"/>
            </p:cNvSpPr>
            <p:nvPr/>
          </p:nvSpPr>
          <p:spPr bwMode="auto">
            <a:xfrm>
              <a:off x="6971" y="4631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Calibri" pitchFamily="34" charset="0"/>
                </a:rPr>
                <a:t>8.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0" name="Text Box 66"/>
            <p:cNvSpPr txBox="1">
              <a:spLocks noChangeArrowheads="1"/>
            </p:cNvSpPr>
            <p:nvPr/>
          </p:nvSpPr>
          <p:spPr bwMode="auto">
            <a:xfrm>
              <a:off x="6431" y="3911"/>
              <a:ext cx="543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Calibri" pitchFamily="34" charset="0"/>
                </a:rPr>
                <a:t>7.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1" name="Text Box 67"/>
            <p:cNvSpPr txBox="1">
              <a:spLocks noChangeArrowheads="1"/>
            </p:cNvSpPr>
            <p:nvPr/>
          </p:nvSpPr>
          <p:spPr bwMode="auto">
            <a:xfrm>
              <a:off x="5891" y="4271"/>
              <a:ext cx="543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Calibri" pitchFamily="34" charset="0"/>
                </a:rPr>
                <a:t>6.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2" name="Text Box 68"/>
            <p:cNvSpPr txBox="1">
              <a:spLocks noChangeArrowheads="1"/>
            </p:cNvSpPr>
            <p:nvPr/>
          </p:nvSpPr>
          <p:spPr bwMode="auto">
            <a:xfrm>
              <a:off x="5351" y="3551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Calibri" pitchFamily="34" charset="0"/>
                </a:rPr>
                <a:t>5.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3" name="Text Box 69"/>
            <p:cNvSpPr txBox="1">
              <a:spLocks noChangeArrowheads="1"/>
            </p:cNvSpPr>
            <p:nvPr/>
          </p:nvSpPr>
          <p:spPr bwMode="auto">
            <a:xfrm>
              <a:off x="4811" y="3191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Calibri" pitchFamily="34" charset="0"/>
                </a:rPr>
                <a:t>4.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4" name="Text Box 70"/>
            <p:cNvSpPr txBox="1">
              <a:spLocks noChangeArrowheads="1"/>
            </p:cNvSpPr>
            <p:nvPr/>
          </p:nvSpPr>
          <p:spPr bwMode="auto">
            <a:xfrm>
              <a:off x="4271" y="3191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Calibri" pitchFamily="34" charset="0"/>
                </a:rPr>
                <a:t>3</a:t>
              </a: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Times New Roman" pitchFamily="18" charset="0"/>
                </a:rPr>
                <a:t>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5" name="Text Box 71"/>
            <p:cNvSpPr txBox="1">
              <a:spLocks noChangeArrowheads="1"/>
            </p:cNvSpPr>
            <p:nvPr/>
          </p:nvSpPr>
          <p:spPr bwMode="auto">
            <a:xfrm>
              <a:off x="3731" y="4631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Calibri" pitchFamily="34" charset="0"/>
                </a:rPr>
                <a:t>2</a:t>
              </a: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Times New Roman" pitchFamily="18" charset="0"/>
                </a:rPr>
                <a:t>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96" name="Text Box 72"/>
            <p:cNvSpPr txBox="1">
              <a:spLocks noChangeArrowheads="1"/>
            </p:cNvSpPr>
            <p:nvPr/>
          </p:nvSpPr>
          <p:spPr bwMode="auto">
            <a:xfrm>
              <a:off x="3191" y="4631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Calibri" pitchFamily="34" charset="0"/>
                </a:rPr>
                <a:t>1</a:t>
              </a: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rgbClr val="6600CC"/>
                  </a:solidFill>
                  <a:effectLst/>
                  <a:latin typeface="Times New Roman" pitchFamily="18" charset="0"/>
                </a:rPr>
                <a:t>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/>
              <a:t>1. Это </a:t>
            </a:r>
            <a:r>
              <a:rPr lang="ru-RU" b="1" dirty="0"/>
              <a:t>есть у цветов, которые выращивали Кай и Герда в своем саду.</a:t>
            </a:r>
            <a:endParaRPr lang="ru-RU" dirty="0"/>
          </a:p>
          <a:p>
            <a:pPr lvl="0"/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2. Что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«потеряла» Герда у бабушки-колдуньи?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ru-RU" b="1" dirty="0" smtClean="0"/>
              <a:t>3. На </a:t>
            </a:r>
            <a:r>
              <a:rPr lang="ru-RU" b="1" dirty="0"/>
              <a:t>чем увезла Снежная Королева Кая?</a:t>
            </a:r>
            <a:endParaRPr lang="ru-RU" dirty="0"/>
          </a:p>
          <a:p>
            <a:pPr lvl="0"/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4. «…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походил на него только с затылка, но был так же молод и красив».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ru-RU" b="1" dirty="0" smtClean="0"/>
              <a:t>5. Кто </a:t>
            </a:r>
            <a:r>
              <a:rPr lang="ru-RU" b="1" dirty="0"/>
              <a:t>подарил Герде Северного оленя?</a:t>
            </a:r>
            <a:endParaRPr lang="ru-RU" dirty="0"/>
          </a:p>
          <a:p>
            <a:pPr lvl="0"/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6. Что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противостояло Герде на пути к Замку Снежной Королевы? 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ru-RU" b="1" dirty="0" smtClean="0"/>
              <a:t>7. Какая </a:t>
            </a:r>
            <a:r>
              <a:rPr lang="ru-RU" b="1" dirty="0"/>
              <a:t>птица помогала Герде?</a:t>
            </a:r>
            <a:endParaRPr lang="ru-RU" dirty="0"/>
          </a:p>
          <a:p>
            <a:pPr lvl="0"/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8. Главные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герои сказки – Кай и …?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0"/>
            <a:r>
              <a:rPr lang="ru-RU" b="1" dirty="0" smtClean="0"/>
              <a:t>9. Кто </a:t>
            </a:r>
            <a:r>
              <a:rPr lang="ru-RU" b="1" dirty="0"/>
              <a:t>довез Герду до Лапландии?</a:t>
            </a:r>
            <a:endParaRPr lang="ru-RU" dirty="0"/>
          </a:p>
          <a:p>
            <a:pPr lvl="0"/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10. Какое </a:t>
            </a:r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слово должен был сложить Кай, чтобы обрести свободу?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тур </a:t>
            </a:r>
            <a:r>
              <a:rPr lang="ru-RU" dirty="0" err="1" smtClean="0"/>
              <a:t>Видеовопросы</a:t>
            </a:r>
            <a:endParaRPr lang="ru-RU" dirty="0"/>
          </a:p>
        </p:txBody>
      </p:sp>
      <p:pic>
        <p:nvPicPr>
          <p:cNvPr id="4" name="Содержимое 3" descr="snezhnaja_koroleva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66109" y="1600200"/>
            <a:ext cx="6411781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тур Застывшая картина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Выберите эпизод из сказки и изобразите его в виде застывшей картины. Другие команды  попробуют отгадать.</a:t>
            </a:r>
            <a:endParaRPr lang="ru-RU" sz="5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 тур </a:t>
            </a:r>
            <a:br>
              <a:rPr lang="ru-RU" dirty="0" smtClean="0"/>
            </a:br>
            <a:r>
              <a:rPr lang="ru-RU" dirty="0" smtClean="0"/>
              <a:t>Из букв названия сказки сложить новые слова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Black" pitchFamily="34" charset="0"/>
              </a:rPr>
              <a:t>Снежная королева</a:t>
            </a:r>
            <a:endParaRPr lang="ru-RU" sz="9600" dirty="0">
              <a:solidFill>
                <a:schemeClr val="accent1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тур       Поисковик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600" dirty="0" smtClean="0"/>
              <a:t>Найти в тексте и прочитать эпизод к иллюстрации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45FFFA"/>
      </a:dk1>
      <a:lt1>
        <a:srgbClr val="B4FFFD"/>
      </a:lt1>
      <a:dk2>
        <a:srgbClr val="C86EF0"/>
      </a:dk2>
      <a:lt2>
        <a:srgbClr val="7810A7"/>
      </a:lt2>
      <a:accent1>
        <a:srgbClr val="FFFF00"/>
      </a:accent1>
      <a:accent2>
        <a:srgbClr val="FF0000"/>
      </a:accent2>
      <a:accent3>
        <a:srgbClr val="92D050"/>
      </a:accent3>
      <a:accent4>
        <a:srgbClr val="00B0F0"/>
      </a:accent4>
      <a:accent5>
        <a:srgbClr val="F6DE55"/>
      </a:accent5>
      <a:accent6>
        <a:srgbClr val="500A70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278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Г.Х.АНДЕРСЕН</vt:lpstr>
      <vt:lpstr>1 тур  Викторина</vt:lpstr>
      <vt:lpstr>Слайд 3</vt:lpstr>
      <vt:lpstr>2 тур </vt:lpstr>
      <vt:lpstr>Слайд 5</vt:lpstr>
      <vt:lpstr>3 тур Видеовопросы</vt:lpstr>
      <vt:lpstr>4 тур Застывшая картина</vt:lpstr>
      <vt:lpstr> 5 тур  Из букв названия сказки сложить новые слова</vt:lpstr>
      <vt:lpstr>6 тур       Поисковик</vt:lpstr>
      <vt:lpstr>Слайд 10</vt:lpstr>
      <vt:lpstr>Слайд 11</vt:lpstr>
      <vt:lpstr>Слайд 12</vt:lpstr>
      <vt:lpstr>7 тур      Сообразительный</vt:lpstr>
      <vt:lpstr>Слайд 14</vt:lpstr>
      <vt:lpstr>Составила презентацию учитель  начальной школы «Садко» Рыкова И.А.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2011-01-13T15:59:46Z</dcterms:created>
  <dcterms:modified xsi:type="dcterms:W3CDTF">2011-01-13T17:33:18Z</dcterms:modified>
</cp:coreProperties>
</file>