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5" r:id="rId6"/>
    <p:sldId id="262" r:id="rId7"/>
    <p:sldId id="263" r:id="rId8"/>
    <p:sldId id="260" r:id="rId9"/>
    <p:sldId id="261" r:id="rId10"/>
    <p:sldId id="269" r:id="rId11"/>
    <p:sldId id="271" r:id="rId12"/>
    <p:sldId id="270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69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A95A2C-1D30-4D25-976F-40964C6F8DFC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A411DF-32C8-43EB-A9AC-5208162A0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746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A411DF-32C8-43EB-A9AC-5208162A06D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146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AC7C-6562-427F-BF0C-0D5BEC95E38D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0E43-1282-4306-9708-57CEC228F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445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AC7C-6562-427F-BF0C-0D5BEC95E38D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0E43-1282-4306-9708-57CEC228F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683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AC7C-6562-427F-BF0C-0D5BEC95E38D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0E43-1282-4306-9708-57CEC228F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22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AC7C-6562-427F-BF0C-0D5BEC95E38D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0E43-1282-4306-9708-57CEC228F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834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AC7C-6562-427F-BF0C-0D5BEC95E38D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0E43-1282-4306-9708-57CEC228F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972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AC7C-6562-427F-BF0C-0D5BEC95E38D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0E43-1282-4306-9708-57CEC228F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990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AC7C-6562-427F-BF0C-0D5BEC95E38D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0E43-1282-4306-9708-57CEC228F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510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AC7C-6562-427F-BF0C-0D5BEC95E38D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0E43-1282-4306-9708-57CEC228F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972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AC7C-6562-427F-BF0C-0D5BEC95E38D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0E43-1282-4306-9708-57CEC228F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773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AC7C-6562-427F-BF0C-0D5BEC95E38D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0E43-1282-4306-9708-57CEC228F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191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0AC7C-6562-427F-BF0C-0D5BEC95E38D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90E43-1282-4306-9708-57CEC228F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496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0AC7C-6562-427F-BF0C-0D5BEC95E38D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90E43-1282-4306-9708-57CEC228F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175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/>
              <a:t>Строение</a:t>
            </a:r>
            <a:br>
              <a:rPr lang="ru-RU" sz="6000" b="1" dirty="0" smtClean="0"/>
            </a:br>
            <a:r>
              <a:rPr lang="ru-RU" sz="6000" b="1" dirty="0" smtClean="0"/>
              <a:t> и жизнедеятельность бактерий</a:t>
            </a:r>
            <a:endParaRPr lang="ru-RU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220072" y="5877272"/>
            <a:ext cx="1513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Архипова Т.С.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59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7016" y="321247"/>
            <a:ext cx="7761868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		</a:t>
            </a:r>
            <a:r>
              <a:rPr lang="ru-RU" sz="3600" b="1" dirty="0" smtClean="0"/>
              <a:t>        Итог урока.</a:t>
            </a:r>
            <a:endParaRPr lang="ru-RU" b="1" dirty="0"/>
          </a:p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Заполните пропуски в предложенном вам тексте.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Список слов расположен под текстом</a:t>
            </a:r>
            <a:r>
              <a:rPr lang="ru-RU" sz="2800" dirty="0" smtClean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92561" y="1829352"/>
            <a:ext cx="846990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Бактерии это -------- </a:t>
            </a:r>
            <a:r>
              <a:rPr lang="ru-RU" sz="2800" b="1" dirty="0" smtClean="0"/>
              <a:t>организмы</a:t>
            </a:r>
            <a:r>
              <a:rPr lang="ru-RU" sz="2800" b="1" dirty="0"/>
              <a:t>. Они относятся </a:t>
            </a:r>
            <a:r>
              <a:rPr lang="ru-RU" sz="2800" b="1" dirty="0" smtClean="0"/>
              <a:t>к прокариотам (доядерным организмам), </a:t>
            </a:r>
            <a:r>
              <a:rPr lang="ru-RU" sz="2800" b="1" dirty="0"/>
              <a:t>так как не имеют  оформленного </a:t>
            </a:r>
            <a:r>
              <a:rPr lang="ru-RU" sz="2800" b="1" dirty="0" smtClean="0"/>
              <a:t>-----------.  Наследственное вещество - </a:t>
            </a:r>
            <a:r>
              <a:rPr lang="ru-RU" sz="2800" b="1" dirty="0"/>
              <a:t>ДНК у бактерий замкнуто </a:t>
            </a:r>
            <a:r>
              <a:rPr lang="ru-RU" sz="2800" b="1" dirty="0" smtClean="0"/>
              <a:t>в ----------и   </a:t>
            </a:r>
            <a:r>
              <a:rPr lang="ru-RU" sz="2800" b="1" dirty="0"/>
              <a:t>не  отделено оболочкой от цитоплазмы . Бактерии можно найти и в воздухе, и в воде,  и в -----------, и в других организмах. Размножаются бактерии </a:t>
            </a:r>
            <a:r>
              <a:rPr lang="ru-RU" sz="2800" b="1" dirty="0" smtClean="0"/>
              <a:t>-----------. </a:t>
            </a:r>
            <a:r>
              <a:rPr lang="ru-RU" sz="2800" b="1" dirty="0"/>
              <a:t>Для переживания неблагоприятных условий многие бактерии образуют-</a:t>
            </a:r>
            <a:r>
              <a:rPr lang="ru-RU" sz="2800" b="1" dirty="0" smtClean="0"/>
              <a:t>-------.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Ядро.  Одноклеточные. Кольцо. Почва.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Споры. Деление.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71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628800"/>
            <a:ext cx="85689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	</a:t>
            </a:r>
            <a:r>
              <a:rPr lang="ru-RU" sz="2800" b="1" dirty="0" smtClean="0"/>
              <a:t>Бактерии - </a:t>
            </a:r>
            <a:r>
              <a:rPr lang="ru-RU" sz="2800" b="1" dirty="0"/>
              <a:t>это </a:t>
            </a:r>
            <a:r>
              <a:rPr lang="ru-RU" sz="2800" b="1" dirty="0" smtClean="0">
                <a:solidFill>
                  <a:srgbClr val="C00000"/>
                </a:solidFill>
              </a:rPr>
              <a:t>одноклеточные</a:t>
            </a:r>
            <a:r>
              <a:rPr lang="ru-RU" sz="2800" b="1" dirty="0" smtClean="0"/>
              <a:t> организмы</a:t>
            </a:r>
            <a:r>
              <a:rPr lang="ru-RU" sz="2800" b="1" dirty="0"/>
              <a:t>. Они относятся к </a:t>
            </a:r>
            <a:r>
              <a:rPr lang="ru-RU" sz="2800" b="1" dirty="0" smtClean="0"/>
              <a:t>прокариотам (доядерным организмам), </a:t>
            </a:r>
            <a:r>
              <a:rPr lang="ru-RU" sz="2800" b="1" dirty="0"/>
              <a:t>так как не имеют  оформленного </a:t>
            </a:r>
            <a:r>
              <a:rPr lang="ru-RU" sz="2800" b="1" dirty="0" smtClean="0">
                <a:solidFill>
                  <a:srgbClr val="C00000"/>
                </a:solidFill>
              </a:rPr>
              <a:t>ядра</a:t>
            </a:r>
            <a:r>
              <a:rPr lang="ru-RU" sz="2800" b="1" dirty="0" smtClean="0"/>
              <a:t>. Наследственное вещество – ДНК </a:t>
            </a:r>
            <a:r>
              <a:rPr lang="ru-RU" sz="2800" b="1" dirty="0"/>
              <a:t>у бактерий замкнуто </a:t>
            </a:r>
            <a:r>
              <a:rPr lang="ru-RU" sz="2800" b="1" dirty="0" smtClean="0"/>
              <a:t>в </a:t>
            </a:r>
            <a:r>
              <a:rPr lang="ru-RU" sz="2800" b="1" dirty="0" smtClean="0">
                <a:solidFill>
                  <a:srgbClr val="C00000"/>
                </a:solidFill>
              </a:rPr>
              <a:t>кольцо </a:t>
            </a:r>
            <a:r>
              <a:rPr lang="ru-RU" sz="2800" b="1" dirty="0" smtClean="0"/>
              <a:t> и   </a:t>
            </a:r>
            <a:r>
              <a:rPr lang="ru-RU" sz="2800" b="1" dirty="0"/>
              <a:t>не  отделено оболочкой от </a:t>
            </a:r>
            <a:r>
              <a:rPr lang="ru-RU" sz="2800" b="1" dirty="0" smtClean="0"/>
              <a:t>цитоплазмы. </a:t>
            </a:r>
          </a:p>
          <a:p>
            <a:r>
              <a:rPr lang="ru-RU" sz="2800" b="1" dirty="0"/>
              <a:t>	</a:t>
            </a:r>
            <a:r>
              <a:rPr lang="ru-RU" sz="2800" b="1" dirty="0" smtClean="0"/>
              <a:t> Бактерии </a:t>
            </a:r>
            <a:r>
              <a:rPr lang="ru-RU" sz="2800" b="1" dirty="0"/>
              <a:t>можно найти и в воздухе, и в воде,  и </a:t>
            </a:r>
            <a:r>
              <a:rPr lang="ru-RU" sz="2800" b="1" dirty="0" smtClean="0"/>
              <a:t>в </a:t>
            </a:r>
            <a:r>
              <a:rPr lang="ru-RU" sz="2800" b="1" dirty="0" smtClean="0">
                <a:solidFill>
                  <a:srgbClr val="C00000"/>
                </a:solidFill>
              </a:rPr>
              <a:t>почве</a:t>
            </a:r>
            <a:r>
              <a:rPr lang="ru-RU" sz="2800" b="1" dirty="0" smtClean="0"/>
              <a:t>, </a:t>
            </a:r>
            <a:r>
              <a:rPr lang="ru-RU" sz="2800" b="1" dirty="0"/>
              <a:t>и в других организмах</a:t>
            </a:r>
            <a:r>
              <a:rPr lang="ru-RU" sz="2800" b="1" dirty="0" smtClean="0"/>
              <a:t>.</a:t>
            </a:r>
          </a:p>
          <a:p>
            <a:r>
              <a:rPr lang="ru-RU" sz="2800" b="1" dirty="0"/>
              <a:t>	</a:t>
            </a:r>
            <a:r>
              <a:rPr lang="ru-RU" sz="2800" b="1" dirty="0" smtClean="0"/>
              <a:t> </a:t>
            </a:r>
            <a:r>
              <a:rPr lang="ru-RU" sz="2800" b="1" dirty="0"/>
              <a:t>Размножаются бактерии </a:t>
            </a:r>
            <a:r>
              <a:rPr lang="ru-RU" sz="2800" b="1" dirty="0" smtClean="0">
                <a:solidFill>
                  <a:srgbClr val="C00000"/>
                </a:solidFill>
              </a:rPr>
              <a:t>делением</a:t>
            </a:r>
            <a:r>
              <a:rPr lang="ru-RU" sz="2800" b="1" dirty="0" smtClean="0"/>
              <a:t>.  </a:t>
            </a:r>
          </a:p>
          <a:p>
            <a:r>
              <a:rPr lang="ru-RU" sz="2800" b="1" dirty="0" smtClean="0"/>
              <a:t>	Для </a:t>
            </a:r>
            <a:r>
              <a:rPr lang="ru-RU" sz="2800" b="1" dirty="0"/>
              <a:t>переживания неблагоприятных условий многие бактерии </a:t>
            </a:r>
            <a:r>
              <a:rPr lang="ru-RU" sz="2800" b="1" dirty="0" smtClean="0"/>
              <a:t>образуют</a:t>
            </a:r>
            <a:r>
              <a:rPr lang="ru-RU" sz="2800" b="1" dirty="0" smtClean="0">
                <a:solidFill>
                  <a:srgbClr val="C00000"/>
                </a:solidFill>
              </a:rPr>
              <a:t> споры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8248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268760"/>
            <a:ext cx="51634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Домашнее задание.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2276872"/>
            <a:ext cx="691276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	</a:t>
            </a:r>
            <a:r>
              <a:rPr lang="ru-RU" sz="3600" dirty="0" smtClean="0"/>
              <a:t>Параграф 56.</a:t>
            </a:r>
          </a:p>
          <a:p>
            <a:r>
              <a:rPr lang="ru-RU" sz="2400" dirty="0" smtClean="0"/>
              <a:t>  </a:t>
            </a:r>
            <a:r>
              <a:rPr lang="ru-RU" sz="2800" dirty="0" smtClean="0"/>
              <a:t>Отвечать на вопросы устно.</a:t>
            </a:r>
          </a:p>
          <a:p>
            <a:r>
              <a:rPr lang="ru-RU" sz="2800" dirty="0" smtClean="0"/>
              <a:t>  Рис 306 и 310 зарисовать в тетрадь. </a:t>
            </a:r>
          </a:p>
          <a:p>
            <a:r>
              <a:rPr lang="ru-RU" sz="2800" dirty="0" smtClean="0"/>
              <a:t>  Выучить значения новых слов.</a:t>
            </a:r>
          </a:p>
          <a:p>
            <a:endParaRPr lang="ru-RU" sz="2800" dirty="0"/>
          </a:p>
          <a:p>
            <a:r>
              <a:rPr lang="ru-RU" sz="2400" dirty="0" smtClean="0"/>
              <a:t>Решить задачу: сколько бактерий образуется </a:t>
            </a:r>
          </a:p>
          <a:p>
            <a:r>
              <a:rPr lang="ru-RU" sz="2400" dirty="0" smtClean="0"/>
              <a:t>из одной за два часа при благоприятных условиях.</a:t>
            </a:r>
          </a:p>
          <a:p>
            <a:r>
              <a:rPr lang="ru-RU" sz="2400" dirty="0" smtClean="0"/>
              <a:t> (Клетки делятся каждые 20 минут).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190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2762962"/>
            <a:ext cx="61622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Спасибо за внимание!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613243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76" y="0"/>
            <a:ext cx="9155476" cy="71348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extLst/>
        </p:spPr>
      </p:pic>
      <p:sp>
        <p:nvSpPr>
          <p:cNvPr id="4" name="TextBox 3"/>
          <p:cNvSpPr txBox="1"/>
          <p:nvPr/>
        </p:nvSpPr>
        <p:spPr>
          <a:xfrm>
            <a:off x="7308304" y="9807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286806" y="1988840"/>
            <a:ext cx="344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286806" y="29969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286806" y="402624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306024" y="503619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264586" y="60932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2915816" y="2708920"/>
            <a:ext cx="3672408" cy="472698"/>
          </a:xfrm>
          <a:prstGeom prst="line">
            <a:avLst/>
          </a:prstGeom>
          <a:ln w="12700" cap="sq" cmpd="sng">
            <a:solidFill>
              <a:schemeClr val="tx1"/>
            </a:solidFill>
            <a:miter lim="800000"/>
            <a:headEnd type="oval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6588224" y="2564904"/>
            <a:ext cx="216024" cy="36445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7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1346" y="6508932"/>
            <a:ext cx="8201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Какие  клеточные структуры указаны на рисунке цифрами?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54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07000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3759422"/>
            <a:ext cx="1803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  <a:cs typeface="AngsanaUPC" pitchFamily="18" charset="-34"/>
              </a:rPr>
              <a:t>Бактерия</a:t>
            </a:r>
            <a:endParaRPr lang="ru-RU" sz="2400" i="1" dirty="0">
              <a:solidFill>
                <a:schemeClr val="tx2">
                  <a:lumMod val="50000"/>
                </a:schemeClr>
              </a:solidFill>
              <a:latin typeface="Arial Black" pitchFamily="34" charset="0"/>
              <a:cs typeface="AngsanaUPC" pitchFamily="18" charset="-34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39952" y="2132856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22350" y="447398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/>
              <a:t>Размеры бактерий в среднем составляют 0,5—5 мкм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77830" y="5949908"/>
            <a:ext cx="28610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Размеры хламидомонады</a:t>
            </a:r>
          </a:p>
          <a:p>
            <a:r>
              <a:rPr lang="ru-RU" b="1" i="1" dirty="0" smtClean="0"/>
              <a:t> </a:t>
            </a:r>
            <a:r>
              <a:rPr lang="ru-RU" b="1" i="1" dirty="0"/>
              <a:t>от 2 5 мкм до 1 мм.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92080" y="332656"/>
            <a:ext cx="3825076" cy="23083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Задание 1.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1. Найдите сходства в строении бактерии и хламидомонады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2. Найдите отличия в их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строении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 flipV="1">
            <a:off x="5868144" y="5661248"/>
            <a:ext cx="570401" cy="144016"/>
          </a:xfrm>
          <a:prstGeom prst="straightConnector1">
            <a:avLst/>
          </a:prstGeom>
          <a:ln w="12700" cmpd="sng">
            <a:solidFill>
              <a:schemeClr val="tx1"/>
            </a:solidFill>
            <a:miter lim="800000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694350" y="5440868"/>
            <a:ext cx="17441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/>
              <a:t>Плазматическая</a:t>
            </a:r>
          </a:p>
          <a:p>
            <a:r>
              <a:rPr lang="ru-RU" sz="1600" b="1" i="1" dirty="0" smtClean="0"/>
              <a:t> мембрана</a:t>
            </a:r>
            <a:endParaRPr lang="ru-RU" sz="1600" b="1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067" y="3068960"/>
            <a:ext cx="5029089" cy="37890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740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5005" y="4309735"/>
            <a:ext cx="1539559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9943" y="1672560"/>
            <a:ext cx="905208" cy="63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2768" y="2636912"/>
            <a:ext cx="1684034" cy="1254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974" y="2966994"/>
            <a:ext cx="1880336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974" y="4549733"/>
            <a:ext cx="2052746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55759" y="1987573"/>
            <a:ext cx="1350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Бациллы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634500" y="3660685"/>
            <a:ext cx="1542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Вибрионы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655759" y="5428638"/>
            <a:ext cx="15231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Спириллы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487040" y="1208731"/>
            <a:ext cx="1232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Кокки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786869" y="1840920"/>
            <a:ext cx="1754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диплококки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106922" y="3429853"/>
            <a:ext cx="1938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стрептококки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007118" y="4966973"/>
            <a:ext cx="2010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стафилококки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429198" y="377734"/>
            <a:ext cx="46723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Форма бактерий</a:t>
            </a:r>
            <a:endParaRPr lang="ru-RU" sz="4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90263" y="6082022"/>
            <a:ext cx="8350237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cs typeface="Browallia New" pitchFamily="34" charset="-34"/>
              </a:rPr>
              <a:t>Задание 2. Устно опишите, на что  похожи  разные по форме бактерии.</a:t>
            </a:r>
            <a:endParaRPr lang="ru-RU" sz="2000" b="1" dirty="0">
              <a:solidFill>
                <a:srgbClr val="C00000"/>
              </a:solidFill>
              <a:cs typeface="Browallia New" pitchFamily="34" charset="-34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322" y="1439563"/>
            <a:ext cx="201136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618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3617" y="1628800"/>
            <a:ext cx="8478155" cy="28623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Задание 2.</a:t>
            </a:r>
          </a:p>
          <a:p>
            <a:endParaRPr lang="ru-RU" sz="3600" b="1" dirty="0">
              <a:solidFill>
                <a:srgbClr val="C00000"/>
              </a:solidFill>
            </a:endParaRPr>
          </a:p>
          <a:p>
            <a:r>
              <a:rPr lang="ru-RU" sz="3600" b="1" dirty="0" smtClean="0">
                <a:solidFill>
                  <a:srgbClr val="C00000"/>
                </a:solidFill>
              </a:rPr>
              <a:t> Подберите к рисункам бактерий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 названия их форм. 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Ответ напишите  под каждым рисунком  </a:t>
            </a:r>
          </a:p>
        </p:txBody>
      </p:sp>
    </p:spTree>
    <p:extLst>
      <p:ext uri="{BB962C8B-B14F-4D97-AF65-F5344CB8AC3E}">
        <p14:creationId xmlns:p14="http://schemas.microsoft.com/office/powerpoint/2010/main" val="2804217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5357" y="332656"/>
            <a:ext cx="45767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Питание бактерий</a:t>
            </a:r>
            <a:endParaRPr lang="ru-RU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1133453" y="2166146"/>
            <a:ext cx="1594411" cy="461665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dirty="0"/>
              <a:t>а</a:t>
            </a:r>
            <a:r>
              <a:rPr lang="ru-RU" sz="2400" dirty="0" smtClean="0"/>
              <a:t>втотрофы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710155" y="2149872"/>
            <a:ext cx="1965286" cy="46166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гетеротрофы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364246" y="2940605"/>
            <a:ext cx="1422184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паразиты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147457" y="2948511"/>
            <a:ext cx="1783822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dirty="0" err="1" smtClean="0"/>
              <a:t>сапротрофы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027036" y="1277541"/>
            <a:ext cx="5331524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/>
              <a:t>Группы бактерий по типу питания</a:t>
            </a:r>
            <a:endParaRPr lang="ru-RU" sz="28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267744" y="1800761"/>
            <a:ext cx="288032" cy="3653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4" idx="0"/>
          </p:cNvCxnSpPr>
          <p:nvPr/>
        </p:nvCxnSpPr>
        <p:spPr>
          <a:xfrm>
            <a:off x="4314682" y="1800760"/>
            <a:ext cx="378116" cy="349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6" idx="0"/>
          </p:cNvCxnSpPr>
          <p:nvPr/>
        </p:nvCxnSpPr>
        <p:spPr>
          <a:xfrm flipH="1">
            <a:off x="4075338" y="2634040"/>
            <a:ext cx="153004" cy="3065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364088" y="2627811"/>
            <a:ext cx="432048" cy="3065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23320" y="4080908"/>
            <a:ext cx="7560840" cy="19389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Задание 3.Распределите бактерий по типам питания.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		</a:t>
            </a:r>
            <a:r>
              <a:rPr lang="ru-RU" sz="2400" b="1" dirty="0" err="1" smtClean="0">
                <a:solidFill>
                  <a:srgbClr val="C00000"/>
                </a:solidFill>
              </a:rPr>
              <a:t>Синезеленые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		Молочно-кислые бактерии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		Дифтерийная палочка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		Холерный вибрион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028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2009" y="410761"/>
            <a:ext cx="4274247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dirty="0" smtClean="0"/>
              <a:t>Дыхание бактерий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094853" y="1403882"/>
            <a:ext cx="2140330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4800" dirty="0" smtClean="0"/>
              <a:t>аэробы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5520082" y="1403881"/>
            <a:ext cx="2763898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4800" dirty="0" smtClean="0"/>
              <a:t>анаэробы</a:t>
            </a:r>
            <a:endParaRPr lang="ru-RU" sz="48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203848" y="147259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42067" y="2420888"/>
            <a:ext cx="4019883" cy="830997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dirty="0" smtClean="0"/>
              <a:t>Дышат, поглощая кислород и</a:t>
            </a:r>
          </a:p>
          <a:p>
            <a:r>
              <a:rPr lang="ru-RU" sz="2400" dirty="0" smtClean="0"/>
              <a:t>Выделяя углекислый газ.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679476" y="2420887"/>
            <a:ext cx="438350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Не  нуждаются в кислороде.</a:t>
            </a:r>
          </a:p>
          <a:p>
            <a:r>
              <a:rPr lang="ru-RU" sz="2400" dirty="0" smtClean="0"/>
              <a:t>Живут в бескислородной среде.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68289" y="3501008"/>
            <a:ext cx="7515691" cy="30469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Задание 4. Выберите из списка те местообитания,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в которых живут анаэробные бактерии.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Назовите эти местообитания. Объясните свой выбор.</a:t>
            </a:r>
          </a:p>
          <a:p>
            <a:endParaRPr lang="ru-RU" sz="2400" b="1" dirty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</a:rPr>
              <a:t>На коже человека. 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</a:rPr>
              <a:t>В </a:t>
            </a:r>
            <a:r>
              <a:rPr lang="ru-RU" sz="2400" b="1" dirty="0">
                <a:solidFill>
                  <a:srgbClr val="C00000"/>
                </a:solidFill>
              </a:rPr>
              <a:t>океанах на больших </a:t>
            </a:r>
            <a:r>
              <a:rPr lang="ru-RU" sz="2400" b="1" dirty="0" smtClean="0">
                <a:solidFill>
                  <a:srgbClr val="C00000"/>
                </a:solidFill>
              </a:rPr>
              <a:t>глубинах </a:t>
            </a:r>
          </a:p>
          <a:p>
            <a:pPr marL="342900" indent="-342900">
              <a:buAutoNum type="arabicPeriod"/>
            </a:pPr>
            <a:r>
              <a:rPr lang="ru-RU" sz="2400" b="1" dirty="0">
                <a:solidFill>
                  <a:srgbClr val="C00000"/>
                </a:solidFill>
              </a:rPr>
              <a:t>В</a:t>
            </a:r>
            <a:r>
              <a:rPr lang="ru-RU" sz="2400" b="1" dirty="0" smtClean="0">
                <a:solidFill>
                  <a:srgbClr val="C00000"/>
                </a:solidFill>
              </a:rPr>
              <a:t> банках с испорченными консервами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</a:rPr>
              <a:t>В верхнем слое почвы.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924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1979" y="979932"/>
            <a:ext cx="4032448" cy="53037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672232"/>
            <a:ext cx="2091654" cy="1355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72232"/>
            <a:ext cx="1945200" cy="1193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420888"/>
            <a:ext cx="2091654" cy="1474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76713" y="188640"/>
            <a:ext cx="36052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Размножение</a:t>
            </a:r>
            <a:endParaRPr lang="ru-RU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72000" y="1556792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днк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13184" y="2051556"/>
            <a:ext cx="110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оболочка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 flipV="1">
            <a:off x="5652120" y="1741458"/>
            <a:ext cx="360040" cy="49476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671955" y="2051556"/>
            <a:ext cx="1347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цитоплазма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3108303" y="1649819"/>
            <a:ext cx="841001" cy="55260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44" y="2444405"/>
            <a:ext cx="1798368" cy="1210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329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750" y="1163653"/>
            <a:ext cx="3048000" cy="266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318886"/>
            <a:ext cx="3333750" cy="1971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6637" y="1173493"/>
            <a:ext cx="2689270" cy="26571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25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7305" y="4005064"/>
            <a:ext cx="2281666" cy="24482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63552" y="332656"/>
            <a:ext cx="45745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Споры бактерий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95089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276</Words>
  <Application>Microsoft Office PowerPoint</Application>
  <PresentationFormat>Экран (4:3)</PresentationFormat>
  <Paragraphs>86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Строение  и жизнедеятельность бактерий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бактерий</dc:title>
  <dc:creator>Татьяна</dc:creator>
  <cp:lastModifiedBy>Татьяна</cp:lastModifiedBy>
  <cp:revision>47</cp:revision>
  <dcterms:created xsi:type="dcterms:W3CDTF">2012-04-16T16:23:24Z</dcterms:created>
  <dcterms:modified xsi:type="dcterms:W3CDTF">2012-11-11T13:54:10Z</dcterms:modified>
</cp:coreProperties>
</file>