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6" autoAdjust="0"/>
    <p:restoredTop sz="90690" autoAdjust="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B7C9BD9-A385-45B2-8954-12EF5AC14928}" type="datetimeFigureOut">
              <a:rPr lang="ru-RU" smtClean="0"/>
              <a:pPr/>
              <a:t>26.07.2011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A2B9BB4-D08F-4844-B0C3-81E354DC55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214554"/>
            <a:ext cx="7715304" cy="1143008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 </a:t>
            </a:r>
            <a:r>
              <a:rPr lang="ru-RU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Инновационно</a:t>
            </a:r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– педагогическая 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деятельность учителя».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8305800" cy="155756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Научно</a:t>
            </a:r>
            <a:r>
              <a:rPr sz="4000" b="1" spc="50" smtClean="0">
                <a:ln w="1143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практическая </a:t>
            </a:r>
            <a:r>
              <a:rPr lang="ru-RU" sz="40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конференция</a:t>
            </a:r>
            <a:endParaRPr lang="ru-RU" sz="4000" b="1" spc="5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00034" y="3857628"/>
            <a:ext cx="8305800" cy="114300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0" i="0" u="none" strike="noStrike" kern="1200" cap="none" spc="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00100" y="2071678"/>
            <a:ext cx="7929618" cy="4071966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Aft>
                <a:spcPts val="1200"/>
              </a:spcAft>
            </a:pPr>
            <a:r>
              <a:rPr kumimoji="0" lang="ru-RU" sz="28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«Учитель живёт до тех пор,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пока он учится.                                                                         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Как    только он перестаёт учиться, </a:t>
            </a:r>
          </a:p>
          <a:p>
            <a:pPr>
              <a:spcAft>
                <a:spcPts val="120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в нем умирает учитель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(К. Д. Ушинский.) </a:t>
            </a:r>
            <a:endParaRPr kumimoji="0" lang="ru-RU" sz="32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42910" y="142852"/>
            <a:ext cx="8305800" cy="155756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50" normalizeH="0" baseline="0" noProof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kumimoji="0" lang="ru-RU" sz="4000" b="1" i="0" u="none" strike="noStrike" kern="1200" cap="none" spc="50" normalizeH="0" baseline="0" noProof="0" dirty="0" smtClean="0">
                <a:ln w="1143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Научно</a:t>
            </a:r>
            <a:r>
              <a:rPr kumimoji="0" lang="en-US" sz="4000" b="1" i="0" u="none" strike="noStrike" kern="1200" cap="none" spc="50" normalizeH="0" baseline="0" noProof="0" dirty="0" smtClean="0">
                <a:ln w="11430">
                  <a:solidFill>
                    <a:srgbClr val="FF0000"/>
                  </a:solidFill>
                </a:ln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-</a:t>
            </a:r>
            <a:r>
              <a:rPr kumimoji="0" lang="ru-RU" sz="4000" b="1" i="0" u="none" strike="noStrike" kern="1200" cap="none" spc="50" normalizeH="0" baseline="0" noProof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практическая </a:t>
            </a:r>
            <a:r>
              <a:rPr kumimoji="0" lang="ru-RU" sz="4000" b="1" i="0" u="none" strike="noStrike" kern="1200" cap="none" spc="50" normalizeH="0" baseline="0" noProof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конференция</a:t>
            </a:r>
            <a:endParaRPr kumimoji="0" lang="ru-RU" sz="4000" b="1" i="0" u="none" strike="noStrike" kern="1200" cap="none" spc="50" normalizeH="0" baseline="0" noProof="0" dirty="0">
              <a:ln w="11430">
                <a:solidFill>
                  <a:srgbClr val="FF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1857364"/>
            <a:ext cx="7000924" cy="264320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57200" indent="-457200">
              <a:spcAft>
                <a:spcPts val="2400"/>
              </a:spcAft>
              <a:buAutoNum type="arabicPeriod"/>
            </a:pPr>
            <a:r>
              <a:rPr lang="ru-RU" sz="2000" b="1" dirty="0" smtClean="0">
                <a:ln>
                  <a:solidFill>
                    <a:srgbClr val="FFC000"/>
                  </a:solidFill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Использование информационных технологий в деятельности педагога, как средство формирования информационных компетенций обучающихся.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n>
                  <a:solidFill>
                    <a:srgbClr val="FFC000"/>
                  </a:solidFill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Проектная деятельность как способ формирования универсальной учебной и </a:t>
            </a:r>
            <a:r>
              <a:rPr lang="ru-RU" sz="2000" b="1" dirty="0" err="1" smtClean="0">
                <a:ln>
                  <a:solidFill>
                    <a:srgbClr val="FFC000"/>
                  </a:solidFill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внеучебной</a:t>
            </a:r>
            <a:r>
              <a:rPr lang="ru-RU" sz="2000" b="1" dirty="0" smtClean="0">
                <a:ln>
                  <a:solidFill>
                    <a:srgbClr val="FFC000"/>
                  </a:solidFill>
                </a:ln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деятельности. </a:t>
            </a:r>
            <a:endParaRPr lang="ru-RU" sz="2000" b="1" dirty="0">
              <a:ln>
                <a:solidFill>
                  <a:srgbClr val="FFC000"/>
                </a:solidFill>
              </a:ln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Образовательные проекты методической службы на 2011-2012 учебный год: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92880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1857364"/>
            <a:ext cx="7643866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800"/>
              </a:spcAft>
            </a:pPr>
            <a:r>
              <a:rPr lang="ru-RU" sz="2400" b="1" spc="50" dirty="0" smtClean="0">
                <a:ln w="12700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«Педагогический университет»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курсы повышения квалификации для работников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образования школы.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128586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ru-RU" sz="2400" b="1" spc="50" dirty="0" smtClean="0">
                <a:ln w="12700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«Открытый урок»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учительский фестиваль педагогических идей.</a:t>
            </a:r>
          </a:p>
          <a:p>
            <a:endParaRPr lang="ru-RU" dirty="0"/>
          </a:p>
        </p:txBody>
      </p:sp>
      <p:pic>
        <p:nvPicPr>
          <p:cNvPr id="2050" name="Picture 2" descr="C:\Users\USER\Desktop\лена\Новая папка\DSC05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072074"/>
            <a:ext cx="2000232" cy="1500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USER\Desktop\лена\Новая папка\DSC057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214686"/>
            <a:ext cx="1984590" cy="1488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J:\степанцова\SDC168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214686"/>
            <a:ext cx="2190766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J:\степанцова\SDC168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5143512"/>
            <a:ext cx="1785918" cy="1339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I:\DCIM\101MSDCF\DSC061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214950"/>
            <a:ext cx="1554443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81439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Образовательные проекты методической службы на 2011-2012 учебный год:</a:t>
            </a: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714488"/>
            <a:ext cx="72866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rgbClr val="FFFF00"/>
                </a:solidFill>
              </a:rPr>
              <a:t>«</a:t>
            </a:r>
            <a:r>
              <a:rPr lang="ru-RU" b="1" dirty="0" err="1" smtClean="0">
                <a:solidFill>
                  <a:srgbClr val="FFFF00"/>
                </a:solidFill>
              </a:rPr>
              <a:t>Портфолио</a:t>
            </a:r>
            <a:r>
              <a:rPr lang="ru-RU" b="1" dirty="0" smtClean="0">
                <a:solidFill>
                  <a:srgbClr val="FFFF00"/>
                </a:solidFill>
              </a:rPr>
              <a:t>»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ru-RU" dirty="0" smtClean="0"/>
              <a:t>фестиваль исследовательских творческих работ учителей.</a:t>
            </a:r>
          </a:p>
          <a:p>
            <a:pPr lvl="0" algn="ctr"/>
            <a:r>
              <a:rPr lang="ru-RU" b="1" dirty="0" smtClean="0">
                <a:solidFill>
                  <a:srgbClr val="FFFF00"/>
                </a:solidFill>
              </a:rPr>
              <a:t>«Педагогический марафон»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ru-RU" dirty="0" smtClean="0"/>
              <a:t>каждый месяц – предметные конференции.</a:t>
            </a:r>
          </a:p>
          <a:p>
            <a:pPr lvl="0" algn="ctr"/>
            <a:r>
              <a:rPr lang="ru-RU" b="1" dirty="0" smtClean="0">
                <a:solidFill>
                  <a:srgbClr val="FFFF00"/>
                </a:solidFill>
              </a:rPr>
              <a:t>«Учительская книга»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ru-RU" dirty="0" smtClean="0"/>
              <a:t>ярмарка литературы для учителей.</a:t>
            </a:r>
          </a:p>
          <a:p>
            <a:pPr lvl="0" algn="ctr"/>
            <a:r>
              <a:rPr lang="ru-RU" b="1" dirty="0" smtClean="0">
                <a:solidFill>
                  <a:srgbClr val="FFFF00"/>
                </a:solidFill>
              </a:rPr>
              <a:t>«Видеосалон»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ru-RU" dirty="0" smtClean="0"/>
              <a:t>видео коллекция и мастер-классы открытых уроков и внеклассных мероприятий.	</a:t>
            </a:r>
          </a:p>
          <a:p>
            <a:pPr lvl="0" algn="ctr"/>
            <a:r>
              <a:rPr lang="ru-RU" b="1" dirty="0" smtClean="0">
                <a:solidFill>
                  <a:srgbClr val="FFFF00"/>
                </a:solidFill>
              </a:rPr>
              <a:t>«Интернет-магазин» </a:t>
            </a:r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dirty="0" smtClean="0"/>
              <a:t>брошюры, диски; заказ на сайте, доставка по почте.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156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  Научно-практическая конференция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конференции</dc:title>
  <dc:creator>Administrator</dc:creator>
  <cp:lastModifiedBy>Administrator</cp:lastModifiedBy>
  <cp:revision>10</cp:revision>
  <dcterms:created xsi:type="dcterms:W3CDTF">2011-07-25T10:41:36Z</dcterms:created>
  <dcterms:modified xsi:type="dcterms:W3CDTF">2011-07-26T04:15:50Z</dcterms:modified>
</cp:coreProperties>
</file>