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6" r:id="rId2"/>
    <p:sldId id="260" r:id="rId3"/>
    <p:sldId id="315" r:id="rId4"/>
    <p:sldId id="291" r:id="rId5"/>
    <p:sldId id="257" r:id="rId6"/>
    <p:sldId id="258" r:id="rId7"/>
    <p:sldId id="262" r:id="rId8"/>
    <p:sldId id="259" r:id="rId9"/>
    <p:sldId id="263" r:id="rId10"/>
    <p:sldId id="264" r:id="rId11"/>
    <p:sldId id="265" r:id="rId12"/>
    <p:sldId id="290" r:id="rId13"/>
    <p:sldId id="267" r:id="rId14"/>
    <p:sldId id="289" r:id="rId15"/>
    <p:sldId id="287" r:id="rId16"/>
    <p:sldId id="288" r:id="rId17"/>
    <p:sldId id="311" r:id="rId18"/>
    <p:sldId id="292" r:id="rId19"/>
    <p:sldId id="312" r:id="rId20"/>
    <p:sldId id="293" r:id="rId21"/>
    <p:sldId id="309" r:id="rId22"/>
    <p:sldId id="314" r:id="rId23"/>
    <p:sldId id="307" r:id="rId24"/>
    <p:sldId id="306" r:id="rId25"/>
    <p:sldId id="313" r:id="rId26"/>
    <p:sldId id="295" r:id="rId27"/>
    <p:sldId id="296" r:id="rId28"/>
    <p:sldId id="297" r:id="rId29"/>
    <p:sldId id="310" r:id="rId30"/>
    <p:sldId id="298" r:id="rId31"/>
    <p:sldId id="305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76" r:id="rId40"/>
    <p:sldId id="277" r:id="rId41"/>
    <p:sldId id="278" r:id="rId42"/>
    <p:sldId id="279" r:id="rId43"/>
    <p:sldId id="280" r:id="rId44"/>
    <p:sldId id="281" r:id="rId45"/>
    <p:sldId id="282" r:id="rId46"/>
    <p:sldId id="283" r:id="rId47"/>
    <p:sldId id="284" r:id="rId48"/>
    <p:sldId id="285" r:id="rId49"/>
    <p:sldId id="299" r:id="rId50"/>
    <p:sldId id="300" r:id="rId51"/>
    <p:sldId id="301" r:id="rId52"/>
    <p:sldId id="302" r:id="rId53"/>
    <p:sldId id="303" r:id="rId54"/>
    <p:sldId id="304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1932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61140-DDBF-42DC-9C0A-9E15FE34FE69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DE744B-022F-4F6D-8078-1958F08508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DE744B-022F-4F6D-8078-1958F08508C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853104-56F3-47F0-B06D-425E75E287C7}" type="datetimeFigureOut">
              <a:rPr lang="ru-RU" smtClean="0"/>
              <a:pPr/>
              <a:t>30.10.2012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05A71F-76C6-498A-9E9C-2E177E3EFD9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7851648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Федеральное государственное казанное военное образовательное  учреждение высшего профессионального  образования «Военно-медицинская академия имени С.М. Кирова» </a:t>
            </a:r>
            <a:br>
              <a:rPr lang="ru-RU" sz="1600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Министерства обороны Российской Федерации</a:t>
            </a:r>
            <a:r>
              <a:rPr lang="ru-RU" sz="9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96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3228536"/>
            <a:ext cx="545917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Внутриутробный период и период новорожденности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3286116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43372" y="5788107"/>
            <a:ext cx="4714908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</a:rPr>
              <a:t>Преподаватель:.</a:t>
            </a:r>
          </a:p>
          <a:p>
            <a:pPr algn="r">
              <a:lnSpc>
                <a:spcPct val="90000"/>
              </a:lnSpc>
              <a:defRPr/>
            </a:pPr>
            <a:r>
              <a:rPr lang="ru-RU" i="1" dirty="0" err="1" smtClean="0">
                <a:solidFill>
                  <a:schemeClr val="bg1"/>
                </a:solidFill>
                <a:latin typeface="Times New Roman" pitchFamily="18" charset="0"/>
              </a:rPr>
              <a:t>Левковская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</a:rPr>
              <a:t> Е.Н</a:t>
            </a:r>
            <a:r>
              <a:rPr lang="ru-RU" i="1" dirty="0" smtClean="0">
                <a:latin typeface="Times New Roman" pitchFamily="18" charset="0"/>
              </a:rPr>
              <a:t>.</a:t>
            </a:r>
            <a:r>
              <a:rPr lang="ru-RU" sz="2400" i="1" dirty="0" smtClean="0">
                <a:latin typeface="Times New Roman" pitchFamily="18" charset="0"/>
              </a:rPr>
              <a:t>                             </a:t>
            </a:r>
            <a:endParaRPr lang="ru-RU" dirty="0" smtClean="0">
              <a:solidFill>
                <a:srgbClr val="FF0066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8-й неделе (длина зародыша 28-30 мм) заканчивается закладка органов зародыша. </a:t>
            </a:r>
          </a:p>
          <a:p>
            <a:pPr algn="just"/>
            <a:r>
              <a:rPr lang="ru-RU" dirty="0" smtClean="0"/>
              <a:t>С 9-й недели, т.е. с начала 3-го месяца, зародыш (теменно-копчиковая длина 39-41 мм) принимает вид человека и называется плодом.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Фетальный период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Третий-девятый месяцы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происходят дальнейший рост и развитие образовавшихся органов и частей тела.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 же время начинается дифференцирование наружных половых органов. Закладываются ногти на пальцах. С конца 5-го месяца (длина 24,3 см) становятся заметными брови и ресницы. На 7-м месяце (длина 37,1 см) открываются веки, начинается накапливаться жир в подкожной клетчатке. На 10-м месяце (длина 51 см) плод рождается.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Период новорожденности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Сразу после рождения наступает период, новорожденности.</a:t>
            </a:r>
          </a:p>
          <a:p>
            <a:pPr algn="just"/>
            <a:r>
              <a:rPr lang="ru-RU" dirty="0" smtClean="0"/>
              <a:t>Основанием для этого имеет место вскармливание ребенка молозивом в течение 8-10 дней. Новорожденные в начальном периоде приспособления к условиям </a:t>
            </a:r>
            <a:r>
              <a:rPr lang="ru-RU" dirty="0" err="1" smtClean="0"/>
              <a:t>внеутробной</a:t>
            </a:r>
            <a:r>
              <a:rPr lang="ru-RU" dirty="0" smtClean="0"/>
              <a:t> жизни разделяются по уровню зрелости </a:t>
            </a:r>
            <a:r>
              <a:rPr lang="ru-RU" b="1" dirty="0" smtClean="0"/>
              <a:t>на доношенных и недоношенных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71678"/>
            <a:ext cx="4000528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Внутриутробное развитие доношенных детей длится 39-40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недоношенных - 28-38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При определении зрелости учитывают не только эти сроки, но и массу (вес) тела при рождении.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Доношенными считаются новорожденные с массой тела не менее 2500 г (при длине тела не менее 45 см), а недоношенными - новорожденные, имеющие массу тела меньше 2500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Шкала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Апгар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— система быстрой оценки состояния новорождённого.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Шкала предполагает суммарный анализ пяти критериев, каждый из которых оценивается в баллах от нуля до двух включительно. Результат оценки может быть в диапазоне от 0 до 10.</a:t>
            </a:r>
          </a:p>
          <a:p>
            <a:r>
              <a:rPr lang="ru-RU" b="1" dirty="0" smtClean="0"/>
              <a:t>Трактовка результатов</a:t>
            </a:r>
            <a:endParaRPr lang="ru-RU" dirty="0" smtClean="0"/>
          </a:p>
          <a:p>
            <a:pPr algn="just"/>
            <a:r>
              <a:rPr lang="ru-RU" dirty="0" smtClean="0"/>
              <a:t>Данное тестирование проводится обычно на первой—пятой минуте после рождения, и может быть повторено позднее, если результаты оказались низкими. Баллы менее 3 означают критическое состояние новорождённого, более 7 считается хорошим состоянием (норма).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71745"/>
            <a:ext cx="407196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071678"/>
            <a:ext cx="800105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928802"/>
            <a:ext cx="8429684" cy="4395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305800" cy="64294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Переходные состояния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7643866" cy="578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ФИЗИОЛОГИЧЕСКИЕ (ПЕРЕХОДНЫЕ) СОСТОЯНИЯ НОВОРОЖДЕННЫХ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Альбуминурия.</a:t>
            </a:r>
            <a:r>
              <a:rPr lang="ru-RU" dirty="0" smtClean="0"/>
              <a:t> Нарушение деятельности почек и в связи с этим белок в моче встречается почти у всех новорожденных первых дней жизни. </a:t>
            </a:r>
          </a:p>
          <a:p>
            <a:pPr algn="just"/>
            <a:r>
              <a:rPr lang="ru-RU" b="1" dirty="0" smtClean="0"/>
              <a:t>Желтуха физиологическая</a:t>
            </a:r>
            <a:r>
              <a:rPr lang="ru-RU" dirty="0" smtClean="0"/>
              <a:t>. Наблюдается у 2/3 новорожденных вследствие незрелости ферментных систем печени и повышенного образования билирубина. На 2-3 день жизни появляется желтушное окрашивание кожи, а иногда и слизистых оболочек глаз. Стул и моча сохраняют обычную окраску. Это состояние продолжается не более 10 дней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Желтуха новорожденных: физиологическая и патологическая.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442915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857496"/>
            <a:ext cx="38576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Внутриутробное развитие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внутриутробном периоде, от зачатия и до рождения, в течение 280 суток (9 календарных месяцев) зародыш (эмбрион) располагается в теле матери (от момента оплодотворения и до рождения). В течение первых 8 недель происходят основные процессы формирования органов, частей тела. Этот период получил название эмбрионального (зародышевого), а организм будущего человека - эмбрион {зародыш). С 9-недельного возраста, когда начинают обозначаться основные внешние человеческие черты, организм называют плодом, а период - плодным (фетальным - от греч.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fetus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плод).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Затрудненное дыхание</a:t>
            </a:r>
            <a:r>
              <a:rPr lang="ru-RU" dirty="0" smtClean="0"/>
              <a:t>. Первый вдох после рождения не полностью расправляет легкие. У здоровых на 5 сутки жизни легочная ткань обычно расправляется до конца. </a:t>
            </a:r>
          </a:p>
          <a:p>
            <a:pPr algn="just"/>
            <a:r>
              <a:rPr lang="ru-RU" b="1" dirty="0" smtClean="0"/>
              <a:t>Физиологическая эритема</a:t>
            </a:r>
            <a:r>
              <a:rPr lang="ru-RU" dirty="0" smtClean="0"/>
              <a:t> — реакция кожи на удаление первородной смазки, которой ребенок был покрыт еще </a:t>
            </a:r>
            <a:r>
              <a:rPr lang="ru-RU" dirty="0" err="1" smtClean="0"/>
              <a:t>внутриутробно</a:t>
            </a:r>
            <a:r>
              <a:rPr lang="ru-RU" dirty="0" smtClean="0"/>
              <a:t>, выражается ее покраснением. Усиливается на 3-й сутки жизни и исчезает к концу первой недели. </a:t>
            </a:r>
          </a:p>
          <a:p>
            <a:pPr algn="just"/>
            <a:r>
              <a:rPr lang="ru-RU" b="1" dirty="0" smtClean="0"/>
              <a:t>Физиологическое шелушение</a:t>
            </a:r>
            <a:r>
              <a:rPr lang="ru-RU" dirty="0" smtClean="0"/>
              <a:t> — появляется после эритемы, как ее исход, чаще на груди и животе. Особенно выражено у переношенных детей. При сильном шелушении можно смазать детским кремом.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Физиологическая эритема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2143116"/>
            <a:ext cx="4041775" cy="37148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Физиологическая потеря массы тела новорожденного</a:t>
            </a:r>
            <a:r>
              <a:rPr lang="ru-RU" sz="11200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71744"/>
            <a:ext cx="404018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857496"/>
            <a:ext cx="385765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 новорожденные в первые 3-4 дня своей жизни теряют в весе. </a:t>
            </a:r>
            <a:br>
              <a:rPr lang="ru-RU" dirty="0" smtClean="0"/>
            </a:br>
            <a:r>
              <a:rPr lang="ru-RU" dirty="0" smtClean="0"/>
              <a:t>На 4-5 день жизни ребенок перестает терять вес, и регистрируется первая прибавка к массе тела. После чего здоровый новорожденный в среднем набирает по 30 грамм в день.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ru-RU" b="1" dirty="0" smtClean="0"/>
              <a:t>Родовая опухоль</a:t>
            </a:r>
            <a:r>
              <a:rPr lang="ru-RU" dirty="0" smtClean="0"/>
              <a:t> — отек части тела, чаще головы, которая к моменту родов находилась ближе к выходу из матки (предлежала). Держится 1-2 суток. Иногда на месте родовой опухоли появляются мелкоточечные кровоизлияния, исчезающие самостоятельно. </a:t>
            </a:r>
          </a:p>
          <a:p>
            <a:pPr algn="just"/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643182"/>
            <a:ext cx="3357586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Токсическая эритема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071546"/>
            <a:ext cx="4041775" cy="164307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Токсическая эритема — красноватые, слегка плотноватые пятна, иногда с пузырьками в центре.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928934"/>
            <a:ext cx="4143404" cy="354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714620"/>
            <a:ext cx="3786213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928671"/>
            <a:ext cx="4214841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Потница (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милиария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V="1">
            <a:off x="4645025" y="857232"/>
            <a:ext cx="4041775" cy="142876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43504" y="1142984"/>
            <a:ext cx="3543296" cy="52173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встречается не только у новорожденных, она будет преследовать ребенка на протяжении 2-3 лет жизни. При перегревании в кожных складках появляется множество микроскопических красных прыщиков, иногда пузырьков (закупориваются потовые железы), шершавых на ощупь.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4500594" cy="56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Мочекислый инфаркт почек</a:t>
            </a:r>
            <a:r>
              <a:rPr lang="ru-RU" dirty="0" smtClean="0"/>
              <a:t>. Бывает практически у всех новорожденных. Обусловлен нарушением обмена веществ в почках и отложением в ее зонах кристаллов солей мочевой кислоты. Внешне проявляется выделением мутной, кирпично-желтой мочи. К концу 1-й недели эти явления проходят, с середины 2-й признак считается патологическим.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Половые кризы</a:t>
            </a:r>
            <a:r>
              <a:rPr lang="ru-RU" dirty="0" smtClean="0"/>
              <a:t>. Связаны с изменениями гормонального баланса у большинства новорожденных. Одно из проявлений — </a:t>
            </a:r>
            <a:r>
              <a:rPr lang="ru-RU" dirty="0" err="1" smtClean="0"/>
              <a:t>нагрубание</a:t>
            </a:r>
            <a:r>
              <a:rPr lang="ru-RU" dirty="0" smtClean="0"/>
              <a:t> молочных желез (как у девочек, так и у мальчиков) с максимальным увеличением на 7-8 день, обычно проходит к концу месяца. первые 2 дня жизни может воспалиться слизистая влагалища. Из половой щели появляются обильные выделения серовато-беловатого цвета, которые на третий день самостоятельно исчезают. Рекомендуется подмывать девочек слабым раствором перманганата калия (марганцовка).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Более редкими проявлениями гормонального криза являются: отек наружных половых органов — половых губ, члена, мошонки, который может держаться 1-2 недели и более, потемнение кожи вокруг сосков и кожи мошонки. Водянка яичка — скопление жидкости между его оболочками. Проходит иногда только в конце первого месяца жизни самостоятельно и не требует лечения.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Транзиторное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понижение\повышение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температуры тела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828680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Период </a:t>
            </a:r>
            <a:r>
              <a:rPr lang="ru-RU" dirty="0" err="1" smtClean="0"/>
              <a:t>пренатального</a:t>
            </a:r>
            <a:r>
              <a:rPr lang="ru-RU" dirty="0" smtClean="0"/>
              <a:t> развития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r>
              <a:rPr lang="ru-RU" b="1" dirty="0" err="1" smtClean="0"/>
              <a:t>герминальный</a:t>
            </a:r>
            <a:r>
              <a:rPr lang="ru-RU" b="1" dirty="0" smtClean="0"/>
              <a:t> период </a:t>
            </a:r>
            <a:r>
              <a:rPr lang="ru-RU" dirty="0" smtClean="0"/>
              <a:t>– дробление зиготы и первичной организации клеток (продолжается до 2 недель);</a:t>
            </a:r>
          </a:p>
          <a:p>
            <a:r>
              <a:rPr lang="ru-RU" dirty="0" smtClean="0"/>
              <a:t>-</a:t>
            </a:r>
            <a:r>
              <a:rPr lang="ru-RU" b="1" dirty="0" smtClean="0"/>
              <a:t>эмбриональный </a:t>
            </a:r>
            <a:r>
              <a:rPr lang="ru-RU" dirty="0" smtClean="0"/>
              <a:t>–структурное развитие зародыша ( около 6 </a:t>
            </a:r>
            <a:r>
              <a:rPr lang="ru-RU" dirty="0" err="1" smtClean="0"/>
              <a:t>нед</a:t>
            </a:r>
            <a:r>
              <a:rPr lang="ru-RU" dirty="0" smtClean="0"/>
              <a:t>);</a:t>
            </a:r>
          </a:p>
          <a:p>
            <a:r>
              <a:rPr lang="ru-RU" dirty="0" smtClean="0"/>
              <a:t>-</a:t>
            </a:r>
            <a:r>
              <a:rPr lang="ru-RU" b="1" dirty="0" smtClean="0"/>
              <a:t>фетальный период </a:t>
            </a:r>
            <a:r>
              <a:rPr lang="ru-RU" dirty="0" smtClean="0"/>
              <a:t>– созревание плода (с 3 мес. до родов)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Транзиторное понижение температуры, транзиторная лихорадка.  </a:t>
            </a:r>
            <a:r>
              <a:rPr lang="ru-RU" dirty="0" smtClean="0"/>
              <a:t>Физиологические нарушения теплового баланса связаны с несовершенством теплорегуляции новорожденных, которые не могут удерживать постоянную температуру тела и реагируют на любые изменения ее в помещении или на улице. Вследствие особенностей строения их кожи, богатой сосудами и капиллярами и бедной потовыми железами, происходит быстрое перегревание или переохлаждение ребенка.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АНАТОМО-ФИЗИОЛОГИЧЕСКИЕ ОСОБЕННОСТИ ДОНОШЕННЫХ ДЕТЕЙ.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Кожа.</a:t>
            </a:r>
            <a:r>
              <a:rPr lang="ru-RU" dirty="0" smtClean="0"/>
              <a:t> Нежная, бархатистая на ощупь, эластичная, розовая, могут быть остатки </a:t>
            </a:r>
            <a:r>
              <a:rPr lang="ru-RU" dirty="0" err="1" smtClean="0"/>
              <a:t>пушковых</a:t>
            </a:r>
            <a:r>
              <a:rPr lang="ru-RU" dirty="0" smtClean="0"/>
              <a:t> волос на спине и плечевом поясе. Богата сосудами и капиллярами, слабо развиты  потовые железы и активно развиты сальные, что  приводит к быстрому перегреванию или переохлаждению ребенка. 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71678"/>
            <a:ext cx="4040188" cy="4187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затылке, верхних веках, между бровями могут быть синюшного или красноватого цвета пятна, вызванные расширением сосудов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телеангиоэктазии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или точечные кровоизлияния. Иногда на крыльях и спинке носа имеются желтовато-белые узелки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милиа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Все эти явления исчезают в первые месяцы жизни. В области крестца также может быть скопление кожного пигмента, т.н. "монгольское пятно".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Волосы у новорожденного длиной до 2 см, брови и ресницы почти незаметны, ногти доходят до кончиков пальцев. </a:t>
            </a:r>
          </a:p>
          <a:p>
            <a:r>
              <a:rPr lang="ru-RU" b="1" dirty="0" smtClean="0"/>
              <a:t>Подкожно-жировая клетчатка</a:t>
            </a:r>
            <a:r>
              <a:rPr lang="ru-RU" dirty="0" smtClean="0"/>
              <a:t>. Хорошо развита, плотная.</a:t>
            </a:r>
          </a:p>
          <a:p>
            <a:pPr algn="just"/>
            <a:r>
              <a:rPr lang="ru-RU" b="1" dirty="0" smtClean="0"/>
              <a:t>Костная система</a:t>
            </a:r>
            <a:r>
              <a:rPr lang="ru-RU" dirty="0" smtClean="0"/>
              <a:t>. Содержит мало солей, поэтому кости легко искривляются при неправильном уходе 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Грудная клетка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бочкообразная: ребра расположены горизонтально. Состоят в основном из хряща.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Мышечная система.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Преобладает повышенный тонус — руки согнуты в локтях, ноги прижаты к животу: поза утробная.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Шея не держит головы 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714752"/>
            <a:ext cx="3190894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Органы дыхания.</a:t>
            </a:r>
            <a:r>
              <a:rPr lang="ru-RU" dirty="0" smtClean="0"/>
              <a:t> Слизистые оболочки дыхательных путей нежные, содержат большое количество кровеносных сосудов, поэтому, при инфекциях, чаще вирусных, быстро развивается отечность, выделяется большое количество слизи, что сильно затрудняет дыхание.  Носовые ходы, трахея и бронхи узкие. Евстахиева труба короткая и широкая. Недоразвиты лобная, </a:t>
            </a:r>
            <a:r>
              <a:rPr lang="ru-RU" dirty="0" err="1" smtClean="0"/>
              <a:t>гайморовая</a:t>
            </a:r>
            <a:r>
              <a:rPr lang="ru-RU" dirty="0" smtClean="0"/>
              <a:t> или </a:t>
            </a:r>
            <a:r>
              <a:rPr lang="ru-RU" dirty="0" err="1" smtClean="0"/>
              <a:t>верхнечелюсная</a:t>
            </a:r>
            <a:r>
              <a:rPr lang="ru-RU" dirty="0" smtClean="0"/>
              <a:t> пазухи.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Легкие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недостаточно развиты, дыхание поверхностное. О</a:t>
            </a:r>
            <a:r>
              <a:rPr lang="ru-RU" dirty="0" smtClean="0"/>
              <a:t>существляется за счет диафрагмы.</a:t>
            </a:r>
          </a:p>
          <a:p>
            <a:pPr algn="just"/>
            <a:r>
              <a:rPr lang="ru-RU" dirty="0" smtClean="0"/>
              <a:t> Дыхание легко нарушается при скоплении газов в желудке и кишечнике, запорах, тугом пеленании, оттесняющих диафрагму вверх.</a:t>
            </a:r>
          </a:p>
          <a:p>
            <a:pPr algn="just"/>
            <a:r>
              <a:rPr lang="ru-RU" dirty="0" smtClean="0"/>
              <a:t>Норма 40-60 вдохов-выдохов в минуту.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Сердечно-сосудистая</a:t>
            </a:r>
            <a:r>
              <a:rPr lang="ru-RU" b="1" dirty="0" smtClean="0"/>
              <a:t> система - с</a:t>
            </a:r>
            <a:r>
              <a:rPr lang="ru-RU" dirty="0" smtClean="0"/>
              <a:t> первым вдохом включается в работу малый круг кровообращения.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Частота пульса 120-140 ударов в минуту, при кормлении или плаче увеличивается до 160-200 ударов. Артериальное давление в начале первого месяца 66/36 мм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ст., а к концу его — 80/45 мм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ст.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Пищеварительная система </a:t>
            </a:r>
            <a:r>
              <a:rPr lang="ru-RU" dirty="0" smtClean="0"/>
              <a:t>незрелая, повышен обмен веществ. 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лизистая оболочка рта богата кровеносными сосудами, тонкая, нежная, легко ранима. </a:t>
            </a:r>
            <a:r>
              <a:rPr lang="ru-RU" dirty="0" smtClean="0"/>
              <a:t>Язык большой, широкий не помещается во рту.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/>
              <a:t>Пищеварительные железы, слюнные, еще не развиты: слюны в первые дни выделяется очень мало.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Мышцы, перекрывающие вход из пищевода в желудок, недоразвиты — это влечет частые необильные срыгивания.  </a:t>
            </a:r>
            <a:r>
              <a:rPr lang="ru-RU" dirty="0" smtClean="0"/>
              <a:t>В течение первых 10-20 часов жизни кишечник ребенка стерилен, затем начинается заселение его бактериальной флорой. В первые 3 дня выделяется кал- </a:t>
            </a:r>
            <a:r>
              <a:rPr lang="ru-RU" dirty="0" err="1" smtClean="0"/>
              <a:t>меконий</a:t>
            </a:r>
            <a:r>
              <a:rPr lang="ru-RU" dirty="0" smtClean="0"/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Герминальный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период: Первая неделя развития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зародыша - это период дробления зиготы на дочерние клетки. (рис.1)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Эмбриональный период: Вторая неделя жизни зародыша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стадия, когда клетки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эмбриобласта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разделяются на два слоя (две пластинки), из которых образуется два пузырька (рис.2). </a:t>
            </a:r>
            <a:r>
              <a:rPr lang="ru-RU" dirty="0" smtClean="0"/>
              <a:t>Из наружного слоя клеток образуется амниотический пузырек. Из внутреннего слоя клеток  желточный пузырек.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57430"/>
            <a:ext cx="4214842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Мочеполовая система - </a:t>
            </a:r>
            <a:r>
              <a:rPr lang="ru-RU" dirty="0" smtClean="0"/>
              <a:t>почки, мочеточники, мочевой пузырь сформированы достаточно хорошо.</a:t>
            </a:r>
          </a:p>
          <a:p>
            <a:pPr algn="just"/>
            <a:r>
              <a:rPr lang="ru-RU" dirty="0" smtClean="0"/>
              <a:t>Ребенок мочится всего 5-6 раз в сутки. Со 2-й недели обмен веществ постепенно стабилизируется, число мочеиспусканий увеличивается до 20-25 раз в стуки. 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Наружные половые органы сформированы. У мальчиков яички чаще всего опущены в мошонку, если же находятся в нижней части живота, то могут опуститься самостоятельно в первые 3 года.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девочек большие половые губы прикрывают малые.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Обмен веществ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Повышена потребность в углеводах, усилено всасывание жиров и их отложение в тканях. Водно-солевой баланс легко нарушается: суточная потребность в жидкости — 150-165 мл/кг.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Нервная система.</a:t>
            </a:r>
            <a:r>
              <a:rPr lang="ru-RU" dirty="0" smtClean="0"/>
              <a:t> Незрелая, спят большую часть суток,. Врожденные рефлексы сосательный, глотательный, хватательный, мигательный и др., выражены хорошо, а к 7-10 дню жизни начинают складываться т.н. условные рефлексы.  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Органы чувств.</a:t>
            </a:r>
            <a:r>
              <a:rPr lang="ru-RU" dirty="0" smtClean="0"/>
              <a:t> В первые недели органы обоняния почти не ощущают запаха, разбудить может только чрезвычайно громкий звук, побеспокоить лишь слишком яркий свет. Неосмысленный взгляд ребенка не задерживается на чем-либо, у многих наблюдается физиологическое косоглазие, обусловленное слабостью глазных мышц, непроизвольные движения глазных яблок — нистагм. До 2 месяцев он плачет без слез — слезные железы не вырабатывают жидкость. </a:t>
            </a: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Иммунитет.</a:t>
            </a:r>
            <a:r>
              <a:rPr lang="ru-RU" dirty="0" smtClean="0"/>
              <a:t> Некоторые факторы, выполняющие защитную роль в организме, вырабатываются еще </a:t>
            </a:r>
            <a:r>
              <a:rPr lang="ru-RU" dirty="0" err="1" smtClean="0"/>
              <a:t>внутриутробно</a:t>
            </a:r>
            <a:r>
              <a:rPr lang="ru-RU" dirty="0" smtClean="0"/>
              <a:t>. Часть иммунных веществ ребенок получает от матери с молозивом, в котором их концентрация очень высока, и с грудным молоком, где их содержание намного ниже, но в достаточном количестве. Но в целом иммунная система несовершенна, ребенок раним в плане инфекции.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Физическое и психомоторное развитие.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4 недели ребенок прибавляет в весе 600-800 г, в росте — 3-4 см. Уже по 4-5 часов в день он бодрствует, делает попытки улыбнуться, приподнять голову, лежа на животе.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Рекомендуемые игрушки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крупные, яркие, но не многоцветные, которые утомляют. Привлекательнее простой формы, погремушки. Подвешивая на расстоянии 70 см от груди, медленно перемещать из стороны в сторону и звенеть ими.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Потребности новорожденного</a:t>
            </a:r>
            <a:endParaRPr lang="ru-RU" dirty="0" smtClean="0"/>
          </a:p>
          <a:p>
            <a:r>
              <a:rPr lang="ru-RU" dirty="0" smtClean="0"/>
              <a:t>-безопасности,</a:t>
            </a:r>
          </a:p>
          <a:p>
            <a:r>
              <a:rPr lang="ru-RU" dirty="0" smtClean="0"/>
              <a:t>- в новых впечатлениях,</a:t>
            </a:r>
          </a:p>
          <a:p>
            <a:r>
              <a:rPr lang="ru-RU" dirty="0" smtClean="0"/>
              <a:t>- в общении,</a:t>
            </a:r>
          </a:p>
          <a:p>
            <a:r>
              <a:rPr lang="ru-RU" dirty="0" smtClean="0"/>
              <a:t>  в достижениях.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Проблемы периода новорожденности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Родимые пятна и другие состояния кожи. </a:t>
            </a:r>
          </a:p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Невус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простой, или «укусы аиста» и «поцелуи ангела».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Винные пятна, или огненный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невус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Монгольские пятна.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Родинки.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Земляничные и кавернозные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гемангиомы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Мозоли от сосания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Родимые пятна и другие состояния кожи.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643182"/>
            <a:ext cx="378621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Дробление зиготы и образование зародышевых листков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53214" y="1920875"/>
            <a:ext cx="3246571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Рис.1. А - оплодотворение: 1 - сперматозоид; 2 - яйцеклетка; Б; В - дробление зиготы, Г - </a:t>
            </a:r>
            <a:r>
              <a:rPr lang="ru-RU" dirty="0" err="1"/>
              <a:t>морубластула</a:t>
            </a:r>
            <a:r>
              <a:rPr lang="ru-RU" dirty="0"/>
              <a:t>: 1 - </a:t>
            </a:r>
            <a:r>
              <a:rPr lang="ru-RU" dirty="0" err="1"/>
              <a:t>эмбриобласт</a:t>
            </a:r>
            <a:r>
              <a:rPr lang="ru-RU" dirty="0"/>
              <a:t>; 2 - </a:t>
            </a:r>
            <a:r>
              <a:rPr lang="ru-RU" dirty="0" err="1"/>
              <a:t>трофобласт</a:t>
            </a:r>
            <a:r>
              <a:rPr lang="ru-RU" dirty="0"/>
              <a:t>; Д – </a:t>
            </a:r>
            <a:r>
              <a:rPr lang="ru-RU" dirty="0" err="1"/>
              <a:t>бластоциста</a:t>
            </a:r>
            <a:r>
              <a:rPr lang="ru-RU" dirty="0"/>
              <a:t>: 1-эмбриобласт; 2 - </a:t>
            </a:r>
            <a:r>
              <a:rPr lang="ru-RU" dirty="0" err="1"/>
              <a:t>трофобласт</a:t>
            </a:r>
            <a:r>
              <a:rPr lang="ru-RU" dirty="0"/>
              <a:t>; 3 - полость амниона; Е - </a:t>
            </a:r>
            <a:r>
              <a:rPr lang="ru-RU" dirty="0" err="1"/>
              <a:t>бластоциста</a:t>
            </a:r>
            <a:r>
              <a:rPr lang="ru-RU" dirty="0"/>
              <a:t>: 1-эмбриобласт; 2-полость амниона; 3 - бластоцель; 4 - эмбриональная энтодерма; 5-амнионитический эпителий - Ж - И: 1 - эктодерма; 2 - энтодерма; 3 – мезодерма.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Невус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простой, или «укусы аиста» и «поцелуи ангела».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65176"/>
            <a:ext cx="4040188" cy="2745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Винные пятна, или огненный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невус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71744"/>
            <a:ext cx="385765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Монгольские пятна.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71744"/>
            <a:ext cx="3857652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Родинки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71744"/>
            <a:ext cx="4071966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Земляничные и кавернозные </a:t>
            </a:r>
            <a:r>
              <a:rPr lang="ru-RU" dirty="0" err="1" smtClean="0"/>
              <a:t>гемангиомы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71744"/>
            <a:ext cx="392909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Вторая неделя жизни зародыша</a:t>
            </a:r>
          </a:p>
        </p:txBody>
      </p:sp>
      <p:pic>
        <p:nvPicPr>
          <p:cNvPr id="5" name="Содержимое 4" descr="Положение эмбриона и зародышевых оболочек на разных стадиях развития человека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785926"/>
            <a:ext cx="464343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Рис.2. Положение эмбриона и зародышевых оболочек на разных стадиях развития человека: А - 2-3 </a:t>
            </a:r>
            <a:r>
              <a:rPr lang="ru-RU" dirty="0" err="1"/>
              <a:t>нед</a:t>
            </a:r>
            <a:r>
              <a:rPr lang="ru-RU" dirty="0"/>
              <a:t>; Б - 4 </a:t>
            </a:r>
            <a:r>
              <a:rPr lang="ru-RU" dirty="0" err="1"/>
              <a:t>нед</a:t>
            </a:r>
            <a:r>
              <a:rPr lang="ru-RU" dirty="0"/>
              <a:t>: 1 - полость амниона; 2 - тело эмбриона; 3 - желточный мешок; 4 - </a:t>
            </a:r>
            <a:r>
              <a:rPr lang="ru-RU" dirty="0" err="1"/>
              <a:t>трофоласт</a:t>
            </a:r>
            <a:r>
              <a:rPr lang="ru-RU" dirty="0"/>
              <a:t>; В - 6 </a:t>
            </a:r>
            <a:r>
              <a:rPr lang="ru-RU" dirty="0" err="1"/>
              <a:t>нед</a:t>
            </a:r>
            <a:r>
              <a:rPr lang="ru-RU" dirty="0"/>
              <a:t>; Г - плод 4-5 </a:t>
            </a:r>
            <a:r>
              <a:rPr lang="ru-RU" dirty="0" err="1"/>
              <a:t>мес</a:t>
            </a:r>
            <a:r>
              <a:rPr lang="ru-RU" dirty="0"/>
              <a:t>: 1 - тело эмбриона (плода); 2 - амнион; 3 - желточный мешок; 4 - хорион; 5 - пупочный канатик.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Третья неделя жизни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зародыша является периодом образования трехслойного щитка (зародыша). К</a:t>
            </a:r>
            <a:r>
              <a:rPr lang="ru-RU" dirty="0" smtClean="0"/>
              <a:t> концу 3-й недели развития зародыш человека имеет вид трехслойной пластинки, или трехслойного щитка.</a:t>
            </a:r>
          </a:p>
          <a:p>
            <a:pPr marL="0" indent="0" algn="just"/>
            <a:r>
              <a:rPr lang="ru-RU" b="1" dirty="0" smtClean="0"/>
              <a:t>Четвертая неделя жизни</a:t>
            </a:r>
            <a:r>
              <a:rPr lang="ru-RU" dirty="0" smtClean="0"/>
              <a:t> - зародыш, начинает изгибаться в поперечном и продольном направлениях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Рис.3. Поперечный разрез через тело зародыша (схема): 1 - нервная трубка; 2 - хорда; 3 - аорта; 4 - </a:t>
            </a:r>
            <a:r>
              <a:rPr lang="ru-RU" dirty="0" err="1" smtClean="0"/>
              <a:t>склеротом</a:t>
            </a:r>
            <a:r>
              <a:rPr lang="ru-RU" dirty="0" smtClean="0"/>
              <a:t>; 5 - </a:t>
            </a:r>
            <a:r>
              <a:rPr lang="ru-RU" dirty="0" err="1" smtClean="0"/>
              <a:t>миотом</a:t>
            </a:r>
            <a:r>
              <a:rPr lang="ru-RU" dirty="0" smtClean="0"/>
              <a:t>; 6 - </a:t>
            </a:r>
            <a:r>
              <a:rPr lang="ru-RU" dirty="0" err="1" smtClean="0"/>
              <a:t>дерматом</a:t>
            </a:r>
            <a:r>
              <a:rPr lang="ru-RU" dirty="0" smtClean="0"/>
              <a:t>; 7 - первичная кишка; 8 - полость тела (целом); 9 - </a:t>
            </a:r>
            <a:r>
              <a:rPr lang="ru-RU" dirty="0" err="1" smtClean="0"/>
              <a:t>соматоплевра</a:t>
            </a:r>
            <a:r>
              <a:rPr lang="ru-RU" dirty="0" smtClean="0"/>
              <a:t>; 10 – </a:t>
            </a:r>
            <a:r>
              <a:rPr lang="ru-RU" dirty="0" err="1" smtClean="0"/>
              <a:t>спланхноплевра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Поперечный разрез через тело зародыша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4038600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Пятая-восьмая недели - </a:t>
            </a:r>
            <a:r>
              <a:rPr lang="ru-RU" dirty="0" smtClean="0"/>
              <a:t>продолжается формирование органов (органогенез) и тканей (гистогенез).  К 5 неделе длина зародыша равна 7,5 мм.</a:t>
            </a:r>
          </a:p>
          <a:p>
            <a:pPr algn="just"/>
            <a:r>
              <a:rPr lang="ru-RU" dirty="0" smtClean="0"/>
              <a:t>На 6-й неделе (теменно-копчиковая длина зародыша - 12 - 13 мм) заметны закладки наружного уха, с конца 6-7-й недели - закладки пальцев рук, а затем ног.</a:t>
            </a:r>
          </a:p>
          <a:p>
            <a:pPr algn="just"/>
            <a:r>
              <a:rPr lang="ru-RU" dirty="0" smtClean="0"/>
              <a:t>К концу 7-й недели (длина зародыша - 19-20 мм) начинают формироваться веки.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442</TotalTime>
  <Words>2216</Words>
  <Application>Microsoft Office PowerPoint</Application>
  <PresentationFormat>Экран (4:3)</PresentationFormat>
  <Paragraphs>105</Paragraphs>
  <Slides>54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Поток</vt:lpstr>
      <vt:lpstr>Федеральное государственное казанное военное образовательное  учреждение высшего профессионального  образования «Военно-медицинская академия имени С.М. Кирова»  Министерства обороны Российской Федерации </vt:lpstr>
      <vt:lpstr>Внутриутробное развитие</vt:lpstr>
      <vt:lpstr>Период пренатального развития</vt:lpstr>
      <vt:lpstr>Слайд 4</vt:lpstr>
      <vt:lpstr>Слайд 5</vt:lpstr>
      <vt:lpstr>Вторая неделя жизни зародыша</vt:lpstr>
      <vt:lpstr>Слайд 7</vt:lpstr>
      <vt:lpstr>Слайд 8</vt:lpstr>
      <vt:lpstr>Слайд 9</vt:lpstr>
      <vt:lpstr>Слайд 10</vt:lpstr>
      <vt:lpstr>Фетальный период</vt:lpstr>
      <vt:lpstr>Период новорожденности </vt:lpstr>
      <vt:lpstr>Слайд 13</vt:lpstr>
      <vt:lpstr>Шкала Апгар — система быстрой оценки состояния новорождённого.</vt:lpstr>
      <vt:lpstr>Слайд 15</vt:lpstr>
      <vt:lpstr>Слайд 16</vt:lpstr>
      <vt:lpstr>Переходные состояния  </vt:lpstr>
      <vt:lpstr>ФИЗИОЛОГИЧЕСКИЕ (ПЕРЕХОДНЫЕ) СОСТОЯНИЯ НОВОРОЖДЕННЫХ  </vt:lpstr>
      <vt:lpstr>  Желтуха новорожденных: физиологическая и патологическая. </vt:lpstr>
      <vt:lpstr>Слайд 20</vt:lpstr>
      <vt:lpstr>Слайд 21</vt:lpstr>
      <vt:lpstr>Слайд 22</vt:lpstr>
      <vt:lpstr>Слайд 23</vt:lpstr>
      <vt:lpstr>Токсическая эритема</vt:lpstr>
      <vt:lpstr>   Потница (милиария) </vt:lpstr>
      <vt:lpstr>Слайд 26</vt:lpstr>
      <vt:lpstr>Слайд 27</vt:lpstr>
      <vt:lpstr>Слайд 28</vt:lpstr>
      <vt:lpstr>Транзиторное понижение\повышение температуры тела </vt:lpstr>
      <vt:lpstr>Слайд 30</vt:lpstr>
      <vt:lpstr>АНАТОМО-ФИЗИОЛОГИЧЕСКИЕ ОСОБЕННОСТИ ДОНОШЕННЫХ ДЕТЕЙ. 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Проблемы периода новорожденности </vt:lpstr>
      <vt:lpstr>Слайд 49</vt:lpstr>
      <vt:lpstr>Слайд 50</vt:lpstr>
      <vt:lpstr>Слайд 51</vt:lpstr>
      <vt:lpstr>Слайд 52</vt:lpstr>
      <vt:lpstr>Слайд 53</vt:lpstr>
      <vt:lpstr>Слайд 54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Александр</cp:lastModifiedBy>
  <cp:revision>25</cp:revision>
  <dcterms:created xsi:type="dcterms:W3CDTF">2012-01-04T17:05:38Z</dcterms:created>
  <dcterms:modified xsi:type="dcterms:W3CDTF">2012-10-30T13:14:59Z</dcterms:modified>
</cp:coreProperties>
</file>