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AACCBD-8F2F-47EC-9A9F-0058E3533C1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DD66FC-E944-49A5-AAB2-A76A8C36F23F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FFFF00"/>
              </a:solidFill>
            </a:rPr>
            <a:t>биологический процесс </a:t>
          </a:r>
        </a:p>
        <a:p>
          <a:endParaRPr lang="ru-RU" sz="2100" dirty="0"/>
        </a:p>
      </dgm:t>
    </dgm:pt>
    <dgm:pt modelId="{20EEC77B-CBAE-4E74-98A5-F07D697EA7E5}" type="parTrans" cxnId="{21DC042E-86F9-4939-8588-289389938B5A}">
      <dgm:prSet/>
      <dgm:spPr/>
      <dgm:t>
        <a:bodyPr/>
        <a:lstStyle/>
        <a:p>
          <a:endParaRPr lang="ru-RU"/>
        </a:p>
      </dgm:t>
    </dgm:pt>
    <dgm:pt modelId="{BBC94A06-DAB8-431F-AA71-AD9A6E619ABD}" type="sibTrans" cxnId="{21DC042E-86F9-4939-8588-289389938B5A}">
      <dgm:prSet/>
      <dgm:spPr/>
      <dgm:t>
        <a:bodyPr/>
        <a:lstStyle/>
        <a:p>
          <a:endParaRPr lang="ru-RU"/>
        </a:p>
      </dgm:t>
    </dgm:pt>
    <dgm:pt modelId="{B657CE71-6ADA-4DC0-90EB-7457E5B1C39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FFFF00"/>
              </a:solidFill>
            </a:rPr>
            <a:t>Психосоциальный</a:t>
          </a:r>
        </a:p>
        <a:p>
          <a:r>
            <a:rPr lang="ru-RU" sz="2400" dirty="0" smtClean="0">
              <a:solidFill>
                <a:srgbClr val="FFFF00"/>
              </a:solidFill>
            </a:rPr>
            <a:t> процесс </a:t>
          </a:r>
          <a:endParaRPr lang="ru-RU" sz="2400" dirty="0">
            <a:solidFill>
              <a:srgbClr val="FFFF00"/>
            </a:solidFill>
          </a:endParaRPr>
        </a:p>
      </dgm:t>
    </dgm:pt>
    <dgm:pt modelId="{E43907C2-EF9E-4123-B127-E1C0E299138E}" type="parTrans" cxnId="{5DB788D8-C5A5-41AE-94D9-BF503FA218C6}">
      <dgm:prSet/>
      <dgm:spPr/>
      <dgm:t>
        <a:bodyPr/>
        <a:lstStyle/>
        <a:p>
          <a:endParaRPr lang="ru-RU"/>
        </a:p>
      </dgm:t>
    </dgm:pt>
    <dgm:pt modelId="{1A98DE15-6C8A-4EAA-A107-0D700C93C893}" type="sibTrans" cxnId="{5DB788D8-C5A5-41AE-94D9-BF503FA218C6}">
      <dgm:prSet/>
      <dgm:spPr/>
      <dgm:t>
        <a:bodyPr/>
        <a:lstStyle/>
        <a:p>
          <a:endParaRPr lang="ru-RU"/>
        </a:p>
      </dgm:t>
    </dgm:pt>
    <dgm:pt modelId="{8515864B-4378-4BC0-9189-854E820D7757}" type="pres">
      <dgm:prSet presAssocID="{D7AACCBD-8F2F-47EC-9A9F-0058E3533C1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C7233B-66EE-4AD9-BDF2-E77D8AA85BF2}" type="pres">
      <dgm:prSet presAssocID="{D7AACCBD-8F2F-47EC-9A9F-0058E3533C1E}" presName="divider" presStyleLbl="fgShp" presStyleIdx="0" presStyleCnt="1"/>
      <dgm:spPr/>
    </dgm:pt>
    <dgm:pt modelId="{CA8F5E57-AEB9-47D9-927B-BDF86C65A84B}" type="pres">
      <dgm:prSet presAssocID="{06DD66FC-E944-49A5-AAB2-A76A8C36F23F}" presName="downArrow" presStyleLbl="node1" presStyleIdx="0" presStyleCnt="2"/>
      <dgm:spPr/>
    </dgm:pt>
    <dgm:pt modelId="{A2BF0CC1-E547-4E2D-A47C-EEFC909A10E1}" type="pres">
      <dgm:prSet presAssocID="{06DD66FC-E944-49A5-AAB2-A76A8C36F23F}" presName="downArrowText" presStyleLbl="revTx" presStyleIdx="0" presStyleCnt="2" custScaleY="7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2A448-A1CA-4466-B32F-6CFF9D3D7A69}" type="pres">
      <dgm:prSet presAssocID="{B657CE71-6ADA-4DC0-90EB-7457E5B1C396}" presName="upArrow" presStyleLbl="node1" presStyleIdx="1" presStyleCnt="2"/>
      <dgm:spPr/>
    </dgm:pt>
    <dgm:pt modelId="{9B808227-A1C1-4165-AFE9-6355033067AF}" type="pres">
      <dgm:prSet presAssocID="{B657CE71-6ADA-4DC0-90EB-7457E5B1C396}" presName="upArrowText" presStyleLbl="revTx" presStyleIdx="1" presStyleCnt="2" custScaleX="124266" custScaleY="911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07204E-BA4E-48FE-B9EA-CF0B302DB159}" type="presOf" srcId="{06DD66FC-E944-49A5-AAB2-A76A8C36F23F}" destId="{A2BF0CC1-E547-4E2D-A47C-EEFC909A10E1}" srcOrd="0" destOrd="0" presId="urn:microsoft.com/office/officeart/2005/8/layout/arrow3"/>
    <dgm:cxn modelId="{17ACF054-7670-4041-B98C-03422DFC8E4A}" type="presOf" srcId="{D7AACCBD-8F2F-47EC-9A9F-0058E3533C1E}" destId="{8515864B-4378-4BC0-9189-854E820D7757}" srcOrd="0" destOrd="0" presId="urn:microsoft.com/office/officeart/2005/8/layout/arrow3"/>
    <dgm:cxn modelId="{21DC042E-86F9-4939-8588-289389938B5A}" srcId="{D7AACCBD-8F2F-47EC-9A9F-0058E3533C1E}" destId="{06DD66FC-E944-49A5-AAB2-A76A8C36F23F}" srcOrd="0" destOrd="0" parTransId="{20EEC77B-CBAE-4E74-98A5-F07D697EA7E5}" sibTransId="{BBC94A06-DAB8-431F-AA71-AD9A6E619ABD}"/>
    <dgm:cxn modelId="{02243ED1-E494-4E8F-BBE3-C35F0F6E2DC8}" type="presOf" srcId="{B657CE71-6ADA-4DC0-90EB-7457E5B1C396}" destId="{9B808227-A1C1-4165-AFE9-6355033067AF}" srcOrd="0" destOrd="0" presId="urn:microsoft.com/office/officeart/2005/8/layout/arrow3"/>
    <dgm:cxn modelId="{5DB788D8-C5A5-41AE-94D9-BF503FA218C6}" srcId="{D7AACCBD-8F2F-47EC-9A9F-0058E3533C1E}" destId="{B657CE71-6ADA-4DC0-90EB-7457E5B1C396}" srcOrd="1" destOrd="0" parTransId="{E43907C2-EF9E-4123-B127-E1C0E299138E}" sibTransId="{1A98DE15-6C8A-4EAA-A107-0D700C93C893}"/>
    <dgm:cxn modelId="{150FEA81-B3D5-46CA-ACF2-A78B02CBB812}" type="presParOf" srcId="{8515864B-4378-4BC0-9189-854E820D7757}" destId="{64C7233B-66EE-4AD9-BDF2-E77D8AA85BF2}" srcOrd="0" destOrd="0" presId="urn:microsoft.com/office/officeart/2005/8/layout/arrow3"/>
    <dgm:cxn modelId="{E4E52095-E498-4806-82B2-BD75774FDF54}" type="presParOf" srcId="{8515864B-4378-4BC0-9189-854E820D7757}" destId="{CA8F5E57-AEB9-47D9-927B-BDF86C65A84B}" srcOrd="1" destOrd="0" presId="urn:microsoft.com/office/officeart/2005/8/layout/arrow3"/>
    <dgm:cxn modelId="{6E483778-6FEB-43DA-9084-280E56A2554E}" type="presParOf" srcId="{8515864B-4378-4BC0-9189-854E820D7757}" destId="{A2BF0CC1-E547-4E2D-A47C-EEFC909A10E1}" srcOrd="2" destOrd="0" presId="urn:microsoft.com/office/officeart/2005/8/layout/arrow3"/>
    <dgm:cxn modelId="{8EC3796C-FA6C-45CC-9B5B-92094718AC5F}" type="presParOf" srcId="{8515864B-4378-4BC0-9189-854E820D7757}" destId="{E0D2A448-A1CA-4466-B32F-6CFF9D3D7A69}" srcOrd="3" destOrd="0" presId="urn:microsoft.com/office/officeart/2005/8/layout/arrow3"/>
    <dgm:cxn modelId="{22126DE0-3B53-46D0-881A-DF19FE098E0A}" type="presParOf" srcId="{8515864B-4378-4BC0-9189-854E820D7757}" destId="{9B808227-A1C1-4165-AFE9-6355033067A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C7233B-66EE-4AD9-BDF2-E77D8AA85BF2}">
      <dsp:nvSpPr>
        <dsp:cNvPr id="0" name=""/>
        <dsp:cNvSpPr/>
      </dsp:nvSpPr>
      <dsp:spPr>
        <a:xfrm rot="21300000">
          <a:off x="23851" y="1843702"/>
          <a:ext cx="7724697" cy="884594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8F5E57-AEB9-47D9-927B-BDF86C65A84B}">
      <dsp:nvSpPr>
        <dsp:cNvPr id="0" name=""/>
        <dsp:cNvSpPr/>
      </dsp:nvSpPr>
      <dsp:spPr>
        <a:xfrm>
          <a:off x="932688" y="228600"/>
          <a:ext cx="2331720" cy="182880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BF0CC1-E547-4E2D-A47C-EEFC909A10E1}">
      <dsp:nvSpPr>
        <dsp:cNvPr id="0" name=""/>
        <dsp:cNvSpPr/>
      </dsp:nvSpPr>
      <dsp:spPr>
        <a:xfrm>
          <a:off x="4119372" y="288036"/>
          <a:ext cx="2487168" cy="1344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FFFF00"/>
              </a:solidFill>
            </a:rPr>
            <a:t>биологический процесс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4119372" y="288036"/>
        <a:ext cx="2487168" cy="1344168"/>
      </dsp:txXfrm>
    </dsp:sp>
    <dsp:sp modelId="{E0D2A448-A1CA-4466-B32F-6CFF9D3D7A69}">
      <dsp:nvSpPr>
        <dsp:cNvPr id="0" name=""/>
        <dsp:cNvSpPr/>
      </dsp:nvSpPr>
      <dsp:spPr>
        <a:xfrm>
          <a:off x="4507991" y="2514599"/>
          <a:ext cx="2331720" cy="182880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808227-A1C1-4165-AFE9-6355033067AF}">
      <dsp:nvSpPr>
        <dsp:cNvPr id="0" name=""/>
        <dsp:cNvSpPr/>
      </dsp:nvSpPr>
      <dsp:spPr>
        <a:xfrm>
          <a:off x="864091" y="2736308"/>
          <a:ext cx="3090704" cy="17511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FFFF00"/>
              </a:solidFill>
            </a:rPr>
            <a:t>Психосоциальный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FFFF00"/>
              </a:solidFill>
            </a:rPr>
            <a:t> процесс </a:t>
          </a:r>
          <a:endParaRPr lang="ru-RU" sz="2400" kern="1200" dirty="0">
            <a:solidFill>
              <a:srgbClr val="FFFF00"/>
            </a:solidFill>
          </a:endParaRPr>
        </a:p>
      </dsp:txBody>
      <dsp:txXfrm>
        <a:off x="864091" y="2736308"/>
        <a:ext cx="3090704" cy="1751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428868"/>
            <a:ext cx="7929618" cy="178594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Психологические особенности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подростков и юношеского возраста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0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Book Antiqua" pitchFamily="18" charset="0"/>
              </a:rPr>
              <a:t>Федеральное государственное военное образовательное учреждение высшего профессионального образования «Военно-медицинская академия имени С.М. Кирова» </a:t>
            </a:r>
            <a:br>
              <a:rPr lang="ru-RU" dirty="0" smtClean="0">
                <a:solidFill>
                  <a:srgbClr val="000000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Book Antiqua" pitchFamily="18" charset="0"/>
              </a:rPr>
              <a:t>Министерства обороны Российской Федерации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5429264"/>
            <a:ext cx="4071966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</a:rPr>
              <a:t>Преподаватель:.</a:t>
            </a:r>
          </a:p>
          <a:p>
            <a:pPr algn="r">
              <a:lnSpc>
                <a:spcPct val="90000"/>
              </a:lnSpc>
              <a:defRPr/>
            </a:pPr>
            <a:r>
              <a:rPr lang="ru-RU" i="1" dirty="0" err="1" smtClean="0">
                <a:solidFill>
                  <a:schemeClr val="bg1"/>
                </a:solidFill>
                <a:latin typeface="Times New Roman" pitchFamily="18" charset="0"/>
              </a:rPr>
              <a:t>Левковская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</a:rPr>
              <a:t> Е.Н</a:t>
            </a:r>
            <a:r>
              <a:rPr lang="ru-RU" i="1" dirty="0" smtClean="0">
                <a:latin typeface="Times New Roman" pitchFamily="18" charset="0"/>
              </a:rPr>
              <a:t>.</a:t>
            </a:r>
            <a:r>
              <a:rPr lang="ru-RU" sz="2400" i="1" dirty="0" smtClean="0">
                <a:latin typeface="Times New Roman" pitchFamily="18" charset="0"/>
              </a:rPr>
              <a:t>                             </a:t>
            </a:r>
            <a:endParaRPr lang="ru-RU" dirty="0" smtClean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714488"/>
            <a:ext cx="8072494" cy="46410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1) «самооценка» ребенка является прямым воспроизводством оценки матери. Дети отмечают в себе прежде всего те качества, которые подчеркиваются родителями.</a:t>
            </a:r>
          </a:p>
          <a:p>
            <a:r>
              <a:rPr lang="ru-RU" dirty="0" smtClean="0"/>
              <a:t>Если внушается негативный образ и ребенок разделяет полностью эту точку зрения, у него формируется устойчивое негативное отношение к себе с преобладанием чувства неполноценности и </a:t>
            </a:r>
            <a:r>
              <a:rPr lang="ru-RU" dirty="0" err="1" smtClean="0"/>
              <a:t>самонеприятия</a:t>
            </a:r>
            <a:r>
              <a:rPr lang="ru-RU" dirty="0" smtClean="0"/>
              <a:t>; </a:t>
            </a:r>
          </a:p>
          <a:p>
            <a:r>
              <a:rPr lang="ru-RU" dirty="0" smtClean="0"/>
              <a:t>2) смешанная самооценка, в которой существуют противоречивые компоненты: один — это формирующийся у подростка образ своего «Я» в связи с успешным опытом социального взаимодействия, второй — отголосок родительского видения ребенка;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77724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Выделяют следующие типы </a:t>
            </a:r>
            <a:r>
              <a:rPr lang="ru-RU" sz="3600" dirty="0" err="1" smtClean="0">
                <a:solidFill>
                  <a:srgbClr val="FFFF00"/>
                </a:solidFill>
              </a:rPr>
              <a:t>самоотношения</a:t>
            </a:r>
            <a:r>
              <a:rPr lang="ru-RU" sz="3600" dirty="0" smtClean="0">
                <a:solidFill>
                  <a:srgbClr val="FFFF00"/>
                </a:solidFill>
              </a:rPr>
              <a:t> подростка: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2918"/>
            <a:ext cx="7772400" cy="571264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3) подросток воспроизводит точку зрения родителей на себя, но дает ей другую оценку. Упрямство не называет бесхарактерностью. Поскольку для подростка этого возраста </a:t>
            </a:r>
            <a:r>
              <a:rPr lang="ru-RU" dirty="0" err="1" smtClean="0"/>
              <a:t>попрежнему</a:t>
            </a:r>
            <a:r>
              <a:rPr lang="ru-RU" dirty="0" smtClean="0"/>
              <a:t> важны одобрение и поддержка взрослых, то ради сохранения чувства «Мы» им воспроизводится негативная оценка своего «упрямого» поведения; </a:t>
            </a:r>
          </a:p>
          <a:p>
            <a:r>
              <a:rPr lang="ru-RU" dirty="0" smtClean="0"/>
              <a:t>4) подросток ведет борьбу против мнения родителей, но при этом оценивает себя в рамках той же системы ценностей. В данном случае ребенок воспроизводит в самооценке не реальную оценку родителей, а их идеализированные ожидания; </a:t>
            </a:r>
          </a:p>
          <a:p>
            <a:r>
              <a:rPr lang="ru-RU" dirty="0" smtClean="0"/>
              <a:t>5) подросток воспроизводит в самооценке негативное мнение родителей о себе, но при этом подчеркивает, что таким он и хочет быть. Это отвержение родительских требований приводит к очень напряженным отношениям в семье.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500306"/>
            <a:ext cx="7586690" cy="385525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Главными опорными признаками физического созревания являются: скелетная зрелость, появление вторичных половых признаков и период скачка в росте.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00105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Физическое развитие и взросление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071934" y="1357298"/>
            <a:ext cx="121444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Акселерация развития как массовое явление проявилась во второй половине XX столетия. В прошлых поколениях половое созревание у мальчиков начиналось в 13-14 лет, у девочек в 12-14 лет и завершалось у юношей в 20-23 года, у девушек в 18-20 лет.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48680"/>
            <a:ext cx="7772400" cy="8777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Акселерация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340768"/>
            <a:ext cx="7772400" cy="4896544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 smtClean="0"/>
              <a:t>— термин используется как противоположность акселерации, т.е. задержка, запаздывание </a:t>
            </a:r>
            <a:r>
              <a:rPr lang="ru-RU" sz="2600" b="1" dirty="0" err="1" smtClean="0"/>
              <a:t>физич</a:t>
            </a:r>
            <a:r>
              <a:rPr lang="ru-RU" sz="2600" b="1" dirty="0" smtClean="0"/>
              <a:t>, </a:t>
            </a:r>
            <a:r>
              <a:rPr lang="ru-RU" sz="2600" b="1" dirty="0" err="1" smtClean="0"/>
              <a:t>секс-ого</a:t>
            </a:r>
            <a:r>
              <a:rPr lang="ru-RU" sz="2600" b="1" dirty="0" smtClean="0"/>
              <a:t> и </a:t>
            </a:r>
            <a:r>
              <a:rPr lang="ru-RU" sz="2600" b="1" dirty="0" err="1" smtClean="0"/>
              <a:t>интеллек-но-личностного</a:t>
            </a:r>
            <a:r>
              <a:rPr lang="ru-RU" sz="2600" b="1" dirty="0" smtClean="0"/>
              <a:t> созревания. Для психологов, педагогов и психиатров наибольшее значение имеет задержка психического развития ребенка (ЗПР). Ретардация психического развития теснейшим образом связана с проблемой школьной неуспеваемости в младшей школе. Таких детей нужно направлять в "классы выравнивания", где несколько увеличены сроки прохождения школьной программы, щадящий режим, проводится и специальная общеукрепляющая терапия. Как правило, в дальнейшем большая часть детей в развитии "догоняет" своих сверстников и может обучаться в обычных классах. ЗПР следует отличать от олигофрении, где психическое развитие останавливается, такие дети в массовой школе обучаться не могут</a:t>
            </a:r>
            <a:r>
              <a:rPr lang="ru-RU" sz="2600" dirty="0" smtClean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Ретардация развития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Выгнутая вправо стрелка 3"/>
          <p:cNvSpPr/>
          <p:nvPr/>
        </p:nvSpPr>
        <p:spPr>
          <a:xfrm>
            <a:off x="7740352" y="764704"/>
            <a:ext cx="659512" cy="79208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type="title"/>
          </p:nvPr>
        </p:nvSpPr>
        <p:spPr>
          <a:xfrm>
            <a:off x="914400" y="2420888"/>
            <a:ext cx="7772400" cy="3096344"/>
          </a:xfrm>
        </p:spPr>
        <p:txBody>
          <a:bodyPr>
            <a:noAutofit/>
          </a:bodyPr>
          <a:lstStyle/>
          <a:p>
            <a:pPr algn="ctr"/>
            <a:r>
              <a:rPr lang="ru-RU" sz="6600" dirty="0" err="1" smtClean="0">
                <a:solidFill>
                  <a:srgbClr val="FFFF00"/>
                </a:solidFill>
                <a:latin typeface="Arial Narrow" pitchFamily="34" charset="0"/>
              </a:rPr>
              <a:t>Дизонтогенез</a:t>
            </a:r>
            <a:endParaRPr lang="ru-RU" sz="6600" dirty="0">
              <a:solidFill>
                <a:srgbClr val="FFFF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4653136"/>
            <a:ext cx="2197224" cy="1478657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idx="1"/>
          </p:nvPr>
        </p:nvSpPr>
        <p:spPr>
          <a:xfrm>
            <a:off x="827584" y="548680"/>
            <a:ext cx="7992888" cy="580688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Дизонтогенез</a:t>
            </a:r>
            <a:r>
              <a:rPr lang="ru-RU" dirty="0" smtClean="0"/>
              <a:t>— включает как ретардацию, акселерацию, так и </a:t>
            </a:r>
            <a:r>
              <a:rPr lang="ru-RU" dirty="0" err="1" smtClean="0"/>
              <a:t>асинхронию</a:t>
            </a:r>
            <a:r>
              <a:rPr lang="ru-RU" dirty="0" smtClean="0"/>
              <a:t>  развития. При этом различные </a:t>
            </a:r>
            <a:r>
              <a:rPr lang="ru-RU" dirty="0" err="1" smtClean="0"/>
              <a:t>морфо-функциональ-ные</a:t>
            </a:r>
            <a:r>
              <a:rPr lang="ru-RU" dirty="0" smtClean="0"/>
              <a:t> системы организма развиваются крайне неравномерно.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При психическом </a:t>
            </a:r>
            <a:r>
              <a:rPr lang="ru-RU" dirty="0" err="1" smtClean="0"/>
              <a:t>дизонтогенезе</a:t>
            </a:r>
            <a:r>
              <a:rPr lang="ru-RU" dirty="0" smtClean="0"/>
              <a:t> (Ковалев В.В., 1976) имеет место неравномерное психическое развитие с выраженным опережением одних психических функций и свойств с отставанием других.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060848"/>
            <a:ext cx="7772400" cy="439248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Первый тип </a:t>
            </a:r>
            <a:r>
              <a:rPr lang="ru-RU" sz="2400" dirty="0" err="1" smtClean="0"/>
              <a:t>асинхронии</a:t>
            </a:r>
            <a:r>
              <a:rPr lang="ru-RU" sz="2400" dirty="0" smtClean="0"/>
              <a:t> психического развития характерен для олигофрении и задержек психического развития, включая состояния общего и частичного (парциального) психического инфантилизма.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Второй тип </a:t>
            </a:r>
            <a:r>
              <a:rPr lang="ru-RU" sz="2400" dirty="0" err="1" smtClean="0"/>
              <a:t>асинхронии</a:t>
            </a:r>
            <a:r>
              <a:rPr lang="ru-RU" sz="2400" dirty="0" smtClean="0"/>
              <a:t> психического развития свойственен психопатиям в периоде их становления и в какой-то степени детской шизофрении. Здесь также происходит неравномерное развитие компонентов и свойств психики — недостаточность или усиление ее природно-психических свойств (влечения, возбудимость-инертность нервной системы и другие) заметно </a:t>
            </a:r>
            <a:r>
              <a:rPr lang="ru-RU" sz="2400" dirty="0" err="1" smtClean="0"/>
              <a:t>диссоциируют</a:t>
            </a:r>
            <a:r>
              <a:rPr lang="ru-RU" sz="2400" dirty="0" smtClean="0"/>
              <a:t> с социально-психическими компонентами личности, причем последние часто </a:t>
            </a:r>
            <a:r>
              <a:rPr lang="ru-RU" sz="2400" dirty="0" err="1" smtClean="0"/>
              <a:t>акселерируют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772400" cy="109380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Выделяют два основных типа психического </a:t>
            </a:r>
            <a:r>
              <a:rPr lang="ru-RU" sz="3200" dirty="0" err="1" smtClean="0">
                <a:solidFill>
                  <a:srgbClr val="FFFF00"/>
                </a:solidFill>
              </a:rPr>
              <a:t>дизонтогенеза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4" name="Выгнутая влево стрелка 3"/>
          <p:cNvSpPr/>
          <p:nvPr/>
        </p:nvSpPr>
        <p:spPr>
          <a:xfrm rot="21175228">
            <a:off x="1190139" y="1106033"/>
            <a:ext cx="910757" cy="7416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 rot="247772">
            <a:off x="7566426" y="1082730"/>
            <a:ext cx="861852" cy="799627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64704"/>
            <a:ext cx="7772400" cy="55908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Детскому возрасту свойственно продолжающееся развитие, поэтому при психических заболеваниях у детей, наряду с негативными и продуктивными симптомами, которые идут от уже сформированных мозговых структур, большое место в оформлении клиники болезни принадлежит так называемым негативным и продуктивным </a:t>
            </a:r>
            <a:r>
              <a:rPr lang="ru-RU" b="1" dirty="0" smtClean="0">
                <a:solidFill>
                  <a:srgbClr val="92D050"/>
                </a:solidFill>
              </a:rPr>
              <a:t>дизонтогенетическим симптомам.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Негативные дизонтогенетические симптомы связаны не с болезненным выпадением некоторых психических функций, а с приостановкой, задержкой их онтогенетического созревания. Здесь могут быть задержки развития мышления, речи или психомоторики, а также различные варианты проявлений диспропорций развития темперамента, влечений и эмоционально-волевой сферы.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type="title"/>
          </p:nvPr>
        </p:nvSpPr>
        <p:spPr>
          <a:xfrm>
            <a:off x="899592" y="2060848"/>
            <a:ext cx="7704856" cy="324036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  <a:latin typeface="Arial Narrow" pitchFamily="34" charset="0"/>
              </a:rPr>
              <a:t>Сексуальное развитие и взросление</a:t>
            </a:r>
            <a:br>
              <a:rPr lang="ru-RU" sz="6600" dirty="0" smtClean="0">
                <a:solidFill>
                  <a:srgbClr val="FFFF00"/>
                </a:solidFill>
                <a:latin typeface="Arial Narrow" pitchFamily="34" charset="0"/>
              </a:rPr>
            </a:br>
            <a:endParaRPr lang="ru-RU" sz="6600" dirty="0">
              <a:solidFill>
                <a:srgbClr val="FFFF00"/>
              </a:solidFill>
              <a:latin typeface="Arial Narrow" pitchFamily="34" charset="0"/>
            </a:endParaRPr>
          </a:p>
        </p:txBody>
      </p:sp>
      <p:pic>
        <p:nvPicPr>
          <p:cNvPr id="3" name="Рисунок 2" descr="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4149080"/>
            <a:ext cx="1911077" cy="254258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7658128" cy="3788580"/>
          </a:xfrm>
        </p:spPr>
        <p:txBody>
          <a:bodyPr/>
          <a:lstStyle/>
          <a:p>
            <a:r>
              <a:rPr lang="ru-RU" sz="3200" dirty="0" smtClean="0"/>
              <a:t>В отечественной психологии за основу периодизации психического развития принята периодизация по Д. Б. </a:t>
            </a:r>
            <a:r>
              <a:rPr lang="ru-RU" sz="3200" dirty="0" err="1" smtClean="0"/>
              <a:t>Эльконину</a:t>
            </a:r>
            <a:r>
              <a:rPr lang="ru-RU" sz="4400" dirty="0" smtClean="0"/>
              <a:t>.</a:t>
            </a:r>
          </a:p>
          <a:p>
            <a:pPr algn="ctr">
              <a:buNone/>
            </a:pPr>
            <a:endParaRPr lang="ru-RU" sz="44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0595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Психологические особенности юношеского возраста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717032"/>
            <a:ext cx="2520280" cy="288032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899592" y="1628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2736304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Формирование половой зрелости в период взросления включает в себя два взаимосвязанных процесса: 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124744"/>
            <a:ext cx="7772400" cy="5230816"/>
          </a:xfrm>
        </p:spPr>
        <p:txBody>
          <a:bodyPr>
            <a:normAutofit lnSpcReduction="10000"/>
          </a:bodyPr>
          <a:lstStyle/>
          <a:p>
            <a:r>
              <a:rPr lang="ru-RU" sz="1800" dirty="0" err="1" smtClean="0">
                <a:solidFill>
                  <a:srgbClr val="92D050"/>
                </a:solidFill>
              </a:rPr>
              <a:t>Парапубертатный</a:t>
            </a:r>
            <a:r>
              <a:rPr lang="ru-RU" sz="1800" dirty="0" smtClean="0">
                <a:solidFill>
                  <a:srgbClr val="92D050"/>
                </a:solidFill>
              </a:rPr>
              <a:t> период (1-7лет) </a:t>
            </a:r>
            <a:r>
              <a:rPr lang="ru-RU" sz="1800" dirty="0" smtClean="0"/>
              <a:t>— характеризуется фор </a:t>
            </a:r>
            <a:r>
              <a:rPr lang="ru-RU" sz="1800" dirty="0" err="1" smtClean="0"/>
              <a:t>мированием</a:t>
            </a:r>
            <a:r>
              <a:rPr lang="ru-RU" sz="1800" dirty="0" smtClean="0"/>
              <a:t> полового самосознания.</a:t>
            </a:r>
          </a:p>
          <a:p>
            <a:r>
              <a:rPr lang="ru-RU" sz="1800" dirty="0" err="1" smtClean="0">
                <a:solidFill>
                  <a:srgbClr val="92D050"/>
                </a:solidFill>
              </a:rPr>
              <a:t>Препубертатный</a:t>
            </a:r>
            <a:r>
              <a:rPr lang="ru-RU" sz="1800" dirty="0" smtClean="0">
                <a:solidFill>
                  <a:srgbClr val="92D050"/>
                </a:solidFill>
              </a:rPr>
              <a:t> период (7-13 лет) </a:t>
            </a:r>
            <a:r>
              <a:rPr lang="ru-RU" sz="1800" dirty="0" smtClean="0"/>
              <a:t>— характеризуется ста </a:t>
            </a:r>
            <a:r>
              <a:rPr lang="ru-RU" sz="1800" dirty="0" err="1" smtClean="0"/>
              <a:t>новлением</a:t>
            </a:r>
            <a:r>
              <a:rPr lang="ru-RU" sz="1800" dirty="0" smtClean="0"/>
              <a:t> стереотипа </a:t>
            </a:r>
            <a:r>
              <a:rPr lang="ru-RU" sz="1800" dirty="0" err="1" smtClean="0"/>
              <a:t>полоролевого</a:t>
            </a:r>
            <a:r>
              <a:rPr lang="ru-RU" sz="1800" dirty="0" smtClean="0"/>
              <a:t> поведения в континууме </a:t>
            </a:r>
            <a:r>
              <a:rPr lang="ru-RU" sz="1800" dirty="0" err="1" smtClean="0"/>
              <a:t>маскулинности</a:t>
            </a:r>
            <a:r>
              <a:rPr lang="ru-RU" sz="1800" dirty="0" smtClean="0"/>
              <a:t> — </a:t>
            </a:r>
            <a:r>
              <a:rPr lang="ru-RU" sz="1800" dirty="0" err="1" smtClean="0"/>
              <a:t>феминности</a:t>
            </a:r>
            <a:r>
              <a:rPr lang="ru-RU" sz="1800" dirty="0" smtClean="0"/>
              <a:t>.</a:t>
            </a:r>
          </a:p>
          <a:p>
            <a:r>
              <a:rPr lang="ru-RU" sz="1800" dirty="0" smtClean="0">
                <a:solidFill>
                  <a:srgbClr val="92D050"/>
                </a:solidFill>
              </a:rPr>
              <a:t>Пубертатный период (12-18 лет)</a:t>
            </a:r>
            <a:r>
              <a:rPr lang="ru-RU" sz="1800" dirty="0" smtClean="0"/>
              <a:t> — характеризуется про </a:t>
            </a:r>
            <a:r>
              <a:rPr lang="ru-RU" sz="1800" dirty="0" err="1" smtClean="0"/>
              <a:t>буждением</a:t>
            </a:r>
            <a:r>
              <a:rPr lang="ru-RU" sz="1800" dirty="0" smtClean="0"/>
              <a:t> полового влечения (либидо), первыми менструациями у девочек и первыми эякуляциями (чаще при ночных поллюциях) у мальчиков. </a:t>
            </a:r>
          </a:p>
          <a:p>
            <a:r>
              <a:rPr lang="ru-RU" sz="1800" dirty="0" smtClean="0">
                <a:solidFill>
                  <a:srgbClr val="92D050"/>
                </a:solidFill>
              </a:rPr>
              <a:t>Переходный период (16-26 лет) </a:t>
            </a:r>
            <a:r>
              <a:rPr lang="ru-RU" sz="1800" dirty="0" smtClean="0"/>
              <a:t>— фантазии приобретают сексуальный характер, имеет место мастурбация, начало половой жизни и наблюдаются первые сексуальные эксцессы (происходит формирование сексуального либидо).</a:t>
            </a:r>
          </a:p>
          <a:p>
            <a:r>
              <a:rPr lang="ru-RU" sz="1800" dirty="0" smtClean="0">
                <a:solidFill>
                  <a:srgbClr val="92D050"/>
                </a:solidFill>
              </a:rPr>
              <a:t>Период зрелой сексуальности (22-55 лет) </a:t>
            </a:r>
            <a:r>
              <a:rPr lang="ru-RU" sz="1800" dirty="0" smtClean="0"/>
              <a:t>—характеризуется  регулярной половой жизнью, вхождением в полосу условно-физиологического ритма (УФР).</a:t>
            </a:r>
          </a:p>
          <a:p>
            <a:r>
              <a:rPr lang="ru-RU" sz="1800" dirty="0" smtClean="0">
                <a:solidFill>
                  <a:srgbClr val="92D050"/>
                </a:solidFill>
              </a:rPr>
              <a:t>Инволюционный период (51-70лет) </a:t>
            </a:r>
            <a:r>
              <a:rPr lang="ru-RU" sz="1800" dirty="0" smtClean="0"/>
              <a:t>— характеризуется снижением половой активности, регрессом либидо до уровня </a:t>
            </a:r>
            <a:r>
              <a:rPr lang="ru-RU" sz="1800" dirty="0" err="1" smtClean="0"/>
              <a:t>эротичес</a:t>
            </a:r>
            <a:r>
              <a:rPr lang="ru-RU" sz="1800" dirty="0" smtClean="0"/>
              <a:t> кого и платонического.</a:t>
            </a:r>
          </a:p>
          <a:p>
            <a:endParaRPr lang="ru-RU" sz="1800" dirty="0" smtClean="0"/>
          </a:p>
          <a:p>
            <a:endParaRPr lang="ru-RU" sz="1900" dirty="0" smtClean="0"/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В современной сексологии выделяют несколько периодов формирования и проявления сексуальности человека: 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914400" y="1844824"/>
            <a:ext cx="7729566" cy="194136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Социальное развитие и взросление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м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4077072"/>
            <a:ext cx="1809750" cy="2448272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20688"/>
            <a:ext cx="7772400" cy="5688632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Социальное развитие подростка и юноши столь же многопланово и разнообразно, как и физическое или сексуальное.</a:t>
            </a:r>
          </a:p>
          <a:p>
            <a:r>
              <a:rPr lang="ru-RU" sz="2400" dirty="0" smtClean="0"/>
              <a:t>Следует отметить, что современное общество характеризуется нарастающей сложностью и представление о задачах и функциях взрослых людей может быть получено в полном объеме только после очень длительного периода обучения.</a:t>
            </a:r>
          </a:p>
          <a:p>
            <a:r>
              <a:rPr lang="ru-RU" sz="2400" dirty="0" smtClean="0"/>
              <a:t>В подростковом возрасте нередко сохраняется склонность к поведенческим реакциям, которые обычно характерны для более младшего возраста: реакция отказа, оппозиции и протеста, имитации, компенсации и </a:t>
            </a:r>
            <a:r>
              <a:rPr lang="ru-RU" sz="2400" dirty="0" err="1" smtClean="0"/>
              <a:t>гиперкомпенсации</a:t>
            </a:r>
            <a:r>
              <a:rPr lang="ru-RU" sz="2400" dirty="0" smtClean="0"/>
              <a:t>. Однако именно для подросткового возраста более типичными являются следующие </a:t>
            </a:r>
            <a:r>
              <a:rPr lang="ru-RU" sz="2400" dirty="0" smtClean="0">
                <a:solidFill>
                  <a:srgbClr val="92D050"/>
                </a:solidFill>
              </a:rPr>
              <a:t>психологические реакции: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7524328" y="6021288"/>
            <a:ext cx="122413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4427984" y="0"/>
            <a:ext cx="720080" cy="692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idx="1"/>
          </p:nvPr>
        </p:nvSpPr>
        <p:spPr>
          <a:xfrm>
            <a:off x="914400" y="980728"/>
            <a:ext cx="7772400" cy="53756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  <a:cs typeface="Aparajita" pitchFamily="34" charset="0"/>
              </a:rPr>
              <a:t>Реакция эмансипации </a:t>
            </a:r>
            <a:r>
              <a:rPr lang="ru-RU" dirty="0" smtClean="0">
                <a:cs typeface="Aparajita" pitchFamily="34" charset="0"/>
              </a:rPr>
              <a:t>— отражает стремление подростка к самостоятельности, освобождению из-под опеки взрослых. </a:t>
            </a:r>
          </a:p>
          <a:p>
            <a:r>
              <a:rPr lang="ru-RU" dirty="0" smtClean="0">
                <a:cs typeface="Aparajita" pitchFamily="34" charset="0"/>
              </a:rPr>
              <a:t> </a:t>
            </a:r>
            <a:r>
              <a:rPr lang="ru-RU" dirty="0" smtClean="0">
                <a:solidFill>
                  <a:srgbClr val="92D050"/>
                </a:solidFill>
                <a:cs typeface="Aparajita" pitchFamily="34" charset="0"/>
              </a:rPr>
              <a:t>Реакция группирования </a:t>
            </a:r>
            <a:r>
              <a:rPr lang="ru-RU" dirty="0" smtClean="0">
                <a:cs typeface="Aparajita" pitchFamily="34" charset="0"/>
              </a:rPr>
              <a:t>— объясняется стремление к образованию спонтанных подростковых групп с определенным стилем поведения, системой внутригрупповых взаимоотношений и своим лидером.</a:t>
            </a:r>
          </a:p>
          <a:p>
            <a:r>
              <a:rPr lang="ru-RU" dirty="0" smtClean="0">
                <a:cs typeface="Aparajita" pitchFamily="34" charset="0"/>
              </a:rPr>
              <a:t> </a:t>
            </a:r>
            <a:r>
              <a:rPr lang="ru-RU" dirty="0" smtClean="0">
                <a:solidFill>
                  <a:srgbClr val="92D050"/>
                </a:solidFill>
                <a:cs typeface="Aparajita" pitchFamily="34" charset="0"/>
              </a:rPr>
              <a:t>Реакция увлечения (хобби-реакция) </a:t>
            </a:r>
            <a:r>
              <a:rPr lang="ru-RU" dirty="0" smtClean="0">
                <a:cs typeface="Aparajita" pitchFamily="34" charset="0"/>
              </a:rPr>
              <a:t>— отражает особенности внутренней структуры личности подростка.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00808"/>
            <a:ext cx="7772400" cy="4654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rgbClr val="FFFF00"/>
                </a:solidFill>
                <a:latin typeface="Arial Black" pitchFamily="34" charset="0"/>
              </a:rPr>
              <a:t>Спасибо  за</a:t>
            </a:r>
          </a:p>
          <a:p>
            <a:pPr algn="ctr">
              <a:buNone/>
            </a:pPr>
            <a:r>
              <a:rPr lang="ru-RU" sz="7200" dirty="0" smtClean="0">
                <a:solidFill>
                  <a:srgbClr val="FFFF00"/>
                </a:solidFill>
                <a:latin typeface="Arial Black" pitchFamily="34" charset="0"/>
              </a:rPr>
              <a:t>внимание</a:t>
            </a:r>
            <a:endParaRPr lang="ru-RU" sz="7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827584" y="260648"/>
            <a:ext cx="1440160" cy="129614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7308304" y="4797152"/>
            <a:ext cx="1584176" cy="158417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132856"/>
            <a:ext cx="7772400" cy="415366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Narrow" pitchFamily="34" charset="0"/>
              </a:rPr>
              <a:t>1) социальная ситуация развития, и способ ориентации в этих отношениях; </a:t>
            </a:r>
          </a:p>
          <a:p>
            <a:r>
              <a:rPr lang="ru-RU" sz="3600" dirty="0" smtClean="0">
                <a:latin typeface="Arial Narrow" pitchFamily="34" charset="0"/>
              </a:rPr>
              <a:t>2) ведущий тип дельности;</a:t>
            </a:r>
          </a:p>
          <a:p>
            <a:r>
              <a:rPr lang="ru-RU" sz="3600" dirty="0" smtClean="0">
                <a:latin typeface="Arial Narrow" pitchFamily="34" charset="0"/>
              </a:rPr>
              <a:t>3) основное новообразование развития;</a:t>
            </a:r>
          </a:p>
          <a:p>
            <a:r>
              <a:rPr lang="ru-RU" sz="3600" dirty="0" smtClean="0">
                <a:latin typeface="Arial Narrow" pitchFamily="34" charset="0"/>
              </a:rPr>
              <a:t>4) </a:t>
            </a:r>
            <a:r>
              <a:rPr lang="ru-RU" sz="3600" dirty="0" err="1" smtClean="0">
                <a:latin typeface="Arial Narrow" pitchFamily="34" charset="0"/>
              </a:rPr>
              <a:t>кризисув</a:t>
            </a:r>
            <a:endParaRPr lang="ru-RU" sz="3600" dirty="0">
              <a:latin typeface="Arial Narrow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7166"/>
            <a:ext cx="7772400" cy="1428760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rgbClr val="FFFF00"/>
                </a:solidFill>
              </a:rPr>
              <a:t>Эльконин</a:t>
            </a:r>
            <a:r>
              <a:rPr lang="ru-RU" sz="2800" dirty="0" smtClean="0">
                <a:solidFill>
                  <a:srgbClr val="FFFF00"/>
                </a:solidFill>
              </a:rPr>
              <a:t> предложил рассматривать каждый период развития на основе четырех критериев: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51435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</a:t>
            </a:r>
            <a:r>
              <a:rPr lang="ru-RU" sz="3800" dirty="0" smtClean="0">
                <a:solidFill>
                  <a:srgbClr val="FFFF00"/>
                </a:solidFill>
              </a:rPr>
              <a:t>Эпоха раннего детства состоит из 2-х стадий </a:t>
            </a:r>
          </a:p>
          <a:p>
            <a:endParaRPr lang="ru-RU" dirty="0" smtClean="0"/>
          </a:p>
          <a:p>
            <a:r>
              <a:rPr lang="ru-RU" dirty="0" smtClean="0"/>
              <a:t>а) Младенчества (до года), открывающиеся кризисом </a:t>
            </a:r>
            <a:r>
              <a:rPr lang="en-US" dirty="0" smtClean="0"/>
              <a:t>«</a:t>
            </a:r>
            <a:r>
              <a:rPr lang="ru-RU" dirty="0" smtClean="0"/>
              <a:t>новорожденное</a:t>
            </a:r>
            <a:r>
              <a:rPr lang="en-US" dirty="0" smtClean="0"/>
              <a:t>». </a:t>
            </a:r>
            <a:r>
              <a:rPr lang="ru-RU" dirty="0" smtClean="0"/>
              <a:t>Первая травма — </a:t>
            </a:r>
            <a:r>
              <a:rPr lang="ru-RU" dirty="0" err="1" smtClean="0"/>
              <a:t>травма</a:t>
            </a:r>
            <a:r>
              <a:rPr lang="ru-RU" dirty="0" smtClean="0"/>
              <a:t> рождения. Следующие травмы — крик. Только инстинкты и физиологические реакции. Поведения нет. Характеристика: психологически отделен от матери, новые физические возможности, к концу периода появляется зачатки самосознания. Восприятие доминирует над вниманием, памятью и мышлением. Ведущий вид деятельности — эмоциональное общение со взрослым; младенчество социальная ситуация — неразрывное единство ребенка и взрослого. Ребенок нуждается во взрослом. Новый вид деятельности — общение и</a:t>
            </a:r>
          </a:p>
          <a:p>
            <a:r>
              <a:rPr lang="ru-RU" dirty="0" smtClean="0"/>
              <a:t>б) Раннее детство (1−3), началом которого является кризис 1-го года, потребность общения не нахватает реализации из-за недостатка развития речи, в котором осуществляется освоение операционально-технической сферы. Ведущая деятельность — </a:t>
            </a:r>
            <a:r>
              <a:rPr lang="ru-RU" dirty="0" err="1" smtClean="0"/>
              <a:t>предметно-манипулятивная</a:t>
            </a:r>
            <a:r>
              <a:rPr lang="ru-RU" dirty="0" smtClean="0"/>
              <a:t>  (характеристика: новообразования приводят к совместной деятельности со взрослым (ребенок — предмет — взрослый). Развитие действия от совместного со взрослым до самостоятельного использования.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Периоды и стадии по </a:t>
            </a:r>
            <a:r>
              <a:rPr lang="ru-RU" sz="3600" dirty="0" err="1" smtClean="0">
                <a:solidFill>
                  <a:srgbClr val="FFFF00"/>
                </a:solidFill>
              </a:rPr>
              <a:t>Эльконину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914400" y="692696"/>
            <a:ext cx="7772400" cy="5093758"/>
          </a:xfrm>
        </p:spPr>
        <p:txBody>
          <a:bodyPr>
            <a:normAutofit/>
          </a:bodyPr>
          <a:lstStyle/>
          <a:p>
            <a:r>
              <a:rPr lang="ru-RU" dirty="0" smtClean="0"/>
              <a:t>2. Эпоха детства открывается кризисом 3 лет (</a:t>
            </a:r>
            <a:r>
              <a:rPr lang="ru-RU" dirty="0" err="1" smtClean="0"/>
              <a:t>Я-сам</a:t>
            </a:r>
            <a:r>
              <a:rPr lang="ru-RU" dirty="0" smtClean="0"/>
              <a:t>), знаменующим начало дошкольного возраста(3−6) (ведущий вид деятельность — игровая деятельность). Второй стадией является младшей школьный возраст (6−11), который открывается кризисом 6—7 лет (учебная, трудовая, игровая, </a:t>
            </a:r>
            <a:r>
              <a:rPr lang="ru-RU" dirty="0" err="1" smtClean="0"/>
              <a:t>учебн</a:t>
            </a:r>
            <a:r>
              <a:rPr lang="ru-RU" dirty="0" smtClean="0"/>
              <a:t>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" name="Рисунок 2" descr="т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29505" y="4581128"/>
            <a:ext cx="1868563" cy="18002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5857915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3. Эпоха отрочества делится на стадию подростков возраста (10−11) (началом является кризис 11—12 лет), ведущий вид деятельность - профессионально-личностные отношения, весь период является кризисным и стадией ранней юности (14−17) ведущий вид деятельность — морально-личностное общение, связанной с криз 15 лет.</a:t>
            </a:r>
          </a:p>
          <a:p>
            <a:r>
              <a:rPr lang="ru-RU" sz="2800" dirty="0" smtClean="0"/>
              <a:t> Старший школьный возраст (15−18 лет)</a:t>
            </a:r>
          </a:p>
          <a:p>
            <a:pPr>
              <a:buNone/>
            </a:pPr>
            <a:r>
              <a:rPr lang="ru-RU" sz="2800" dirty="0" smtClean="0"/>
              <a:t>     Ведущая деятельность — учебно-профессиональная. Новообразования: мировоззрение, профессиональные интересы, самосознание, мечты и идеалы.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928802"/>
            <a:ext cx="7772400" cy="257176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Психологические особенности подростка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с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4149080"/>
            <a:ext cx="1728192" cy="2376264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2918"/>
            <a:ext cx="7772400" cy="5572164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/>
              <a:t>Важнейшими процессами переходного возраста являются расширение жизненного мира личности, круга ее общения, групповой принадлежности и типа людей, на которых она ориентируется. Поведение подростка определяется промежуточностью (</a:t>
            </a:r>
            <a:r>
              <a:rPr lang="ru-RU" dirty="0" err="1" smtClean="0"/>
              <a:t>маргинальнотью</a:t>
            </a:r>
            <a:r>
              <a:rPr lang="ru-RU" dirty="0" smtClean="0"/>
              <a:t>) его положения. Это проявляется и в психике, для которой типичны внутренняя застенчивость, неопределенность уровня притязаний, внутренние противоречия, агрессивность, склонность к крайним точкам зрения и позициям. Конфликтность тем больше, чем резче различия между миром детства и миром взрослости. Подростковый кризис знаменует собой второе психологическое рождение ребенка. Подростком этот конфликт переживается как страх потери «Я», как дилемма: быть собой со своим особым и отдельным душевным миром и индивидуальными способностями или быть вместе —  с теми, кто дорог и ценим.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000240"/>
            <a:ext cx="7772400" cy="4143404"/>
          </a:xfrm>
        </p:spPr>
        <p:txBody>
          <a:bodyPr/>
          <a:lstStyle/>
          <a:p>
            <a:r>
              <a:rPr lang="ru-RU" sz="2400" dirty="0" smtClean="0"/>
              <a:t>1) поведение ребенка дома или в школе — неуправляем, «не желает подчиняться школьным требованиям», «невозможно заставить за собой вымыть чашку»;</a:t>
            </a:r>
          </a:p>
          <a:p>
            <a:r>
              <a:rPr lang="ru-RU" sz="2400" dirty="0" smtClean="0"/>
              <a:t>2) черты характера, расцениваемые как не приемлемые, — «на первом месте удовольствие», «сын агрессивен» и т. п.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Объектом недовольства и беспокойства родителей, как правило являются</a:t>
            </a:r>
            <a:r>
              <a:rPr lang="ru-RU" dirty="0" smtClean="0">
                <a:solidFill>
                  <a:srgbClr val="FFFF00"/>
                </a:solidFill>
              </a:rPr>
              <a:t>: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й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4581128"/>
            <a:ext cx="2376264" cy="1901011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323</TotalTime>
  <Words>1346</Words>
  <Application>Microsoft Office PowerPoint</Application>
  <PresentationFormat>Экран (4:3)</PresentationFormat>
  <Paragraphs>71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Бумажная</vt:lpstr>
      <vt:lpstr>Психологические особенности  подростков и юношеского возраста</vt:lpstr>
      <vt:lpstr>Психологические особенности юношеского возраста </vt:lpstr>
      <vt:lpstr>Эльконин предложил рассматривать каждый период развития на основе четырех критериев:</vt:lpstr>
      <vt:lpstr>Периоды и стадии по Эльконину</vt:lpstr>
      <vt:lpstr>Слайд 5</vt:lpstr>
      <vt:lpstr>Слайд 6</vt:lpstr>
      <vt:lpstr>Психологические особенности подростка </vt:lpstr>
      <vt:lpstr>Слайд 8</vt:lpstr>
      <vt:lpstr>Объектом недовольства и беспокойства родителей, как правило являются:</vt:lpstr>
      <vt:lpstr>Выделяют следующие типы самоотношения подростка: </vt:lpstr>
      <vt:lpstr>Слайд 11</vt:lpstr>
      <vt:lpstr>Физическое развитие и взросление </vt:lpstr>
      <vt:lpstr>Акселерация</vt:lpstr>
      <vt:lpstr>Ретардация развития</vt:lpstr>
      <vt:lpstr>Дизонтогенез</vt:lpstr>
      <vt:lpstr>Слайд 16</vt:lpstr>
      <vt:lpstr>Выделяют два основных типа психического дизонтогенеза</vt:lpstr>
      <vt:lpstr>Слайд 18</vt:lpstr>
      <vt:lpstr>Сексуальное развитие и взросление </vt:lpstr>
      <vt:lpstr>Формирование половой зрелости в период взросления включает в себя два взаимосвязанных процесса: </vt:lpstr>
      <vt:lpstr>В современной сексологии выделяют несколько периодов формирования и проявления сексуальности человека:  </vt:lpstr>
      <vt:lpstr>Социальное развитие и взросление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особенности  подростков и юношеского возраста</dc:title>
  <dc:creator>1111</dc:creator>
  <cp:lastModifiedBy>Александр</cp:lastModifiedBy>
  <cp:revision>37</cp:revision>
  <dcterms:created xsi:type="dcterms:W3CDTF">2011-09-11T16:06:59Z</dcterms:created>
  <dcterms:modified xsi:type="dcterms:W3CDTF">2012-10-30T13:24:18Z</dcterms:modified>
</cp:coreProperties>
</file>