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5" r:id="rId4"/>
    <p:sldId id="272" r:id="rId5"/>
    <p:sldId id="267" r:id="rId6"/>
    <p:sldId id="268" r:id="rId7"/>
    <p:sldId id="269" r:id="rId8"/>
    <p:sldId id="270" r:id="rId9"/>
    <p:sldId id="271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3399"/>
    <a:srgbClr val="008000"/>
    <a:srgbClr val="CC0099"/>
    <a:srgbClr val="66FFFF"/>
    <a:srgbClr val="FF66CC"/>
    <a:srgbClr val="FFFF66"/>
    <a:srgbClr val="FF0066"/>
    <a:srgbClr val="0033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12" autoAdjust="0"/>
    <p:restoredTop sz="94660"/>
  </p:normalViewPr>
  <p:slideViewPr>
    <p:cSldViewPr>
      <p:cViewPr>
        <p:scale>
          <a:sx n="70" d="100"/>
          <a:sy n="70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A29B-89BA-4308-9E72-1A7A102DA969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6A08-EBBA-49AA-B6A2-229AB68B4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78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A29B-89BA-4308-9E72-1A7A102DA969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6A08-EBBA-49AA-B6A2-229AB68B4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235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A29B-89BA-4308-9E72-1A7A102DA969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6A08-EBBA-49AA-B6A2-229AB68B4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960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A29B-89BA-4308-9E72-1A7A102DA969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6A08-EBBA-49AA-B6A2-229AB68B4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888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A29B-89BA-4308-9E72-1A7A102DA969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6A08-EBBA-49AA-B6A2-229AB68B4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542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A29B-89BA-4308-9E72-1A7A102DA969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6A08-EBBA-49AA-B6A2-229AB68B4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758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A29B-89BA-4308-9E72-1A7A102DA969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6A08-EBBA-49AA-B6A2-229AB68B4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1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A29B-89BA-4308-9E72-1A7A102DA969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6A08-EBBA-49AA-B6A2-229AB68B4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159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A29B-89BA-4308-9E72-1A7A102DA969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6A08-EBBA-49AA-B6A2-229AB68B4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9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A29B-89BA-4308-9E72-1A7A102DA969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6A08-EBBA-49AA-B6A2-229AB68B4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882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A29B-89BA-4308-9E72-1A7A102DA969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A6A08-EBBA-49AA-B6A2-229AB68B4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256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EA29B-89BA-4308-9E72-1A7A102DA969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A6A08-EBBA-49AA-B6A2-229AB68B4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87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123\AppData\Local\Microsoft\Windows\Temporary Internet Files\Content.IE5\989YGJ9M\MP90044909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03" y="219557"/>
            <a:ext cx="8817672" cy="661325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521" y="1844824"/>
            <a:ext cx="9061637" cy="2123658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34000"/>
                </a:schemeClr>
              </a:gs>
              <a:gs pos="35000">
                <a:schemeClr val="accent1">
                  <a:tint val="37000"/>
                  <a:satMod val="300000"/>
                  <a:alpha val="80000"/>
                </a:schemeClr>
              </a:gs>
              <a:gs pos="100000">
                <a:schemeClr val="accent1">
                  <a:tint val="15000"/>
                  <a:satMod val="350000"/>
                  <a:alpha val="75000"/>
                </a:schemeClr>
              </a:gs>
            </a:gsLst>
          </a:gra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Линейная функция и её график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42013" y="5732837"/>
            <a:ext cx="5868145" cy="400110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25000"/>
                </a:schemeClr>
              </a:gs>
              <a:gs pos="35000">
                <a:schemeClr val="accent1">
                  <a:tint val="37000"/>
                  <a:satMod val="300000"/>
                  <a:alpha val="58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Преподаватель математики Каримова С.Р.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49783" y="5567767"/>
            <a:ext cx="1708632" cy="365125"/>
          </a:xfrm>
        </p:spPr>
        <p:txBody>
          <a:bodyPr/>
          <a:lstStyle/>
          <a:p>
            <a:fld id="{33D54441-D21A-4B86-8402-889E002506BA}" type="datetime1"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11.11.2012</a:t>
            </a:fld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783" y="404664"/>
            <a:ext cx="242989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Московское СВУ</a:t>
            </a:r>
            <a:endParaRPr lang="ru-RU" sz="20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3783816"/>
            <a:ext cx="85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Урок 3</a:t>
            </a:r>
            <a:endParaRPr lang="ru-RU" b="1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72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59597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Вариант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Постройте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график функции, заданной формулой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= –2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+ 0,5.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Линейная функция задана формулой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5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12. Найдите: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а) значение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если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1,2; –3;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б) значение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при котором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0; –1,5.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Вариант 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 Постройте график функции, заданной формулой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= –3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1,5.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Линейная функция задана формулой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–4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+ 7. Найдите: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а) значение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если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–1,3; 8;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б) значение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при котором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–2,8; 0.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0288" y="-171400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n w="1905"/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Самостоятельная работа.</a:t>
            </a:r>
            <a:endParaRPr lang="ru-RU" sz="4800" b="1" dirty="0">
              <a:ln w="1905"/>
              <a:solidFill>
                <a:srgbClr val="CC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840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4597"/>
            <a:ext cx="903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ln w="1905"/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Задание на самоподготовку.</a:t>
            </a:r>
            <a:endParaRPr lang="ru-RU" sz="4800" b="1" dirty="0">
              <a:ln w="1905"/>
              <a:solidFill>
                <a:srgbClr val="CC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96752"/>
            <a:ext cx="8784976" cy="4299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4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48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319 (д), </a:t>
            </a:r>
            <a:r>
              <a:rPr lang="ru-RU" sz="4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325</a:t>
            </a:r>
            <a:r>
              <a:rPr lang="ru-RU" sz="4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329, </a:t>
            </a:r>
            <a:r>
              <a:rPr lang="ru-RU" sz="4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336(</a:t>
            </a:r>
            <a:r>
              <a:rPr lang="ru-RU" sz="48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повт</a:t>
            </a:r>
            <a:r>
              <a:rPr lang="ru-RU" sz="48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.), составить синквейн на понятие «График линейной функции»</a:t>
            </a:r>
            <a:endParaRPr lang="ru-RU" sz="48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74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-10521" y="-73344"/>
            <a:ext cx="24942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905"/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Кластер</a:t>
            </a:r>
            <a:endParaRPr lang="ru-RU" sz="4800" b="1" dirty="0">
              <a:ln w="1905"/>
              <a:solidFill>
                <a:srgbClr val="CC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11762" y="111321"/>
            <a:ext cx="3952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Примеры </a:t>
            </a:r>
            <a:r>
              <a:rPr lang="ru-RU" sz="2400" i="1" dirty="0" smtClean="0"/>
              <a:t>линейной функции</a:t>
            </a:r>
            <a:endParaRPr lang="ru-RU" sz="2400" i="1" dirty="0"/>
          </a:p>
        </p:txBody>
      </p:sp>
      <p:grpSp>
        <p:nvGrpSpPr>
          <p:cNvPr id="31" name="Группа 30"/>
          <p:cNvGrpSpPr/>
          <p:nvPr/>
        </p:nvGrpSpPr>
        <p:grpSpPr>
          <a:xfrm>
            <a:off x="126873" y="803761"/>
            <a:ext cx="1879207" cy="1301337"/>
            <a:chOff x="164080" y="1052736"/>
            <a:chExt cx="2008055" cy="1301337"/>
          </a:xfrm>
        </p:grpSpPr>
        <p:sp>
          <p:nvSpPr>
            <p:cNvPr id="48" name="Выноска-облако 47"/>
            <p:cNvSpPr/>
            <p:nvPr/>
          </p:nvSpPr>
          <p:spPr>
            <a:xfrm>
              <a:off x="164080" y="1052736"/>
              <a:ext cx="2008055" cy="1301337"/>
            </a:xfrm>
            <a:prstGeom prst="cloudCallout">
              <a:avLst>
                <a:gd name="adj1" fmla="val -47509"/>
                <a:gd name="adj2" fmla="val 11281"/>
              </a:avLst>
            </a:prstGeom>
            <a:solidFill>
              <a:schemeClr val="tx2">
                <a:lumMod val="60000"/>
                <a:lumOff val="4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43183" y="1436925"/>
              <a:ext cx="189507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у</a:t>
              </a:r>
              <a:r>
                <a:rPr lang="ru-RU" sz="28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= 2,5</a:t>
              </a:r>
              <a:r>
                <a:rPr lang="ru-RU" sz="2800" b="1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ru-RU" sz="28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– 7</a:t>
              </a:r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83216" y="1808905"/>
            <a:ext cx="1879207" cy="1301337"/>
            <a:chOff x="164080" y="1052736"/>
            <a:chExt cx="2008055" cy="1301337"/>
          </a:xfrm>
        </p:grpSpPr>
        <p:sp>
          <p:nvSpPr>
            <p:cNvPr id="50" name="Выноска-облако 49"/>
            <p:cNvSpPr/>
            <p:nvPr/>
          </p:nvSpPr>
          <p:spPr>
            <a:xfrm>
              <a:off x="164080" y="1052736"/>
              <a:ext cx="2008055" cy="1301337"/>
            </a:xfrm>
            <a:prstGeom prst="cloudCallout">
              <a:avLst>
                <a:gd name="adj1" fmla="val -47509"/>
                <a:gd name="adj2" fmla="val 11281"/>
              </a:avLst>
            </a:prstGeom>
            <a:solidFill>
              <a:schemeClr val="tx2">
                <a:lumMod val="60000"/>
                <a:lumOff val="4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1" name="Прямоугольник 50"/>
                <p:cNvSpPr/>
                <p:nvPr/>
              </p:nvSpPr>
              <p:spPr>
                <a:xfrm>
                  <a:off x="355055" y="1436925"/>
                  <a:ext cx="1671324" cy="7126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/>
                  <a:r>
                    <a:rPr lang="ru-RU" sz="2800" b="1" i="1" dirty="0" smtClean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у</a:t>
                  </a:r>
                  <a:r>
                    <a:rPr lang="ru-RU" sz="2800" b="1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ru-RU" sz="2800" b="1" dirty="0" smtClean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=</a:t>
                  </a:r>
                  <a14:m>
                    <m:oMath xmlns:m="http://schemas.openxmlformats.org/officeDocument/2006/math">
                      <m:r>
                        <a:rPr lang="ru-RU" sz="2800" b="1" i="1" smtClean="0">
                          <a:solidFill>
                            <a:prstClr val="black"/>
                          </a:solidFill>
                          <a:latin typeface="Cambria Math"/>
                          <a:cs typeface="Times New Roman" pitchFamily="18" charset="0"/>
                        </a:rPr>
                        <m:t>𝟒</m:t>
                      </m:r>
                      <m:r>
                        <a:rPr lang="ru-RU" sz="2800" b="1" i="1" smtClean="0">
                          <a:solidFill>
                            <a:prstClr val="black"/>
                          </a:solidFill>
                          <a:latin typeface="Cambria Math"/>
                          <a:cs typeface="Times New Roman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28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28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  <m:r>
                            <a:rPr lang="ru-RU" sz="28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  <m:t>х</m:t>
                          </m:r>
                        </m:den>
                      </m:f>
                    </m:oMath>
                  </a14:m>
                  <a:endParaRPr lang="ru-RU" sz="28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>
            <p:sp>
              <p:nvSpPr>
                <p:cNvPr id="51" name="Прямоугольник 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5055" y="1436925"/>
                  <a:ext cx="1671324" cy="712631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7393" b="-940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2" name="Группа 51"/>
          <p:cNvGrpSpPr/>
          <p:nvPr/>
        </p:nvGrpSpPr>
        <p:grpSpPr>
          <a:xfrm>
            <a:off x="192132" y="3958093"/>
            <a:ext cx="1879207" cy="1301337"/>
            <a:chOff x="164080" y="1052736"/>
            <a:chExt cx="2008055" cy="1301337"/>
          </a:xfrm>
        </p:grpSpPr>
        <p:sp>
          <p:nvSpPr>
            <p:cNvPr id="53" name="Выноска-облако 52"/>
            <p:cNvSpPr/>
            <p:nvPr/>
          </p:nvSpPr>
          <p:spPr>
            <a:xfrm>
              <a:off x="164080" y="1052736"/>
              <a:ext cx="2008055" cy="1301337"/>
            </a:xfrm>
            <a:prstGeom prst="cloudCallout">
              <a:avLst>
                <a:gd name="adj1" fmla="val -47509"/>
                <a:gd name="adj2" fmla="val 11281"/>
              </a:avLst>
            </a:prstGeom>
            <a:solidFill>
              <a:schemeClr val="tx2">
                <a:lumMod val="60000"/>
                <a:lumOff val="4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4" name="Прямоугольник 53"/>
                <p:cNvSpPr/>
                <p:nvPr/>
              </p:nvSpPr>
              <p:spPr>
                <a:xfrm>
                  <a:off x="296175" y="1392645"/>
                  <a:ext cx="1658032" cy="739177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lvl="0" algn="ctr"/>
                  <a:r>
                    <a:rPr lang="ru-RU" sz="2800" b="1" i="1" dirty="0" smtClean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у</a:t>
                  </a:r>
                  <a:r>
                    <a:rPr lang="ru-RU" sz="2800" b="1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ru-RU" sz="2800" b="1" dirty="0" smtClean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=</a:t>
                  </a:r>
                  <a14:m>
                    <m:oMath xmlns:m="http://schemas.openxmlformats.org/officeDocument/2006/math">
                      <m:r>
                        <a:rPr lang="ru-RU" sz="3200" b="1" i="1" smtClean="0">
                          <a:solidFill>
                            <a:prstClr val="black"/>
                          </a:solidFill>
                          <a:latin typeface="Cambria Math"/>
                          <a:cs typeface="Times New Roman" pitchFamily="18" charset="0"/>
                        </a:rPr>
                        <m:t>𝟑</m:t>
                      </m:r>
                      <m:r>
                        <a:rPr lang="ru-RU" sz="3200" b="1" i="1" smtClean="0">
                          <a:solidFill>
                            <a:prstClr val="black"/>
                          </a:solidFill>
                          <a:latin typeface="Cambria Math"/>
                          <a:cs typeface="Times New Roman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32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ru-RU" sz="32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  <m:t>х</m:t>
                          </m:r>
                        </m:num>
                        <m:den>
                          <m:r>
                            <a:rPr lang="ru-RU" sz="32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den>
                      </m:f>
                    </m:oMath>
                  </a14:m>
                  <a:endParaRPr lang="ru-RU" sz="28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>
            <p:sp>
              <p:nvSpPr>
                <p:cNvPr id="54" name="Прямоугольник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6175" y="1392645"/>
                  <a:ext cx="1658032" cy="73917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7874" b="-661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5" name="Группа 54"/>
          <p:cNvGrpSpPr/>
          <p:nvPr/>
        </p:nvGrpSpPr>
        <p:grpSpPr>
          <a:xfrm>
            <a:off x="49609" y="5145292"/>
            <a:ext cx="1879207" cy="940084"/>
            <a:chOff x="164080" y="1052736"/>
            <a:chExt cx="2008055" cy="1301337"/>
          </a:xfrm>
        </p:grpSpPr>
        <p:sp>
          <p:nvSpPr>
            <p:cNvPr id="56" name="Выноска-облако 55"/>
            <p:cNvSpPr/>
            <p:nvPr/>
          </p:nvSpPr>
          <p:spPr>
            <a:xfrm>
              <a:off x="164080" y="1052736"/>
              <a:ext cx="2008055" cy="1301337"/>
            </a:xfrm>
            <a:prstGeom prst="cloudCallout">
              <a:avLst>
                <a:gd name="adj1" fmla="val -47509"/>
                <a:gd name="adj2" fmla="val 11281"/>
              </a:avLst>
            </a:prstGeom>
            <a:solidFill>
              <a:schemeClr val="tx2">
                <a:lumMod val="60000"/>
                <a:lumOff val="40000"/>
              </a:schemeClr>
            </a:solidFill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322100" y="1351750"/>
              <a:ext cx="1737237" cy="523219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у</a:t>
              </a:r>
              <a:r>
                <a:rPr lang="ru-RU" sz="28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ru-RU" sz="28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ru-RU" sz="28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ru-RU" sz="28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– 5</a:t>
              </a:r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1949944" y="5151980"/>
            <a:ext cx="1879207" cy="733311"/>
            <a:chOff x="-69524" y="1551856"/>
            <a:chExt cx="2008055" cy="1301337"/>
          </a:xfrm>
        </p:grpSpPr>
        <p:sp>
          <p:nvSpPr>
            <p:cNvPr id="59" name="Выноска-облако 58"/>
            <p:cNvSpPr/>
            <p:nvPr/>
          </p:nvSpPr>
          <p:spPr>
            <a:xfrm>
              <a:off x="-69524" y="1551856"/>
              <a:ext cx="2008055" cy="1301337"/>
            </a:xfrm>
            <a:prstGeom prst="cloudCallout">
              <a:avLst>
                <a:gd name="adj1" fmla="val -47509"/>
                <a:gd name="adj2" fmla="val 11281"/>
              </a:avLst>
            </a:prstGeom>
            <a:solidFill>
              <a:schemeClr val="tx2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183935" y="1733739"/>
              <a:ext cx="1737237" cy="523221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у</a:t>
              </a:r>
              <a:r>
                <a:rPr lang="ru-RU" sz="28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ru-RU" sz="28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7 – 2х</a:t>
              </a:r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2095348" y="4125251"/>
            <a:ext cx="1398825" cy="1059338"/>
            <a:chOff x="164080" y="1052736"/>
            <a:chExt cx="2008055" cy="1301337"/>
          </a:xfrm>
        </p:grpSpPr>
        <p:sp>
          <p:nvSpPr>
            <p:cNvPr id="62" name="Выноска-облако 61"/>
            <p:cNvSpPr/>
            <p:nvPr/>
          </p:nvSpPr>
          <p:spPr>
            <a:xfrm>
              <a:off x="164080" y="1052736"/>
              <a:ext cx="2008055" cy="1301337"/>
            </a:xfrm>
            <a:prstGeom prst="cloudCallout">
              <a:avLst>
                <a:gd name="adj1" fmla="val -47509"/>
                <a:gd name="adj2" fmla="val 11281"/>
              </a:avLst>
            </a:prstGeom>
            <a:solidFill>
              <a:schemeClr val="tx2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3" name="Прямоугольник 62"/>
                <p:cNvSpPr/>
                <p:nvPr/>
              </p:nvSpPr>
              <p:spPr>
                <a:xfrm>
                  <a:off x="717782" y="1174944"/>
                  <a:ext cx="945871" cy="71468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/>
                  <a:r>
                    <a:rPr lang="ru-RU" sz="2800" b="1" i="1" dirty="0" smtClean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у</a:t>
                  </a:r>
                  <a:r>
                    <a:rPr lang="ru-RU" sz="2800" b="1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ru-RU" sz="2800" b="1" dirty="0" smtClean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ru-RU" sz="28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𝟓</m:t>
                          </m:r>
                        </m:den>
                      </m:f>
                    </m:oMath>
                  </a14:m>
                  <a:endParaRPr lang="ru-RU" sz="28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>
            <p:sp>
              <p:nvSpPr>
                <p:cNvPr id="63" name="Прямоугольник 6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782" y="1174944"/>
                  <a:ext cx="945871" cy="71468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35185" r="-12037" b="-3473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4" name="Группа 63"/>
          <p:cNvGrpSpPr/>
          <p:nvPr/>
        </p:nvGrpSpPr>
        <p:grpSpPr>
          <a:xfrm>
            <a:off x="5084214" y="749669"/>
            <a:ext cx="2807780" cy="1537976"/>
            <a:chOff x="289364" y="2795072"/>
            <a:chExt cx="2070749" cy="864096"/>
          </a:xfrm>
        </p:grpSpPr>
        <p:sp>
          <p:nvSpPr>
            <p:cNvPr id="65" name="Блок-схема: перфолента 64"/>
            <p:cNvSpPr/>
            <p:nvPr/>
          </p:nvSpPr>
          <p:spPr>
            <a:xfrm>
              <a:off x="363794" y="2795072"/>
              <a:ext cx="1833773" cy="864096"/>
            </a:xfrm>
            <a:prstGeom prst="flowChartPunchedTape">
              <a:avLst/>
            </a:prstGeom>
            <a:solidFill>
              <a:srgbClr val="CC3399"/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89364" y="2923238"/>
              <a:ext cx="2070749" cy="6052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3200" b="1" dirty="0">
                  <a:latin typeface="Times New Roman" pitchFamily="18" charset="0"/>
                  <a:cs typeface="Times New Roman" pitchFamily="18" charset="0"/>
                </a:rPr>
                <a:t>Линейная </a:t>
              </a:r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функция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7" name="Группа 66"/>
          <p:cNvGrpSpPr/>
          <p:nvPr/>
        </p:nvGrpSpPr>
        <p:grpSpPr>
          <a:xfrm>
            <a:off x="1958452" y="1449560"/>
            <a:ext cx="1414574" cy="791917"/>
            <a:chOff x="164080" y="1052736"/>
            <a:chExt cx="2008055" cy="1301337"/>
          </a:xfrm>
        </p:grpSpPr>
        <p:sp>
          <p:nvSpPr>
            <p:cNvPr id="68" name="Выноска-облако 67"/>
            <p:cNvSpPr/>
            <p:nvPr/>
          </p:nvSpPr>
          <p:spPr>
            <a:xfrm>
              <a:off x="164080" y="1052736"/>
              <a:ext cx="2008055" cy="1301337"/>
            </a:xfrm>
            <a:prstGeom prst="cloudCallout">
              <a:avLst>
                <a:gd name="adj1" fmla="val -47509"/>
                <a:gd name="adj2" fmla="val 11281"/>
              </a:avLst>
            </a:prstGeom>
            <a:solidFill>
              <a:schemeClr val="tx2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705792" y="1321565"/>
              <a:ext cx="96985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у</a:t>
              </a:r>
              <a:r>
                <a:rPr lang="ru-RU" sz="28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ru-RU" sz="28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х</a:t>
              </a:r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2095348" y="3546355"/>
            <a:ext cx="1172637" cy="628090"/>
            <a:chOff x="164080" y="1052736"/>
            <a:chExt cx="2008055" cy="1301337"/>
          </a:xfrm>
        </p:grpSpPr>
        <p:sp>
          <p:nvSpPr>
            <p:cNvPr id="71" name="Выноска-облако 70"/>
            <p:cNvSpPr/>
            <p:nvPr/>
          </p:nvSpPr>
          <p:spPr>
            <a:xfrm>
              <a:off x="164080" y="1052736"/>
              <a:ext cx="2008055" cy="1301337"/>
            </a:xfrm>
            <a:prstGeom prst="cloudCallout">
              <a:avLst>
                <a:gd name="adj1" fmla="val -47509"/>
                <a:gd name="adj2" fmla="val 11281"/>
              </a:avLst>
            </a:prstGeom>
            <a:solidFill>
              <a:schemeClr val="tx2">
                <a:lumMod val="60000"/>
                <a:lumOff val="40000"/>
              </a:schemeClr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703864" y="1052736"/>
              <a:ext cx="99211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х = 6</a:t>
              </a:r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126873" y="2988410"/>
            <a:ext cx="1879207" cy="1163958"/>
            <a:chOff x="164080" y="1052736"/>
            <a:chExt cx="2008055" cy="1301337"/>
          </a:xfrm>
        </p:grpSpPr>
        <p:sp>
          <p:nvSpPr>
            <p:cNvPr id="74" name="Выноска-облако 73"/>
            <p:cNvSpPr/>
            <p:nvPr/>
          </p:nvSpPr>
          <p:spPr>
            <a:xfrm>
              <a:off x="164080" y="1052736"/>
              <a:ext cx="2008055" cy="1301337"/>
            </a:xfrm>
            <a:prstGeom prst="cloudCallout">
              <a:avLst>
                <a:gd name="adj1" fmla="val -47509"/>
                <a:gd name="adj2" fmla="val 11281"/>
              </a:avLst>
            </a:prstGeom>
            <a:solidFill>
              <a:schemeClr val="tx2">
                <a:lumMod val="60000"/>
                <a:lumOff val="40000"/>
              </a:schemeClr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5" name="Прямоугольник 74"/>
                <p:cNvSpPr/>
                <p:nvPr/>
              </p:nvSpPr>
              <p:spPr>
                <a:xfrm>
                  <a:off x="352962" y="1312834"/>
                  <a:ext cx="1677284" cy="71481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/>
                  <a:r>
                    <a:rPr lang="ru-RU" sz="2800" b="1" i="1" dirty="0" smtClean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у</a:t>
                  </a:r>
                  <a:r>
                    <a:rPr lang="ru-RU" sz="2800" b="1" dirty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ru-RU" sz="2800" b="1" dirty="0" smtClean="0">
                      <a:solidFill>
                        <a:prstClr val="black"/>
                      </a:solidFill>
                      <a:latin typeface="Times New Roman" pitchFamily="18" charset="0"/>
                      <a:cs typeface="Times New Roman" pitchFamily="18" charset="0"/>
                    </a:rPr>
                    <a:t>= -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28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  <m:r>
                            <a:rPr lang="ru-RU" sz="28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  <m:t>х+</m:t>
                          </m:r>
                          <m:r>
                            <a:rPr lang="ru-RU" sz="2800" b="1" i="1" smtClean="0">
                              <a:solidFill>
                                <a:prstClr val="black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𝟑</m:t>
                          </m:r>
                        </m:den>
                      </m:f>
                    </m:oMath>
                  </a14:m>
                  <a:endParaRPr lang="ru-RU" sz="28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>
            <p:sp>
              <p:nvSpPr>
                <p:cNvPr id="75" name="Прямоугольник 7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962" y="1312834"/>
                  <a:ext cx="1677284" cy="714811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7782" b="-21905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6" name="Группа 75"/>
          <p:cNvGrpSpPr/>
          <p:nvPr/>
        </p:nvGrpSpPr>
        <p:grpSpPr>
          <a:xfrm>
            <a:off x="2054270" y="2440560"/>
            <a:ext cx="1068452" cy="669682"/>
            <a:chOff x="164080" y="1052736"/>
            <a:chExt cx="2008055" cy="1301337"/>
          </a:xfrm>
        </p:grpSpPr>
        <p:sp>
          <p:nvSpPr>
            <p:cNvPr id="77" name="Выноска-облако 76"/>
            <p:cNvSpPr/>
            <p:nvPr/>
          </p:nvSpPr>
          <p:spPr>
            <a:xfrm>
              <a:off x="164080" y="1052736"/>
              <a:ext cx="2008055" cy="1301337"/>
            </a:xfrm>
            <a:prstGeom prst="cloudCallout">
              <a:avLst>
                <a:gd name="adj1" fmla="val -47509"/>
                <a:gd name="adj2" fmla="val 11281"/>
              </a:avLst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811391" y="1113409"/>
              <a:ext cx="969852" cy="523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у</a:t>
              </a:r>
              <a:r>
                <a:rPr lang="ru-RU" sz="28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= 0</a:t>
              </a:r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2076665" y="735442"/>
            <a:ext cx="1074651" cy="718987"/>
            <a:chOff x="164080" y="1052736"/>
            <a:chExt cx="2008055" cy="1301337"/>
          </a:xfrm>
        </p:grpSpPr>
        <p:sp>
          <p:nvSpPr>
            <p:cNvPr id="80" name="Выноска-облако 79"/>
            <p:cNvSpPr/>
            <p:nvPr/>
          </p:nvSpPr>
          <p:spPr>
            <a:xfrm>
              <a:off x="164080" y="1052736"/>
              <a:ext cx="2008055" cy="1301337"/>
            </a:xfrm>
            <a:prstGeom prst="cloudCallout">
              <a:avLst>
                <a:gd name="adj1" fmla="val -47509"/>
                <a:gd name="adj2" fmla="val 11281"/>
              </a:avLst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694659" y="1216376"/>
              <a:ext cx="992118" cy="5232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х = 0</a:t>
              </a:r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214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-117395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рисунках изображены графики функций. Какие из этих функций являются линейными?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683568" y="836712"/>
            <a:ext cx="3960440" cy="2704961"/>
            <a:chOff x="683568" y="836712"/>
            <a:chExt cx="3960440" cy="2704961"/>
          </a:xfrm>
        </p:grpSpPr>
        <p:pic>
          <p:nvPicPr>
            <p:cNvPr id="6" name="Рисунок 5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836712"/>
              <a:ext cx="3960440" cy="27049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TextBox 2"/>
            <p:cNvSpPr txBox="1"/>
            <p:nvPr/>
          </p:nvSpPr>
          <p:spPr>
            <a:xfrm>
              <a:off x="763512" y="836712"/>
              <a:ext cx="4844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а)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83568" y="3717032"/>
            <a:ext cx="3960440" cy="2554362"/>
            <a:chOff x="683568" y="3717032"/>
            <a:chExt cx="3960440" cy="2554362"/>
          </a:xfrm>
        </p:grpSpPr>
        <p:pic>
          <p:nvPicPr>
            <p:cNvPr id="8" name="Рисунок 7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3719771"/>
              <a:ext cx="3960440" cy="25516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763512" y="3717032"/>
              <a:ext cx="4844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б)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860032" y="836713"/>
            <a:ext cx="4163903" cy="2704960"/>
            <a:chOff x="4860032" y="836713"/>
            <a:chExt cx="4163903" cy="2704960"/>
          </a:xfrm>
        </p:grpSpPr>
        <p:pic>
          <p:nvPicPr>
            <p:cNvPr id="7" name="Рисунок 6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836713"/>
              <a:ext cx="4163903" cy="27049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5004048" y="836713"/>
              <a:ext cx="49885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в)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860031" y="3697868"/>
            <a:ext cx="4163903" cy="2573526"/>
            <a:chOff x="4860031" y="3697868"/>
            <a:chExt cx="4163903" cy="2573526"/>
          </a:xfrm>
        </p:grpSpPr>
        <p:pic>
          <p:nvPicPr>
            <p:cNvPr id="9" name="Рисунок 8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1" y="3719771"/>
              <a:ext cx="4163903" cy="25516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5004047" y="3697868"/>
              <a:ext cx="46839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latin typeface="Times New Roman" pitchFamily="18" charset="0"/>
                  <a:cs typeface="Times New Roman" pitchFamily="18" charset="0"/>
                </a:rPr>
                <a:t>г)</a:t>
              </a:r>
              <a:endParaRPr lang="ru-RU" sz="2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953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496" y="692696"/>
            <a:ext cx="905846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 = 0,5х+6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n w="1905"/>
                <a:solidFill>
                  <a:srgbClr val="CC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= – 12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у =0,5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12) + 6 = – 6 + 6 = 0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n w="1905"/>
                <a:solidFill>
                  <a:srgbClr val="CC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 =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0,5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 + </a:t>
            </a:r>
            <a:r>
              <a:rPr lang="ru-RU" sz="3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 = 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 + </a:t>
            </a:r>
            <a:r>
              <a:rPr lang="ru-RU" sz="3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 = 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ln w="1905"/>
                <a:solidFill>
                  <a:srgbClr val="CC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 =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0,5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34 </a:t>
            </a:r>
            <a:r>
              <a:rPr lang="ru-RU" sz="3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+ 6 = 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3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+ 6 = 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23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ln w="1905"/>
                <a:solidFill>
                  <a:srgbClr val="00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= – 16,</a:t>
            </a:r>
            <a:r>
              <a:rPr lang="en-US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–16 = 0,5х+6; 0,5х = –22; х </a:t>
            </a:r>
            <a:r>
              <a:rPr lang="ru-RU" sz="3000" dirty="0" smtClean="0">
                <a:ln w="1905"/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– 22:0,5; х=</a:t>
            </a:r>
            <a:r>
              <a:rPr lang="ru-RU" sz="30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44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ln w="1905"/>
                <a:solidFill>
                  <a:srgbClr val="00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0,</a:t>
            </a:r>
            <a:r>
              <a:rPr lang="en-US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 = 0,5х+6; </a:t>
            </a:r>
            <a:r>
              <a:rPr lang="ru-RU" sz="3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0,5х = – 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6;  </a:t>
            </a:r>
            <a:r>
              <a:rPr lang="ru-RU" sz="3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 = – 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6:0,5</a:t>
            </a:r>
            <a:r>
              <a:rPr lang="ru-RU" sz="32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х= 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–12</a:t>
            </a:r>
            <a:endParaRPr lang="ru-RU" sz="320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>
                <a:ln w="1905"/>
                <a:solidFill>
                  <a:srgbClr val="00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8,</a:t>
            </a:r>
            <a:r>
              <a:rPr lang="en-US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30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= 0,5х+6; 0,5х = </a:t>
            </a:r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8 – </a:t>
            </a:r>
            <a:r>
              <a:rPr lang="ru-RU" sz="30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; 0,5х </a:t>
            </a:r>
            <a:r>
              <a:rPr lang="ru-RU" sz="30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2; </a:t>
            </a:r>
            <a:r>
              <a:rPr lang="ru-RU" sz="30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х= </a:t>
            </a:r>
            <a:r>
              <a:rPr lang="ru-RU" sz="3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2:0,5; х = 4</a:t>
            </a:r>
            <a:endParaRPr lang="ru-RU" sz="30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58674"/>
            <a:ext cx="60136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№ 317 (решение)</a:t>
            </a:r>
          </a:p>
        </p:txBody>
      </p:sp>
    </p:spTree>
    <p:extLst>
      <p:ext uri="{BB962C8B-B14F-4D97-AF65-F5344CB8AC3E}">
        <p14:creationId xmlns:p14="http://schemas.microsoft.com/office/powerpoint/2010/main" val="31541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04" y="188640"/>
            <a:ext cx="69051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Построить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графики функций: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4961800" y="3068960"/>
            <a:ext cx="1444626" cy="523220"/>
          </a:xfrm>
          <a:prstGeom prst="rect">
            <a:avLst/>
          </a:prstGeom>
          <a:ln w="38100"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627784" y="3068960"/>
            <a:ext cx="1083951" cy="523220"/>
          </a:xfrm>
          <a:prstGeom prst="rect">
            <a:avLst/>
          </a:prstGeom>
          <a:ln w="38100"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– 3</a:t>
            </a:r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286117" y="3068960"/>
            <a:ext cx="1422184" cy="523220"/>
          </a:xfrm>
          <a:prstGeom prst="rect">
            <a:avLst/>
          </a:prstGeom>
          <a:ln w="38100">
            <a:solidFill>
              <a:srgbClr val="002060"/>
            </a:solidFill>
          </a:ln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7" name="Прямоугольник 86"/>
              <p:cNvSpPr/>
              <p:nvPr/>
            </p:nvSpPr>
            <p:spPr>
              <a:xfrm>
                <a:off x="6978053" y="2893238"/>
                <a:ext cx="1928733" cy="874663"/>
              </a:xfrm>
              <a:prstGeom prst="rect">
                <a:avLst/>
              </a:prstGeom>
              <a:ln w="38100">
                <a:solidFill>
                  <a:srgbClr val="002060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ru-RU" sz="2800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у</a:t>
                </a:r>
                <a:r>
                  <a:rPr lang="ru-RU" sz="28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ru-RU" sz="3600" b="0" i="0" smtClean="0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</a:rPr>
                      <m:t>−</m:t>
                    </m:r>
                    <m:f>
                      <m:fPr>
                        <m:ctrlPr>
                          <a:rPr lang="ru-RU" sz="360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600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х</a:t>
                </a:r>
                <a:r>
                  <a:rPr lang="ru-RU" sz="2800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+2</a:t>
                </a:r>
                <a:endParaRPr lang="ru-RU" dirty="0"/>
              </a:p>
            </p:txBody>
          </p:sp>
        </mc:Choice>
        <mc:Fallback>
          <p:sp>
            <p:nvSpPr>
              <p:cNvPr id="87" name="Прямоугольник 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8053" y="2893238"/>
                <a:ext cx="1928733" cy="874663"/>
              </a:xfrm>
              <a:prstGeom prst="rect">
                <a:avLst/>
              </a:prstGeom>
              <a:blipFill rotWithShape="1">
                <a:blip r:embed="rId2"/>
                <a:stretch>
                  <a:fillRect l="-5590" r="-4348" b="-8725"/>
                </a:stretch>
              </a:blipFill>
              <a:ln w="38100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42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8458" y="136377"/>
            <a:ext cx="28838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График функции: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937095" y="336350"/>
            <a:ext cx="8318027" cy="6257655"/>
            <a:chOff x="937095" y="336350"/>
            <a:chExt cx="8318027" cy="6257655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937095" y="336350"/>
              <a:ext cx="8318027" cy="6257655"/>
              <a:chOff x="1816045" y="1604920"/>
              <a:chExt cx="6653120" cy="5064441"/>
            </a:xfrm>
          </p:grpSpPr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493204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529208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56521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60121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637220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673224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709228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74523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78123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817240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20517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24117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277180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313184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349188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38519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42119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 flipH="1">
                <a:off x="1961232" y="270892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 flipH="1">
                <a:off x="1961232" y="306896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/>
              <p:nvPr/>
            </p:nvCxnSpPr>
            <p:spPr>
              <a:xfrm flipH="1">
                <a:off x="1961232" y="342900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 flipH="1">
                <a:off x="1961232" y="378904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 flipH="1">
                <a:off x="1961233" y="4149081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>
              <a:xfrm flipH="1">
                <a:off x="1961232" y="4494852"/>
                <a:ext cx="6507933" cy="46108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>
              <a:xfrm flipH="1" flipV="1">
                <a:off x="1961232" y="4869160"/>
                <a:ext cx="6507933" cy="31448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flipH="1">
                <a:off x="1961232" y="522920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 flipH="1">
                <a:off x="1961233" y="5589240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flipH="1">
                <a:off x="1961233" y="5949280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 flipH="1">
                <a:off x="1961234" y="6309320"/>
                <a:ext cx="6393268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flipH="1">
                <a:off x="1961233" y="6669360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4182920" y="1604920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у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7990299" y="4545124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127464" y="4500497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739583" y="471189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55" name="Прямая соединительная линия 54"/>
              <p:cNvCxnSpPr/>
              <p:nvPr/>
            </p:nvCxnSpPr>
            <p:spPr>
              <a:xfrm>
                <a:off x="4932040" y="4435259"/>
                <a:ext cx="0" cy="211402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Прямая соединительная линия 55"/>
              <p:cNvCxnSpPr/>
              <p:nvPr/>
            </p:nvCxnSpPr>
            <p:spPr>
              <a:xfrm flipH="1">
                <a:off x="4427984" y="4149080"/>
                <a:ext cx="280367" cy="1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4076993" y="3949026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1" name="Прямая со стрелкой 20"/>
              <p:cNvCxnSpPr/>
              <p:nvPr/>
            </p:nvCxnSpPr>
            <p:spPr>
              <a:xfrm>
                <a:off x="1816045" y="4500497"/>
                <a:ext cx="6356354" cy="1991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 стрелкой 19"/>
              <p:cNvCxnSpPr/>
              <p:nvPr/>
            </p:nvCxnSpPr>
            <p:spPr>
              <a:xfrm flipH="1" flipV="1">
                <a:off x="4568167" y="1776763"/>
                <a:ext cx="3834" cy="489259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Прямая соединительная линия 9"/>
            <p:cNvCxnSpPr/>
            <p:nvPr/>
          </p:nvCxnSpPr>
          <p:spPr>
            <a:xfrm>
              <a:off x="4155042" y="397987"/>
              <a:ext cx="2928499" cy="5623301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322759"/>
              </p:ext>
            </p:extLst>
          </p:nvPr>
        </p:nvGraphicFramePr>
        <p:xfrm>
          <a:off x="6633404" y="683125"/>
          <a:ext cx="2315916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1972"/>
                <a:gridCol w="771972"/>
                <a:gridCol w="7719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8" name="Прямоугольник 57"/>
          <p:cNvSpPr/>
          <p:nvPr/>
        </p:nvSpPr>
        <p:spPr>
          <a:xfrm>
            <a:off x="286117" y="865853"/>
            <a:ext cx="1422184" cy="523220"/>
          </a:xfrm>
          <a:prstGeom prst="rect">
            <a:avLst/>
          </a:prstGeom>
          <a:ln w="38100">
            <a:noFill/>
          </a:ln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01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8458" y="136377"/>
            <a:ext cx="28838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График функции: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937095" y="1053965"/>
            <a:ext cx="8318027" cy="5540039"/>
            <a:chOff x="937095" y="1053965"/>
            <a:chExt cx="8318027" cy="5540039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937095" y="1053965"/>
              <a:ext cx="8318027" cy="5540039"/>
              <a:chOff x="1816045" y="2185700"/>
              <a:chExt cx="6653120" cy="4483660"/>
            </a:xfrm>
          </p:grpSpPr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493204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529208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56521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60121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637220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673224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709228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74523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78123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817240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20517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24117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277180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313184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349188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38519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42119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 flipH="1">
                <a:off x="1961232" y="270892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 flipH="1">
                <a:off x="1961232" y="306896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/>
              <p:nvPr/>
            </p:nvCxnSpPr>
            <p:spPr>
              <a:xfrm flipH="1">
                <a:off x="1961232" y="342900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 flipH="1">
                <a:off x="1961232" y="378904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 flipH="1">
                <a:off x="1961233" y="4149081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>
              <a:xfrm flipH="1">
                <a:off x="1961232" y="4494852"/>
                <a:ext cx="6507933" cy="46108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>
              <a:xfrm flipH="1" flipV="1">
                <a:off x="1961232" y="4869160"/>
                <a:ext cx="6507933" cy="31448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flipH="1">
                <a:off x="1961232" y="522920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 flipH="1">
                <a:off x="1961233" y="5589240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flipH="1">
                <a:off x="1961233" y="5949280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 flipH="1">
                <a:off x="1961234" y="6309320"/>
                <a:ext cx="6393268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flipH="1">
                <a:off x="1961233" y="6669360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4207798" y="2185700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у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7990299" y="4545124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127464" y="4500497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739583" y="471189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55" name="Прямая соединительная линия 54"/>
              <p:cNvCxnSpPr/>
              <p:nvPr/>
            </p:nvCxnSpPr>
            <p:spPr>
              <a:xfrm>
                <a:off x="4932040" y="4435259"/>
                <a:ext cx="0" cy="211402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Прямая соединительная линия 55"/>
              <p:cNvCxnSpPr/>
              <p:nvPr/>
            </p:nvCxnSpPr>
            <p:spPr>
              <a:xfrm flipH="1">
                <a:off x="4427984" y="4149080"/>
                <a:ext cx="280367" cy="1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4076993" y="3949026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1" name="Прямая со стрелкой 20"/>
              <p:cNvCxnSpPr/>
              <p:nvPr/>
            </p:nvCxnSpPr>
            <p:spPr>
              <a:xfrm>
                <a:off x="1816045" y="4500497"/>
                <a:ext cx="6356354" cy="1991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 стрелкой 19"/>
              <p:cNvCxnSpPr/>
              <p:nvPr/>
            </p:nvCxnSpPr>
            <p:spPr>
              <a:xfrm flipV="1">
                <a:off x="4572000" y="2420888"/>
                <a:ext cx="0" cy="424847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Прямая соединительная линия 9"/>
            <p:cNvCxnSpPr/>
            <p:nvPr/>
          </p:nvCxnSpPr>
          <p:spPr>
            <a:xfrm>
              <a:off x="1118617" y="5259401"/>
              <a:ext cx="7537805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8" name="Прямоугольник 57"/>
          <p:cNvSpPr/>
          <p:nvPr/>
        </p:nvSpPr>
        <p:spPr>
          <a:xfrm>
            <a:off x="286117" y="865853"/>
            <a:ext cx="1173719" cy="523220"/>
          </a:xfrm>
          <a:prstGeom prst="rect">
            <a:avLst/>
          </a:prstGeom>
          <a:ln w="38100">
            <a:noFill/>
          </a:ln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287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8458" y="136377"/>
            <a:ext cx="28838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График функции: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937095" y="336350"/>
            <a:ext cx="8318027" cy="6257655"/>
            <a:chOff x="937095" y="336350"/>
            <a:chExt cx="8318027" cy="6257655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937095" y="336350"/>
              <a:ext cx="8318027" cy="6257655"/>
              <a:chOff x="1816045" y="1604920"/>
              <a:chExt cx="6653120" cy="5064441"/>
            </a:xfrm>
          </p:grpSpPr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493204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529208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56521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60121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637220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673224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709228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74523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78123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817240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20517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24117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277180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313184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349188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38519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42119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 flipH="1">
                <a:off x="1961232" y="270892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 flipH="1">
                <a:off x="1961232" y="306896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/>
              <p:nvPr/>
            </p:nvCxnSpPr>
            <p:spPr>
              <a:xfrm flipH="1">
                <a:off x="1961232" y="342900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 flipH="1">
                <a:off x="1961232" y="378904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 flipH="1">
                <a:off x="1961233" y="4149081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>
              <a:xfrm flipH="1">
                <a:off x="1961232" y="4494852"/>
                <a:ext cx="6507933" cy="46108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>
              <a:xfrm flipH="1" flipV="1">
                <a:off x="1961232" y="4869160"/>
                <a:ext cx="6507933" cy="31448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flipH="1">
                <a:off x="1961232" y="522920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 flipH="1">
                <a:off x="1961233" y="5589240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flipH="1">
                <a:off x="1961233" y="5949280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 flipH="1">
                <a:off x="1961234" y="6309320"/>
                <a:ext cx="6393268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flipH="1">
                <a:off x="1961233" y="6669360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4182920" y="1604920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у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7990299" y="4545124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127464" y="4500497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739583" y="471189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55" name="Прямая соединительная линия 54"/>
              <p:cNvCxnSpPr/>
              <p:nvPr/>
            </p:nvCxnSpPr>
            <p:spPr>
              <a:xfrm>
                <a:off x="4932040" y="4435259"/>
                <a:ext cx="0" cy="211402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Прямая соединительная линия 55"/>
              <p:cNvCxnSpPr/>
              <p:nvPr/>
            </p:nvCxnSpPr>
            <p:spPr>
              <a:xfrm flipH="1">
                <a:off x="4427984" y="4149080"/>
                <a:ext cx="280367" cy="1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4076993" y="3949026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1" name="Прямая со стрелкой 20"/>
              <p:cNvCxnSpPr/>
              <p:nvPr/>
            </p:nvCxnSpPr>
            <p:spPr>
              <a:xfrm>
                <a:off x="1816045" y="4500497"/>
                <a:ext cx="6356354" cy="1991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 стрелкой 19"/>
              <p:cNvCxnSpPr/>
              <p:nvPr/>
            </p:nvCxnSpPr>
            <p:spPr>
              <a:xfrm flipH="1" flipV="1">
                <a:off x="4568167" y="1776763"/>
                <a:ext cx="3834" cy="489259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2051720" y="865853"/>
              <a:ext cx="4464496" cy="4507364"/>
            </a:xfrm>
            <a:prstGeom prst="line">
              <a:avLst/>
            </a:prstGeom>
            <a:ln>
              <a:solidFill>
                <a:srgbClr val="CC0099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97377"/>
              </p:ext>
            </p:extLst>
          </p:nvPr>
        </p:nvGraphicFramePr>
        <p:xfrm>
          <a:off x="6633404" y="683125"/>
          <a:ext cx="2315916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1972"/>
                <a:gridCol w="771972"/>
                <a:gridCol w="7719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8" name="Прямоугольник 57"/>
          <p:cNvSpPr/>
          <p:nvPr/>
        </p:nvSpPr>
        <p:spPr>
          <a:xfrm>
            <a:off x="286117" y="865853"/>
            <a:ext cx="1444626" cy="523220"/>
          </a:xfrm>
          <a:prstGeom prst="rect">
            <a:avLst/>
          </a:prstGeom>
          <a:ln w="38100">
            <a:noFill/>
          </a:ln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+ 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61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8458" y="136377"/>
            <a:ext cx="28838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График функции: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937095" y="336350"/>
            <a:ext cx="8318027" cy="6257655"/>
            <a:chOff x="937095" y="336350"/>
            <a:chExt cx="8318027" cy="6257655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937095" y="336350"/>
              <a:ext cx="8318027" cy="6257655"/>
              <a:chOff x="1816045" y="1604920"/>
              <a:chExt cx="6653120" cy="5064441"/>
            </a:xfrm>
          </p:grpSpPr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493204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529208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56521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60121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637220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673224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709228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74523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78123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817240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20517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24117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277180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313184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349188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385192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4211960" y="2420888"/>
                <a:ext cx="0" cy="4248472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 flipH="1">
                <a:off x="1961232" y="270892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 flipH="1">
                <a:off x="1961232" y="306896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/>
              <p:nvPr/>
            </p:nvCxnSpPr>
            <p:spPr>
              <a:xfrm flipH="1">
                <a:off x="1961232" y="342900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 flipH="1">
                <a:off x="1961232" y="378904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 flipH="1">
                <a:off x="1961233" y="4149081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>
              <a:xfrm flipH="1">
                <a:off x="1961232" y="4494852"/>
                <a:ext cx="6507933" cy="46108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>
              <a:xfrm flipH="1" flipV="1">
                <a:off x="1961232" y="4869160"/>
                <a:ext cx="6507933" cy="31448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flipH="1">
                <a:off x="1961232" y="5229200"/>
                <a:ext cx="6393270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 flipH="1">
                <a:off x="1961233" y="5589240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 flipH="1">
                <a:off x="1961233" y="5949280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 flipH="1">
                <a:off x="1961234" y="6309320"/>
                <a:ext cx="6393268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flipH="1">
                <a:off x="1961233" y="6669360"/>
                <a:ext cx="639326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4182920" y="1604920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у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7990299" y="4545124"/>
                <a:ext cx="36420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х</a:t>
                </a:r>
                <a:endParaRPr lang="ru-RU" sz="2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4127464" y="4500497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739583" y="4711899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55" name="Прямая соединительная линия 54"/>
              <p:cNvCxnSpPr/>
              <p:nvPr/>
            </p:nvCxnSpPr>
            <p:spPr>
              <a:xfrm>
                <a:off x="4932040" y="4435259"/>
                <a:ext cx="0" cy="211402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Прямая соединительная линия 55"/>
              <p:cNvCxnSpPr/>
              <p:nvPr/>
            </p:nvCxnSpPr>
            <p:spPr>
              <a:xfrm flipH="1">
                <a:off x="4427984" y="4149080"/>
                <a:ext cx="280367" cy="1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4076993" y="3949026"/>
                <a:ext cx="3129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1" name="Прямая со стрелкой 20"/>
              <p:cNvCxnSpPr/>
              <p:nvPr/>
            </p:nvCxnSpPr>
            <p:spPr>
              <a:xfrm>
                <a:off x="1816045" y="4500497"/>
                <a:ext cx="6356354" cy="1991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 стрелкой 19"/>
              <p:cNvCxnSpPr/>
              <p:nvPr/>
            </p:nvCxnSpPr>
            <p:spPr>
              <a:xfrm flipH="1" flipV="1">
                <a:off x="4568167" y="1776763"/>
                <a:ext cx="3834" cy="489259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Прямая соединительная линия 9"/>
            <p:cNvCxnSpPr/>
            <p:nvPr/>
          </p:nvCxnSpPr>
          <p:spPr>
            <a:xfrm>
              <a:off x="2582162" y="2025967"/>
              <a:ext cx="6074260" cy="3347249"/>
            </a:xfrm>
            <a:prstGeom prst="line">
              <a:avLst/>
            </a:prstGeom>
            <a:ln>
              <a:solidFill>
                <a:srgbClr val="CC0099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412603"/>
              </p:ext>
            </p:extLst>
          </p:nvPr>
        </p:nvGraphicFramePr>
        <p:xfrm>
          <a:off x="6633404" y="683125"/>
          <a:ext cx="2315916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1972"/>
                <a:gridCol w="771972"/>
                <a:gridCol w="7719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9" name="Прямоугольник 58"/>
              <p:cNvSpPr/>
              <p:nvPr/>
            </p:nvSpPr>
            <p:spPr>
              <a:xfrm>
                <a:off x="267379" y="907233"/>
                <a:ext cx="2069797" cy="874663"/>
              </a:xfrm>
              <a:prstGeom prst="rect">
                <a:avLst/>
              </a:prstGeom>
              <a:ln w="38100"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ru-RU" sz="2800" b="1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у</a:t>
                </a:r>
                <a:r>
                  <a:rPr lang="ru-RU" sz="28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ru-RU" sz="3600" b="0" i="0" smtClean="0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</a:rPr>
                      <m:t>−</m:t>
                    </m:r>
                    <m:f>
                      <m:fPr>
                        <m:ctrlPr>
                          <a:rPr lang="ru-RU" sz="360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600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3600" b="1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х</a:t>
                </a:r>
                <a:r>
                  <a:rPr lang="ru-RU" sz="28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+2</a:t>
                </a:r>
                <a:endParaRPr lang="ru-RU" b="1" dirty="0"/>
              </a:p>
            </p:txBody>
          </p:sp>
        </mc:Choice>
        <mc:Fallback>
          <p:sp>
            <p:nvSpPr>
              <p:cNvPr id="59" name="Прямоугольник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379" y="907233"/>
                <a:ext cx="2069797" cy="874663"/>
              </a:xfrm>
              <a:prstGeom prst="rect">
                <a:avLst/>
              </a:prstGeom>
              <a:blipFill rotWithShape="1">
                <a:blip r:embed="rId2"/>
                <a:stretch>
                  <a:fillRect l="-6195" r="-5310" b="-11189"/>
                </a:stretch>
              </a:blipFill>
              <a:ln w="38100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293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477</Words>
  <Application>Microsoft Office PowerPoint</Application>
  <PresentationFormat>Экран (4:3)</PresentationFormat>
  <Paragraphs>97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170</cp:revision>
  <dcterms:created xsi:type="dcterms:W3CDTF">2012-11-04T16:40:22Z</dcterms:created>
  <dcterms:modified xsi:type="dcterms:W3CDTF">2012-11-11T18:00:15Z</dcterms:modified>
</cp:coreProperties>
</file>