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handoutMasterIdLst>
    <p:handoutMasterId r:id="rId14"/>
  </p:handoutMasterIdLst>
  <p:sldIdLst>
    <p:sldId id="261" r:id="rId2"/>
    <p:sldId id="257" r:id="rId3"/>
    <p:sldId id="258" r:id="rId4"/>
    <p:sldId id="259" r:id="rId5"/>
    <p:sldId id="260" r:id="rId6"/>
    <p:sldId id="262" r:id="rId7"/>
    <p:sldId id="264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77" autoAdjust="0"/>
  </p:normalViewPr>
  <p:slideViewPr>
    <p:cSldViewPr>
      <p:cViewPr varScale="1">
        <p:scale>
          <a:sx n="99" d="100"/>
          <a:sy n="99" d="100"/>
        </p:scale>
        <p:origin x="-3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13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2E664B-AE9A-4A86-BA0A-B43A1013A874}" type="datetimeFigureOut">
              <a:rPr lang="ru-RU" smtClean="0"/>
              <a:pPr/>
              <a:t>01.02.2008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53099E-67D4-4E9E-94BF-F52CC5C7B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8E9C2-204F-49EB-9EA8-E8D026C06767}" type="datetimeFigureOut">
              <a:rPr lang="ru-RU" smtClean="0"/>
              <a:pPr/>
              <a:t>01.02.2008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E5898-9B1F-46ED-9A09-2DBCA3C973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5349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2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01.02.2008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7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7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01.02.2008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1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3444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01.02.2008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6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01.02.2008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1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5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6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5" y="1316038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1" y="1316038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49" y="6019801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01.02.2008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01.02.2008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49" y="5849118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1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1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1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01.02.2008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9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3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1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01.02.2008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1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49" y="1057987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000240"/>
            <a:ext cx="8686800" cy="841248"/>
          </a:xfrm>
        </p:spPr>
        <p:txBody>
          <a:bodyPr/>
          <a:lstStyle/>
          <a:p>
            <a:r>
              <a:rPr lang="ru-RU" dirty="0" smtClean="0"/>
              <a:t>              Цилиндр, конус, шар.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4717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/>
              <a:t>П</a:t>
            </a:r>
            <a:r>
              <a:rPr lang="ru-RU" sz="1600" dirty="0" smtClean="0"/>
              <a:t>лоскость, имеющая со сферой только одну общую точку , называется касательной к сфере, а их общая точка – точкой касания</a:t>
            </a:r>
            <a:r>
              <a:rPr lang="ru-RU" sz="1600" dirty="0" smtClean="0"/>
              <a:t>.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ru-RU" sz="1800" dirty="0" smtClean="0"/>
              <a:t>Т</a:t>
            </a:r>
            <a:r>
              <a:rPr lang="ru-RU" sz="1600" dirty="0" smtClean="0"/>
              <a:t>еорема 1.</a:t>
            </a:r>
            <a:br>
              <a:rPr lang="ru-RU" sz="1600" dirty="0" smtClean="0"/>
            </a:br>
            <a:r>
              <a:rPr lang="ru-RU" sz="1800" dirty="0" smtClean="0"/>
              <a:t>р</a:t>
            </a:r>
            <a:r>
              <a:rPr lang="ru-RU" sz="1600" dirty="0" smtClean="0"/>
              <a:t>адиус сферы, проведённый в точку касания сферы и плоскости, перпендикулярен к касательной плоскости.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800" dirty="0" smtClean="0"/>
              <a:t>Т</a:t>
            </a:r>
            <a:r>
              <a:rPr lang="ru-RU" sz="1600" dirty="0" smtClean="0"/>
              <a:t>еорема 2.</a:t>
            </a:r>
            <a:br>
              <a:rPr lang="ru-RU" sz="1600" dirty="0" smtClean="0"/>
            </a:br>
            <a:r>
              <a:rPr lang="ru-RU" sz="1800" dirty="0" smtClean="0"/>
              <a:t>е</a:t>
            </a:r>
            <a:r>
              <a:rPr lang="ru-RU" sz="1600" dirty="0" smtClean="0"/>
              <a:t>сли радиус сферы перпендикулярен к плоскости, проходящей через его конец, лежащий на сфере, то эта плоскость является касательной к сфере.</a:t>
            </a:r>
            <a:endParaRPr lang="ru-RU" sz="2000" dirty="0"/>
          </a:p>
        </p:txBody>
      </p:sp>
      <p:pic>
        <p:nvPicPr>
          <p:cNvPr id="4" name="Содержимое 3" descr="IMG_NEW_000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33101" y="2500306"/>
            <a:ext cx="4312509" cy="3692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18598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М</a:t>
            </a:r>
            <a:r>
              <a:rPr lang="ru-RU" sz="1600" dirty="0" smtClean="0"/>
              <a:t>ногогранник называется описанным около сферы, если сфера касается всех его граней.</a:t>
            </a:r>
            <a:br>
              <a:rPr lang="ru-RU" sz="1600" dirty="0" smtClean="0"/>
            </a:br>
            <a:r>
              <a:rPr lang="ru-RU" sz="2000" dirty="0" smtClean="0"/>
              <a:t>З</a:t>
            </a:r>
            <a:r>
              <a:rPr lang="ru-RU" sz="1600" dirty="0" smtClean="0"/>
              <a:t>а площадь сферы примем предел последовательности площадей поверхностей </a:t>
            </a:r>
            <a:br>
              <a:rPr lang="ru-RU" sz="1600" dirty="0" smtClean="0"/>
            </a:br>
            <a:r>
              <a:rPr lang="ru-RU" sz="1600" dirty="0" smtClean="0"/>
              <a:t>описанных около сферы многогранников при стремлении к нулю наибольшего </a:t>
            </a:r>
            <a:br>
              <a:rPr lang="ru-RU" sz="1600" dirty="0" smtClean="0"/>
            </a:br>
            <a:r>
              <a:rPr lang="ru-RU" sz="1600" dirty="0" smtClean="0"/>
              <a:t>размера каждой грани.</a:t>
            </a:r>
            <a:endParaRPr lang="ru-RU" sz="2000" dirty="0"/>
          </a:p>
        </p:txBody>
      </p:sp>
      <p:pic>
        <p:nvPicPr>
          <p:cNvPr id="4" name="Содержимое 3" descr="IMG_NEW_00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29256" y="2000239"/>
            <a:ext cx="2786082" cy="46120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57200"/>
            <a:ext cx="8848756" cy="29718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Т</a:t>
            </a:r>
            <a:r>
              <a:rPr lang="ru-RU" sz="1600" dirty="0" smtClean="0"/>
              <a:t>ело, ограниченное цилиндрической поверхностью и двумя кругами, называется</a:t>
            </a:r>
            <a:br>
              <a:rPr lang="ru-RU" sz="1600" dirty="0" smtClean="0"/>
            </a:br>
            <a:r>
              <a:rPr lang="ru-RU" sz="1600" dirty="0" smtClean="0"/>
              <a:t>цилиндром. </a:t>
            </a:r>
            <a:r>
              <a:rPr lang="ru-RU" sz="2000" dirty="0" smtClean="0"/>
              <a:t>Ц</a:t>
            </a:r>
            <a:r>
              <a:rPr lang="ru-RU" sz="1600" dirty="0" smtClean="0"/>
              <a:t>илиндрическая поверхность называется боковой поверхностью цилиндра. </a:t>
            </a:r>
            <a:r>
              <a:rPr lang="ru-RU" sz="2000" dirty="0" smtClean="0"/>
              <a:t>К</a:t>
            </a:r>
            <a:r>
              <a:rPr lang="ru-RU" sz="1600" dirty="0" smtClean="0"/>
              <a:t>руги называются основаниями цилиндра.</a:t>
            </a:r>
            <a:br>
              <a:rPr lang="ru-RU" sz="1600" dirty="0" smtClean="0"/>
            </a:br>
            <a:r>
              <a:rPr lang="ru-RU" sz="2000" dirty="0" smtClean="0"/>
              <a:t>О</a:t>
            </a:r>
            <a:r>
              <a:rPr lang="ru-RU" sz="1600" dirty="0" smtClean="0"/>
              <a:t>бразующие цилиндрической поверхности называются образующими.</a:t>
            </a:r>
            <a:br>
              <a:rPr lang="ru-RU" sz="1600" dirty="0" smtClean="0"/>
            </a:br>
            <a:r>
              <a:rPr lang="ru-RU" sz="2000" dirty="0" smtClean="0"/>
              <a:t>П</a:t>
            </a:r>
            <a:r>
              <a:rPr lang="ru-RU" sz="1600" dirty="0" smtClean="0"/>
              <a:t>рямая </a:t>
            </a:r>
            <a:r>
              <a:rPr lang="ru-RU" sz="2000" dirty="0" smtClean="0"/>
              <a:t>оо – </a:t>
            </a:r>
            <a:r>
              <a:rPr lang="ru-RU" sz="1600" dirty="0" smtClean="0"/>
              <a:t>ось</a:t>
            </a:r>
            <a:r>
              <a:rPr lang="ru-RU" sz="2000" dirty="0" smtClean="0"/>
              <a:t> </a:t>
            </a:r>
            <a:r>
              <a:rPr lang="ru-RU" sz="1600" dirty="0" smtClean="0"/>
              <a:t>цилиндра. </a:t>
            </a:r>
            <a:r>
              <a:rPr lang="ru-RU" sz="2000" dirty="0" smtClean="0"/>
              <a:t>Д</a:t>
            </a:r>
            <a:r>
              <a:rPr lang="ru-RU" sz="1600" dirty="0" smtClean="0"/>
              <a:t>линна образующей называется высотой цилиндра.</a:t>
            </a:r>
            <a:br>
              <a:rPr lang="ru-RU" sz="1600" dirty="0" smtClean="0"/>
            </a:br>
            <a:r>
              <a:rPr lang="ru-RU" sz="2000" dirty="0" smtClean="0"/>
              <a:t>Р</a:t>
            </a:r>
            <a:r>
              <a:rPr lang="ru-RU" sz="1400" dirty="0" smtClean="0"/>
              <a:t>а</a:t>
            </a:r>
            <a:r>
              <a:rPr lang="ru-RU" sz="1600" dirty="0" smtClean="0"/>
              <a:t>диус  основания – радиус цилиндра.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</a:t>
            </a:r>
            <a:endParaRPr lang="ru-RU" sz="2400" dirty="0"/>
          </a:p>
        </p:txBody>
      </p:sp>
      <p:pic>
        <p:nvPicPr>
          <p:cNvPr id="4" name="Содержимое 3" descr="IMG_NE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6050" y="3143248"/>
            <a:ext cx="5286412" cy="30499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04323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П</a:t>
            </a:r>
            <a:r>
              <a:rPr lang="ru-RU" sz="1600" dirty="0" smtClean="0"/>
              <a:t>лощадь боковой поверхности цилиндра равна произведению длинны окружности основания на высоту цилиндра</a:t>
            </a:r>
            <a:r>
              <a:rPr lang="ru-RU" sz="1600" dirty="0" smtClean="0"/>
              <a:t>.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ru-RU" sz="1600" dirty="0" smtClean="0"/>
              <a:t> </a:t>
            </a:r>
            <a:r>
              <a:rPr lang="en-US" sz="2000" dirty="0" smtClean="0"/>
              <a:t>S</a:t>
            </a:r>
            <a:r>
              <a:rPr lang="ru-RU" sz="800" dirty="0" smtClean="0"/>
              <a:t>бок</a:t>
            </a:r>
            <a:r>
              <a:rPr lang="ru-RU" sz="2000" dirty="0" smtClean="0"/>
              <a:t>=2п</a:t>
            </a:r>
            <a:r>
              <a:rPr lang="en-US" sz="2000" dirty="0" smtClean="0"/>
              <a:t>rh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ru-RU" sz="2000" dirty="0" smtClean="0"/>
              <a:t>П</a:t>
            </a:r>
            <a:r>
              <a:rPr lang="ru-RU" sz="1600" dirty="0" smtClean="0"/>
              <a:t>лощадью </a:t>
            </a:r>
            <a:r>
              <a:rPr lang="ru-RU" sz="1600" dirty="0" smtClean="0"/>
              <a:t>полной поверхности цилиндра называется сумма площадей боковой поверхности и двух оснований</a:t>
            </a:r>
            <a:r>
              <a:rPr lang="ru-RU" sz="1600" dirty="0" smtClean="0"/>
              <a:t>.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2000" dirty="0" smtClean="0"/>
              <a:t>S = 2</a:t>
            </a:r>
            <a:r>
              <a:rPr lang="ru-RU" sz="2000" dirty="0" smtClean="0"/>
              <a:t>п</a:t>
            </a:r>
            <a:r>
              <a:rPr lang="en-US" sz="2000" dirty="0" smtClean="0"/>
              <a:t>r(</a:t>
            </a:r>
            <a:r>
              <a:rPr lang="en-US" sz="2000" dirty="0" err="1" smtClean="0"/>
              <a:t>r+h</a:t>
            </a:r>
            <a:r>
              <a:rPr lang="en-US" sz="2000" dirty="0" smtClean="0"/>
              <a:t>)</a:t>
            </a:r>
            <a:endParaRPr lang="ru-RU" sz="2000" dirty="0"/>
          </a:p>
        </p:txBody>
      </p:sp>
      <p:pic>
        <p:nvPicPr>
          <p:cNvPr id="4" name="Содержимое 3" descr="IMG_NEW_00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8391" y="3500438"/>
            <a:ext cx="6540549" cy="18442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82892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Т</a:t>
            </a:r>
            <a:r>
              <a:rPr lang="ru-RU" sz="1600" dirty="0" smtClean="0"/>
              <a:t>ело, ограниченное конической поверхностью и кругом, называется конусом.</a:t>
            </a:r>
            <a:br>
              <a:rPr lang="ru-RU" sz="1600" dirty="0" smtClean="0"/>
            </a:br>
            <a:r>
              <a:rPr lang="ru-RU" sz="2000" dirty="0" smtClean="0"/>
              <a:t>К</a:t>
            </a:r>
            <a:r>
              <a:rPr lang="ru-RU" sz="1600" dirty="0" smtClean="0"/>
              <a:t>оническая поверхность называется боковой поверхностью. </a:t>
            </a:r>
            <a:r>
              <a:rPr lang="ru-RU" sz="2000" dirty="0" smtClean="0"/>
              <a:t>К</a:t>
            </a:r>
            <a:r>
              <a:rPr lang="ru-RU" sz="1600" dirty="0" smtClean="0"/>
              <a:t>руг – основание конуса. </a:t>
            </a:r>
            <a:r>
              <a:rPr lang="ru-RU" sz="2000" dirty="0" smtClean="0"/>
              <a:t>Р – </a:t>
            </a:r>
            <a:r>
              <a:rPr lang="ru-RU" sz="1600" dirty="0" smtClean="0"/>
              <a:t>вершина конуса. </a:t>
            </a:r>
            <a:r>
              <a:rPr lang="ru-RU" sz="2000" dirty="0" smtClean="0"/>
              <a:t>О</a:t>
            </a:r>
            <a:r>
              <a:rPr lang="ru-RU" sz="1600" dirty="0" smtClean="0"/>
              <a:t>бразующие конической поверхности – образующие конуса. </a:t>
            </a:r>
            <a:r>
              <a:rPr lang="ru-RU" sz="2000" dirty="0" smtClean="0"/>
              <a:t>п</a:t>
            </a:r>
            <a:r>
              <a:rPr lang="ru-RU" sz="1600" dirty="0" smtClean="0"/>
              <a:t>рямая ор – ось конуса. </a:t>
            </a:r>
            <a:r>
              <a:rPr lang="ru-RU" sz="2000" dirty="0" smtClean="0"/>
              <a:t>о</a:t>
            </a:r>
            <a:r>
              <a:rPr lang="ru-RU" sz="1600" dirty="0" smtClean="0"/>
              <a:t>трезок ор – высота конуса. </a:t>
            </a:r>
            <a:endParaRPr lang="ru-RU" sz="2000" dirty="0"/>
          </a:p>
        </p:txBody>
      </p:sp>
      <p:pic>
        <p:nvPicPr>
          <p:cNvPr id="4" name="Содержимое 3" descr="IMG_NEW_00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14810" y="2874192"/>
            <a:ext cx="3921846" cy="34635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242889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П</a:t>
            </a:r>
            <a:r>
              <a:rPr lang="ru-RU" sz="1600" dirty="0" smtClean="0"/>
              <a:t>лощадь боковой поверхности конуса равна произведению половины длинны </a:t>
            </a:r>
            <a:br>
              <a:rPr lang="ru-RU" sz="1600" dirty="0" smtClean="0"/>
            </a:br>
            <a:r>
              <a:rPr lang="ru-RU" sz="1600" dirty="0" smtClean="0"/>
              <a:t>окружности основания на образующую.</a:t>
            </a:r>
            <a:br>
              <a:rPr lang="ru-RU" sz="1600" dirty="0" smtClean="0"/>
            </a:br>
            <a:r>
              <a:rPr lang="ru-RU" sz="1200" dirty="0" smtClean="0"/>
              <a:t> </a:t>
            </a:r>
            <a:r>
              <a:rPr lang="en-US" sz="2000" dirty="0" smtClean="0"/>
              <a:t>S</a:t>
            </a:r>
            <a:r>
              <a:rPr lang="ru-RU" sz="600" dirty="0" smtClean="0"/>
              <a:t>бок</a:t>
            </a:r>
            <a:r>
              <a:rPr lang="ru-RU" sz="2000" dirty="0" smtClean="0"/>
              <a:t>=п</a:t>
            </a:r>
            <a:r>
              <a:rPr lang="en-US" sz="2000" dirty="0" smtClean="0"/>
              <a:t>rl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ru-RU" sz="2000" dirty="0" smtClean="0"/>
              <a:t>П</a:t>
            </a:r>
            <a:r>
              <a:rPr lang="ru-RU" sz="1600" dirty="0" smtClean="0"/>
              <a:t>лощадью</a:t>
            </a:r>
            <a:r>
              <a:rPr lang="ru-RU" sz="2000" dirty="0" smtClean="0"/>
              <a:t> </a:t>
            </a:r>
            <a:r>
              <a:rPr lang="ru-RU" sz="1600" dirty="0" smtClean="0"/>
              <a:t>полной</a:t>
            </a:r>
            <a:r>
              <a:rPr lang="ru-RU" sz="2000" dirty="0" smtClean="0"/>
              <a:t> </a:t>
            </a:r>
            <a:r>
              <a:rPr lang="ru-RU" sz="1600" dirty="0" smtClean="0"/>
              <a:t>поверхности</a:t>
            </a:r>
            <a:r>
              <a:rPr lang="ru-RU" sz="2000" dirty="0" smtClean="0"/>
              <a:t> </a:t>
            </a:r>
            <a:r>
              <a:rPr lang="ru-RU" sz="1600" dirty="0" smtClean="0"/>
              <a:t>конуса называется сумма площадей боковой поверхности и основания. </a:t>
            </a:r>
            <a:r>
              <a:rPr lang="ru-RU" sz="2000" dirty="0" smtClean="0"/>
              <a:t>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S = </a:t>
            </a:r>
            <a:r>
              <a:rPr lang="ru-RU" sz="2000" dirty="0" smtClean="0"/>
              <a:t>п</a:t>
            </a:r>
            <a:r>
              <a:rPr lang="en-US" sz="2000" dirty="0" smtClean="0"/>
              <a:t>r(</a:t>
            </a:r>
            <a:r>
              <a:rPr lang="en-US" sz="2000" dirty="0" err="1" smtClean="0"/>
              <a:t>l+h</a:t>
            </a:r>
            <a:r>
              <a:rPr lang="en-US" sz="2000" dirty="0" smtClean="0"/>
              <a:t>)</a:t>
            </a:r>
            <a:br>
              <a:rPr lang="en-US" sz="2000" dirty="0" smtClean="0"/>
            </a:br>
            <a:endParaRPr lang="ru-RU" sz="2000" dirty="0"/>
          </a:p>
        </p:txBody>
      </p:sp>
      <p:pic>
        <p:nvPicPr>
          <p:cNvPr id="4" name="Содержимое 3" descr="IMG_NEW_00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43372" y="2599602"/>
            <a:ext cx="3927942" cy="33819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18598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</a:t>
            </a:r>
            <a:r>
              <a:rPr lang="ru-RU" sz="1600" dirty="0" smtClean="0"/>
              <a:t>онус, который рассекли плоскостью, параллельной основанию,  и убрали верхнюю </a:t>
            </a:r>
            <a:r>
              <a:rPr lang="ru-RU" sz="1600" dirty="0" smtClean="0"/>
              <a:t>часть, </a:t>
            </a:r>
            <a:r>
              <a:rPr lang="ru-RU" sz="1600" dirty="0" smtClean="0"/>
              <a:t>называется усечённым конусом.</a:t>
            </a:r>
            <a:endParaRPr lang="ru-RU" sz="2000" dirty="0"/>
          </a:p>
        </p:txBody>
      </p:sp>
      <p:pic>
        <p:nvPicPr>
          <p:cNvPr id="4" name="Содержимое 3" descr="IMG_NEW_00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6248" y="2216049"/>
            <a:ext cx="3357586" cy="37228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4124324" cy="425768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</a:t>
            </a:r>
            <a:r>
              <a:rPr lang="ru-RU" sz="1600" dirty="0" smtClean="0"/>
              <a:t>лощадь боковой поверхности усечённого конуса равна произведению полусуммы длин </a:t>
            </a:r>
            <a:br>
              <a:rPr lang="ru-RU" sz="1600" dirty="0" smtClean="0"/>
            </a:br>
            <a:r>
              <a:rPr lang="ru-RU" sz="1600" dirty="0" smtClean="0"/>
              <a:t>окружностей оснований на образующую</a:t>
            </a:r>
            <a:r>
              <a:rPr lang="ru-RU" sz="1600" dirty="0" smtClean="0"/>
              <a:t>.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2000" dirty="0" smtClean="0"/>
              <a:t> </a:t>
            </a:r>
            <a:r>
              <a:rPr lang="en-US" sz="2000" dirty="0" smtClean="0"/>
              <a:t>                </a:t>
            </a:r>
            <a:r>
              <a:rPr lang="ru-RU" sz="1200" dirty="0" smtClean="0"/>
              <a:t> </a:t>
            </a:r>
            <a:r>
              <a:rPr lang="en-US" sz="2000" dirty="0" smtClean="0"/>
              <a:t>S</a:t>
            </a:r>
            <a:r>
              <a:rPr lang="ru-RU" sz="600" dirty="0" smtClean="0"/>
              <a:t>бок</a:t>
            </a:r>
            <a:r>
              <a:rPr lang="ru-RU" sz="2000" dirty="0" smtClean="0"/>
              <a:t>=п</a:t>
            </a:r>
            <a:r>
              <a:rPr lang="en-US" sz="2000" dirty="0" smtClean="0"/>
              <a:t>(r1+r2)l</a:t>
            </a: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000" dirty="0" smtClean="0"/>
              <a:t>П</a:t>
            </a:r>
            <a:r>
              <a:rPr lang="ru-RU" sz="1600" dirty="0" smtClean="0"/>
              <a:t>лощадью</a:t>
            </a:r>
            <a:r>
              <a:rPr lang="ru-RU" sz="2000" dirty="0" smtClean="0"/>
              <a:t> </a:t>
            </a:r>
            <a:r>
              <a:rPr lang="ru-RU" sz="1600" dirty="0" smtClean="0"/>
              <a:t>полной</a:t>
            </a:r>
            <a:r>
              <a:rPr lang="ru-RU" sz="2000" dirty="0" smtClean="0"/>
              <a:t> </a:t>
            </a:r>
            <a:r>
              <a:rPr lang="ru-RU" sz="1600" dirty="0" smtClean="0"/>
              <a:t>поверхности усечённого</a:t>
            </a:r>
            <a:r>
              <a:rPr lang="ru-RU" sz="2000" dirty="0" smtClean="0"/>
              <a:t> </a:t>
            </a:r>
            <a:r>
              <a:rPr lang="ru-RU" sz="1600" dirty="0" smtClean="0"/>
              <a:t>конуса называется сумма площадей боковой поверхности и оснований</a:t>
            </a:r>
            <a:r>
              <a:rPr lang="ru-RU" sz="1600" dirty="0" smtClean="0"/>
              <a:t>.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2000" dirty="0" smtClean="0"/>
              <a:t> </a:t>
            </a:r>
            <a:r>
              <a:rPr lang="en-US" sz="2000" dirty="0" smtClean="0"/>
              <a:t>      </a:t>
            </a:r>
            <a:endParaRPr lang="ru-RU" sz="2000" dirty="0"/>
          </a:p>
        </p:txBody>
      </p:sp>
      <p:pic>
        <p:nvPicPr>
          <p:cNvPr id="4" name="Содержимое 3" descr="IMG_NEW_00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72066" y="1785926"/>
            <a:ext cx="2971436" cy="40546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686800" cy="242889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</a:t>
            </a:r>
            <a:r>
              <a:rPr lang="ru-RU" sz="1600" dirty="0" smtClean="0"/>
              <a:t>ферой называется поверхность, состоящая из всех точек пространства, расположенных на данном расстоянии от данной точки. </a:t>
            </a:r>
            <a:r>
              <a:rPr lang="ru-RU" sz="2000" dirty="0" smtClean="0"/>
              <a:t>О – </a:t>
            </a:r>
            <a:r>
              <a:rPr lang="ru-RU" sz="1600" dirty="0" smtClean="0"/>
              <a:t>центр</a:t>
            </a:r>
            <a:r>
              <a:rPr lang="ru-RU" sz="2000" dirty="0" smtClean="0"/>
              <a:t> </a:t>
            </a:r>
            <a:r>
              <a:rPr lang="ru-RU" sz="1600" dirty="0" smtClean="0"/>
              <a:t>сферы</a:t>
            </a:r>
            <a:r>
              <a:rPr lang="ru-RU" sz="2000" dirty="0" smtClean="0"/>
              <a:t>. </a:t>
            </a:r>
            <a:br>
              <a:rPr lang="ru-RU" sz="2000" dirty="0" smtClean="0"/>
            </a:br>
            <a:r>
              <a:rPr lang="en-US" sz="2000" dirty="0" smtClean="0"/>
              <a:t>R</a:t>
            </a:r>
            <a:r>
              <a:rPr lang="ru-RU" sz="2000" dirty="0" smtClean="0"/>
              <a:t> – </a:t>
            </a:r>
            <a:r>
              <a:rPr lang="ru-RU" sz="1600" dirty="0" smtClean="0"/>
              <a:t>радиус</a:t>
            </a:r>
            <a:r>
              <a:rPr lang="ru-RU" sz="2000" dirty="0" smtClean="0"/>
              <a:t> </a:t>
            </a:r>
            <a:r>
              <a:rPr lang="ru-RU" sz="1600" dirty="0" smtClean="0"/>
              <a:t>сферы</a:t>
            </a:r>
            <a:r>
              <a:rPr lang="ru-RU" sz="2000" dirty="0" smtClean="0"/>
              <a:t>. т</a:t>
            </a:r>
            <a:r>
              <a:rPr lang="ru-RU" sz="1600" dirty="0" smtClean="0"/>
              <a:t>ело, ограниченное сферой – шар.</a:t>
            </a:r>
            <a:endParaRPr lang="ru-RU" sz="2000" dirty="0"/>
          </a:p>
        </p:txBody>
      </p:sp>
      <p:pic>
        <p:nvPicPr>
          <p:cNvPr id="4" name="Содержимое 3" descr="IMG_NEW_00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43372" y="2660356"/>
            <a:ext cx="3701056" cy="3523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25742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</a:t>
            </a:r>
            <a:r>
              <a:rPr lang="ru-RU" sz="1600" dirty="0" smtClean="0"/>
              <a:t>прямоугольной системе координат уравнение сферы радиусом </a:t>
            </a:r>
            <a:r>
              <a:rPr lang="en-US" sz="2000" dirty="0" smtClean="0"/>
              <a:t>r</a:t>
            </a:r>
            <a:r>
              <a:rPr lang="ru-RU" sz="1600" dirty="0" smtClean="0"/>
              <a:t> с центром </a:t>
            </a:r>
            <a:r>
              <a:rPr lang="ru-RU" sz="2000" dirty="0" smtClean="0"/>
              <a:t>с</a:t>
            </a:r>
            <a:r>
              <a:rPr lang="ru-RU" sz="1600" dirty="0" smtClean="0"/>
              <a:t> </a:t>
            </a:r>
            <a:br>
              <a:rPr lang="ru-RU" sz="1600" dirty="0" smtClean="0"/>
            </a:br>
            <a:r>
              <a:rPr lang="ru-RU" sz="1600" dirty="0" smtClean="0"/>
              <a:t>имеет вид  (</a:t>
            </a:r>
            <a:r>
              <a:rPr lang="en-US" sz="1600" dirty="0" smtClean="0"/>
              <a:t>x-x</a:t>
            </a:r>
            <a:r>
              <a:rPr lang="en-US" sz="1000" dirty="0" smtClean="0"/>
              <a:t>0</a:t>
            </a:r>
            <a:r>
              <a:rPr lang="en-US" sz="1600" dirty="0" smtClean="0"/>
              <a:t>)2 + (y-y</a:t>
            </a:r>
            <a:r>
              <a:rPr lang="en-US" sz="1000" dirty="0" smtClean="0"/>
              <a:t>0</a:t>
            </a:r>
            <a:r>
              <a:rPr lang="en-US" sz="1600" dirty="0" smtClean="0"/>
              <a:t>)2 + (</a:t>
            </a:r>
            <a:r>
              <a:rPr lang="en-US" sz="1600" dirty="0" smtClean="0"/>
              <a:t>z-z</a:t>
            </a:r>
            <a:r>
              <a:rPr lang="en-US" sz="1000" dirty="0" smtClean="0"/>
              <a:t>0</a:t>
            </a:r>
            <a:r>
              <a:rPr lang="en-US" sz="1600" dirty="0" smtClean="0"/>
              <a:t>)2 </a:t>
            </a:r>
            <a:r>
              <a:rPr lang="en-US" sz="1600" dirty="0" smtClean="0"/>
              <a:t>= r2</a:t>
            </a:r>
            <a:endParaRPr lang="ru-RU" sz="2000" dirty="0"/>
          </a:p>
        </p:txBody>
      </p:sp>
      <p:pic>
        <p:nvPicPr>
          <p:cNvPr id="4" name="Содержимое 3" descr="IMG_NEW_00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43372" y="2214554"/>
            <a:ext cx="3465786" cy="37243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4F4F4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174</TotalTime>
  <Words>146</Words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             Цилиндр, конус, шар.</vt:lpstr>
      <vt:lpstr>Тело, ограниченное цилиндрической поверхностью и двумя кругами, называется цилиндром. Цилиндрическая поверхность называется боковой поверхностью цилиндра. Круги называются основаниями цилиндра. Образующие цилиндрической поверхности называются образующими. Прямая оо – ось цилиндра. Длинна образующей называется высотой цилиндра. Радиус  основания – радиус цилиндра.    </vt:lpstr>
      <vt:lpstr>Площадь боковой поверхности цилиндра равна произведению длинны окружности основания на высоту цилиндра.  Sбок=2пrh  Площадью полной поверхности цилиндра называется сумма площадей боковой поверхности и двух оснований.  S = 2пr(r+h)</vt:lpstr>
      <vt:lpstr>Тело, ограниченное конической поверхностью и кругом, называется конусом. Коническая поверхность называется боковой поверхностью. Круг – основание конуса. Р – вершина конуса. Образующие конической поверхности – образующие конуса. прямая ор – ось конуса. отрезок ор – высота конуса. </vt:lpstr>
      <vt:lpstr>Площадь боковой поверхности конуса равна произведению половины длинны  окружности основания на образующую.  Sбок=пrl  Площадью полной поверхности конуса называется сумма площадей боковой поверхности и основания.   S = пr(l+h) </vt:lpstr>
      <vt:lpstr>Конус, который рассекли плоскостью, параллельной основанию,  и убрали верхнюю часть, называется усечённым конусом.</vt:lpstr>
      <vt:lpstr>Площадь боковой поверхности усечённого конуса равна произведению полусуммы длин  окружностей оснований на образующую.                   Sбок=п(r1+r2)l  Площадью полной поверхности усечённого конуса называется сумма площадей боковой поверхности и оснований.        </vt:lpstr>
      <vt:lpstr>Сферой называется поверхность, состоящая из всех точек пространства, расположенных на данном расстоянии от данной точки. О – центр сферы.  R – радиус сферы. тело, ограниченное сферой – шар.</vt:lpstr>
      <vt:lpstr>В прямоугольной системе координат уравнение сферы радиусом r с центром с  имеет вид  (x-x0)2 + (y-y0)2 + (z-z0)2 = r2</vt:lpstr>
      <vt:lpstr>Плоскость, имеющая со сферой только одну общую точку , называется касательной к сфере, а их общая точка – точкой касания.  Теорема 1. радиус сферы, проведённый в точку касания сферы и плоскости, перпендикулярен к касательной плоскости.  Теорема 2. если радиус сферы перпендикулярен к плоскости, проходящей через его конец, лежащий на сфере, то эта плоскость является касательной к сфере.</vt:lpstr>
      <vt:lpstr>Многогранник называется описанным около сферы, если сфера касается всех его граней. За площадь сферы примем предел последовательности площадей поверхностей  описанных около сферы многогранников при стремлении к нулю наибольшего  размера каждой грани.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20</cp:revision>
  <dcterms:modified xsi:type="dcterms:W3CDTF">2008-02-01T16:00:26Z</dcterms:modified>
</cp:coreProperties>
</file>