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 id="263" r:id="rId8"/>
    <p:sldId id="262"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49143670-45A1-465E-A130-9DBFFC307721}" type="datetimeFigureOut">
              <a:rPr lang="ru-RU" smtClean="0"/>
              <a:t>01.03.2012</a:t>
            </a:fld>
            <a:endParaRPr lang="ru-RU"/>
          </a:p>
        </p:txBody>
      </p:sp>
      <p:sp>
        <p:nvSpPr>
          <p:cNvPr id="16" name="Номер слайда 15"/>
          <p:cNvSpPr>
            <a:spLocks noGrp="1"/>
          </p:cNvSpPr>
          <p:nvPr>
            <p:ph type="sldNum" sz="quarter" idx="11"/>
          </p:nvPr>
        </p:nvSpPr>
        <p:spPr/>
        <p:txBody>
          <a:bodyPr/>
          <a:lstStyle/>
          <a:p>
            <a:fld id="{1F2FAE38-4FF8-4D42-B64C-39279579A0DD}"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143670-45A1-465E-A130-9DBFFC307721}" type="datetimeFigureOut">
              <a:rPr lang="ru-RU" smtClean="0"/>
              <a:t>01.03.2012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2FAE38-4FF8-4D42-B64C-39279579A0D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9143670-45A1-465E-A130-9DBFFC307721}" type="datetimeFigureOut">
              <a:rPr lang="ru-RU" smtClean="0"/>
              <a:t>01.03.2012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2FAE38-4FF8-4D42-B64C-39279579A0D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49143670-45A1-465E-A130-9DBFFC307721}" type="datetimeFigureOut">
              <a:rPr lang="ru-RU" smtClean="0"/>
              <a:t>01.03.2012</a:t>
            </a:fld>
            <a:endParaRPr lang="ru-RU"/>
          </a:p>
        </p:txBody>
      </p:sp>
      <p:sp>
        <p:nvSpPr>
          <p:cNvPr id="15" name="Номер слайда 14"/>
          <p:cNvSpPr>
            <a:spLocks noGrp="1"/>
          </p:cNvSpPr>
          <p:nvPr>
            <p:ph type="sldNum" sz="quarter" idx="15"/>
          </p:nvPr>
        </p:nvSpPr>
        <p:spPr/>
        <p:txBody>
          <a:bodyPr/>
          <a:lstStyle>
            <a:lvl1pPr algn="ctr">
              <a:defRPr/>
            </a:lvl1pPr>
          </a:lstStyle>
          <a:p>
            <a:fld id="{1F2FAE38-4FF8-4D42-B64C-39279579A0DD}"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49143670-45A1-465E-A130-9DBFFC307721}" type="datetimeFigureOut">
              <a:rPr lang="ru-RU" smtClean="0"/>
              <a:t>01.03.2012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2FAE38-4FF8-4D42-B64C-39279579A0DD}"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49143670-45A1-465E-A130-9DBFFC307721}" type="datetimeFigureOut">
              <a:rPr lang="ru-RU" smtClean="0"/>
              <a:t>01.03.2012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2FAE38-4FF8-4D42-B64C-39279579A0DD}"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F2FAE38-4FF8-4D42-B64C-39279579A0DD}"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49143670-45A1-465E-A130-9DBFFC307721}" type="datetimeFigureOut">
              <a:rPr lang="ru-RU" smtClean="0"/>
              <a:t>01.03.2012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9143670-45A1-465E-A130-9DBFFC307721}" type="datetimeFigureOut">
              <a:rPr lang="ru-RU" smtClean="0"/>
              <a:t>01.03.2012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2FAE38-4FF8-4D42-B64C-39279579A0DD}"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143670-45A1-465E-A130-9DBFFC307721}" type="datetimeFigureOut">
              <a:rPr lang="ru-RU" smtClean="0"/>
              <a:t>01.03.2012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2FAE38-4FF8-4D42-B64C-39279579A0D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49143670-45A1-465E-A130-9DBFFC307721}" type="datetimeFigureOut">
              <a:rPr lang="ru-RU" smtClean="0"/>
              <a:t>01.03.2012</a:t>
            </a:fld>
            <a:endParaRPr lang="ru-RU"/>
          </a:p>
        </p:txBody>
      </p:sp>
      <p:sp>
        <p:nvSpPr>
          <p:cNvPr id="9" name="Номер слайда 8"/>
          <p:cNvSpPr>
            <a:spLocks noGrp="1"/>
          </p:cNvSpPr>
          <p:nvPr>
            <p:ph type="sldNum" sz="quarter" idx="15"/>
          </p:nvPr>
        </p:nvSpPr>
        <p:spPr/>
        <p:txBody>
          <a:bodyPr/>
          <a:lstStyle/>
          <a:p>
            <a:fld id="{1F2FAE38-4FF8-4D42-B64C-39279579A0DD}"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49143670-45A1-465E-A130-9DBFFC307721}" type="datetimeFigureOut">
              <a:rPr lang="ru-RU" smtClean="0"/>
              <a:t>01.03.2012</a:t>
            </a:fld>
            <a:endParaRPr lang="ru-RU"/>
          </a:p>
        </p:txBody>
      </p:sp>
      <p:sp>
        <p:nvSpPr>
          <p:cNvPr id="9" name="Номер слайда 8"/>
          <p:cNvSpPr>
            <a:spLocks noGrp="1"/>
          </p:cNvSpPr>
          <p:nvPr>
            <p:ph type="sldNum" sz="quarter" idx="11"/>
          </p:nvPr>
        </p:nvSpPr>
        <p:spPr/>
        <p:txBody>
          <a:bodyPr/>
          <a:lstStyle/>
          <a:p>
            <a:fld id="{1F2FAE38-4FF8-4D42-B64C-39279579A0DD}"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9143670-45A1-465E-A130-9DBFFC307721}" type="datetimeFigureOut">
              <a:rPr lang="ru-RU" smtClean="0"/>
              <a:t>01.03.2012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F2FAE38-4FF8-4D42-B64C-39279579A0DD}"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6429388" y="6072206"/>
            <a:ext cx="2714612" cy="785794"/>
          </a:xfrm>
        </p:spPr>
        <p:txBody>
          <a:bodyPr>
            <a:normAutofit fontScale="25000" lnSpcReduction="20000"/>
          </a:bodyPr>
          <a:lstStyle/>
          <a:p>
            <a:pPr>
              <a:buNone/>
            </a:pPr>
            <a:r>
              <a:rPr lang="sq-AL" sz="7400" dirty="0" smtClean="0">
                <a:latin typeface="Blackadder ITC" pitchFamily="82" charset="0"/>
              </a:rPr>
              <a:t>Shchukin</a:t>
            </a:r>
            <a:r>
              <a:rPr lang="en-US" sz="7400" dirty="0" smtClean="0">
                <a:latin typeface="Blackadder ITC" pitchFamily="82" charset="0"/>
              </a:rPr>
              <a:t> Nikita</a:t>
            </a:r>
          </a:p>
          <a:p>
            <a:pPr>
              <a:buNone/>
            </a:pPr>
            <a:r>
              <a:rPr lang="en-US" sz="7400" dirty="0" smtClean="0">
                <a:latin typeface="Blackadder ITC" pitchFamily="82" charset="0"/>
              </a:rPr>
              <a:t>9 “V”</a:t>
            </a:r>
          </a:p>
          <a:p>
            <a:endParaRPr lang="en-US" dirty="0" smtClean="0"/>
          </a:p>
          <a:p>
            <a:pPr>
              <a:buNone/>
            </a:pPr>
            <a:r>
              <a:rPr lang="en-US" dirty="0" smtClean="0"/>
              <a:t> </a:t>
            </a:r>
            <a:endParaRPr lang="ru-RU" dirty="0"/>
          </a:p>
        </p:txBody>
      </p:sp>
      <p:sp>
        <p:nvSpPr>
          <p:cNvPr id="2" name="Заголовок 1"/>
          <p:cNvSpPr>
            <a:spLocks noGrp="1"/>
          </p:cNvSpPr>
          <p:nvPr>
            <p:ph type="ctrTitle" idx="4294967295"/>
          </p:nvPr>
        </p:nvSpPr>
        <p:spPr>
          <a:xfrm>
            <a:off x="0" y="500063"/>
            <a:ext cx="7772400" cy="1470025"/>
          </a:xfrm>
        </p:spPr>
        <p:txBody>
          <a:bodyPr>
            <a:normAutofit/>
          </a:bodyPr>
          <a:lstStyle/>
          <a:p>
            <a:pPr algn="ctr"/>
            <a:r>
              <a:rPr sz="4400" b="1" smtClean="0">
                <a:solidFill>
                  <a:schemeClr val="accent3">
                    <a:lumMod val="20000"/>
                    <a:lumOff val="80000"/>
                  </a:schemeClr>
                </a:solidFill>
              </a:rPr>
              <a:t>                </a:t>
            </a:r>
            <a:r>
              <a:rPr lang="sq-AL" sz="4400" b="1" dirty="0" smtClean="0">
                <a:solidFill>
                  <a:schemeClr val="accent3">
                    <a:lumMod val="20000"/>
                    <a:lumOff val="80000"/>
                  </a:schemeClr>
                </a:solidFill>
                <a:latin typeface="Blackadder ITC" pitchFamily="82" charset="0"/>
              </a:rPr>
              <a:t>Great Lakes</a:t>
            </a:r>
            <a:endParaRPr lang="ru-RU" sz="4400" b="1" dirty="0">
              <a:solidFill>
                <a:schemeClr val="accent3">
                  <a:lumMod val="20000"/>
                  <a:lumOff val="8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en-US" dirty="0" smtClean="0">
                <a:latin typeface="Blackadder ITC" pitchFamily="82" charset="0"/>
              </a:rPr>
              <a:t>The Chicago River and Calumet River systems connect the Great Lakes waterways to the Mississippi Valley waterways through man-made alterations and canals.</a:t>
            </a:r>
          </a:p>
          <a:p>
            <a:r>
              <a:rPr lang="en-US" dirty="0" smtClean="0">
                <a:latin typeface="Blackadder ITC" pitchFamily="82" charset="0"/>
              </a:rPr>
              <a:t>The St. </a:t>
            </a:r>
            <a:r>
              <a:rPr lang="en-US" dirty="0" err="1" smtClean="0">
                <a:latin typeface="Blackadder ITC" pitchFamily="82" charset="0"/>
              </a:rPr>
              <a:t>Marys</a:t>
            </a:r>
            <a:r>
              <a:rPr lang="en-US" dirty="0" smtClean="0">
                <a:latin typeface="Blackadder ITC" pitchFamily="82" charset="0"/>
              </a:rPr>
              <a:t> River connects Lake Superior to Lake Huron.</a:t>
            </a:r>
          </a:p>
          <a:p>
            <a:r>
              <a:rPr lang="en-US" dirty="0" smtClean="0">
                <a:latin typeface="Blackadder ITC" pitchFamily="82" charset="0"/>
              </a:rPr>
              <a:t>The St. Clair River connects Lake Huron to Lake St. Clair.</a:t>
            </a:r>
          </a:p>
          <a:p>
            <a:r>
              <a:rPr lang="en-US" dirty="0" smtClean="0">
                <a:latin typeface="Blackadder ITC" pitchFamily="82" charset="0"/>
              </a:rPr>
              <a:t>The Detroit River connects Lake St. Clair to Lake Erie.</a:t>
            </a:r>
          </a:p>
          <a:p>
            <a:r>
              <a:rPr lang="en-US" dirty="0" smtClean="0">
                <a:latin typeface="Blackadder ITC" pitchFamily="82" charset="0"/>
              </a:rPr>
              <a:t>The Niagara River, including Niagara Falls, connects Lake Erie to Lake Ontario.</a:t>
            </a:r>
          </a:p>
          <a:p>
            <a:r>
              <a:rPr lang="en-US" dirty="0" smtClean="0">
                <a:latin typeface="Blackadder ITC" pitchFamily="82" charset="0"/>
              </a:rPr>
              <a:t>The St. Lawrence River connects Lake Ontario to the Gulf of St. Lawrence, which connects to the Atlantic Ocean</a:t>
            </a:r>
            <a:r>
              <a:rPr lang="en-US" dirty="0" smtClean="0"/>
              <a:t>.</a:t>
            </a:r>
            <a:endParaRPr lang="ru-RU" dirty="0"/>
          </a:p>
        </p:txBody>
      </p:sp>
      <p:sp>
        <p:nvSpPr>
          <p:cNvPr id="3" name="Заголовок 2"/>
          <p:cNvSpPr>
            <a:spLocks noGrp="1"/>
          </p:cNvSpPr>
          <p:nvPr>
            <p:ph type="title"/>
          </p:nvPr>
        </p:nvSpPr>
        <p:spPr/>
        <p:txBody>
          <a:bodyPr/>
          <a:lstStyle/>
          <a:p>
            <a:r>
              <a:rPr b="1" smtClean="0">
                <a:latin typeface="Blackadder ITC" pitchFamily="82" charset="0"/>
              </a:rPr>
              <a:t>Rivers</a:t>
            </a:r>
            <a:endParaRPr lang="ru-RU"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098" name="Picture 2" descr="C:\Users\PuUups\Desktop\niagara_falls_3_lancastria.jpg"/>
          <p:cNvPicPr>
            <a:picLocks noGrp="1" noChangeAspect="1" noChangeArrowheads="1"/>
          </p:cNvPicPr>
          <p:nvPr>
            <p:ph idx="1"/>
          </p:nvPr>
        </p:nvPicPr>
        <p:blipFill>
          <a:blip r:embed="rId2"/>
          <a:srcRect/>
          <a:stretch>
            <a:fillRect/>
          </a:stretch>
        </p:blipFill>
        <p:spPr bwMode="auto">
          <a:xfrm>
            <a:off x="1036174" y="1735440"/>
            <a:ext cx="6679097" cy="440820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buNone/>
            </a:pPr>
            <a:r>
              <a:rPr lang="en-US" sz="3200" dirty="0" smtClean="0">
                <a:latin typeface="Blackadder ITC" pitchFamily="82" charset="0"/>
              </a:rPr>
              <a:t>Dispersed </a:t>
            </a:r>
            <a:r>
              <a:rPr lang="en-US" sz="3200" dirty="0" smtClean="0">
                <a:latin typeface="Blackadder ITC" pitchFamily="82" charset="0"/>
              </a:rPr>
              <a:t>throughout the Great Lakes are approximately 35,000 islands. </a:t>
            </a:r>
            <a:r>
              <a:rPr lang="en-US" sz="3200" dirty="0" smtClean="0">
                <a:latin typeface="Blackadder ITC" pitchFamily="82" charset="0"/>
              </a:rPr>
              <a:t>The largest </a:t>
            </a:r>
            <a:r>
              <a:rPr lang="en-US" sz="3200" dirty="0" smtClean="0">
                <a:latin typeface="Blackadder ITC" pitchFamily="82" charset="0"/>
              </a:rPr>
              <a:t>among them is Manitoulin Island in Lake Huron, the largest island in any inland body of water in the world. The second-largest island is Isle Royale in Lake Superior. Both of these islands are large enough to contain multiple lakes themselves — Manitoulin Island's Lake Manitou is listed in the Guinness Book of World Records as the world's largest lake located on a freshwater island.</a:t>
            </a:r>
            <a:endParaRPr lang="ru-RU" sz="3200" dirty="0"/>
          </a:p>
        </p:txBody>
      </p:sp>
      <p:sp>
        <p:nvSpPr>
          <p:cNvPr id="3" name="Заголовок 2"/>
          <p:cNvSpPr>
            <a:spLocks noGrp="1"/>
          </p:cNvSpPr>
          <p:nvPr>
            <p:ph type="title"/>
          </p:nvPr>
        </p:nvSpPr>
        <p:spPr/>
        <p:txBody>
          <a:bodyPr/>
          <a:lstStyle/>
          <a:p>
            <a:r>
              <a:rPr smtClean="0">
                <a:latin typeface="Blackadder ITC" pitchFamily="82" charset="0"/>
              </a:rPr>
              <a:t>Islands</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en-US" dirty="0" smtClean="0">
                <a:latin typeface="Blackadder ITC" pitchFamily="82" charset="0"/>
              </a:rPr>
              <a:t>3)Map</a:t>
            </a:r>
          </a:p>
          <a:p>
            <a:r>
              <a:rPr lang="en-US" dirty="0" smtClean="0">
                <a:latin typeface="Blackadder ITC" pitchFamily="82" charset="0"/>
              </a:rPr>
              <a:t>4)What is the GL?</a:t>
            </a:r>
          </a:p>
          <a:p>
            <a:r>
              <a:rPr lang="en-US" dirty="0" smtClean="0">
                <a:latin typeface="Blackadder ITC" pitchFamily="82" charset="0"/>
              </a:rPr>
              <a:t>5,7,9) photo</a:t>
            </a:r>
          </a:p>
          <a:p>
            <a:r>
              <a:rPr lang="en-US" dirty="0" smtClean="0">
                <a:latin typeface="Blackadder ITC" pitchFamily="82" charset="0"/>
              </a:rPr>
              <a:t>6)Geography</a:t>
            </a:r>
          </a:p>
          <a:p>
            <a:r>
              <a:rPr lang="en-US" dirty="0" smtClean="0">
                <a:latin typeface="Blackadder ITC" pitchFamily="82" charset="0"/>
              </a:rPr>
              <a:t>8)Water Levels</a:t>
            </a:r>
          </a:p>
          <a:p>
            <a:r>
              <a:rPr lang="en-US" dirty="0" smtClean="0">
                <a:latin typeface="Blackadder ITC" pitchFamily="82" charset="0"/>
              </a:rPr>
              <a:t>10)Rivers</a:t>
            </a:r>
          </a:p>
          <a:p>
            <a:r>
              <a:rPr lang="en-US" dirty="0" smtClean="0">
                <a:latin typeface="Blackadder ITC" pitchFamily="82" charset="0"/>
              </a:rPr>
              <a:t>12)Islands</a:t>
            </a:r>
            <a:endParaRPr lang="ru-RU" dirty="0"/>
          </a:p>
        </p:txBody>
      </p:sp>
      <p:sp>
        <p:nvSpPr>
          <p:cNvPr id="2" name="Заголовок 1"/>
          <p:cNvSpPr>
            <a:spLocks noGrp="1"/>
          </p:cNvSpPr>
          <p:nvPr>
            <p:ph type="title"/>
          </p:nvPr>
        </p:nvSpPr>
        <p:spPr/>
        <p:txBody>
          <a:bodyPr/>
          <a:lstStyle/>
          <a:p>
            <a:pPr algn="ctr"/>
            <a:r>
              <a:rPr lang="sq-AL" b="1" dirty="0" smtClean="0">
                <a:latin typeface="Blackadder ITC" pitchFamily="82" charset="0"/>
              </a:rPr>
              <a:t>content</a:t>
            </a:r>
            <a:endParaRPr lang="ru-RU"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endParaRPr lang="ru-RU" dirty="0">
              <a:solidFill>
                <a:schemeClr val="accent3">
                  <a:lumMod val="20000"/>
                  <a:lumOff val="80000"/>
                </a:schemeClr>
              </a:solidFill>
            </a:endParaRPr>
          </a:p>
        </p:txBody>
      </p:sp>
      <p:sp>
        <p:nvSpPr>
          <p:cNvPr id="2" name="Заголовок 1"/>
          <p:cNvSpPr>
            <a:spLocks noGrp="1"/>
          </p:cNvSpPr>
          <p:nvPr>
            <p:ph type="title"/>
          </p:nvPr>
        </p:nvSpPr>
        <p:spPr>
          <a:xfrm>
            <a:off x="4000496" y="152400"/>
            <a:ext cx="4686304" cy="1062022"/>
          </a:xfrm>
        </p:spPr>
        <p:txBody>
          <a:bodyPr/>
          <a:lstStyle/>
          <a:p>
            <a:r>
              <a:rPr lang="en-US" dirty="0" smtClean="0">
                <a:latin typeface="Blackadder ITC" pitchFamily="82" charset="0"/>
              </a:rPr>
              <a:t>Great Lakes</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en-US" dirty="0" smtClean="0">
                <a:latin typeface="Blackadder ITC" pitchFamily="82" charset="0"/>
              </a:rPr>
              <a:t>The Great Lakes are a collection of freshwater lakes located in northeastern North America, on the Canada–United States border which connect to the Atlantic Ocean through the Saint Lawrence Seaway and the Great Lakes Waterway. Consisting of Lakes Superior, Michigan, Huron, Erie, and Ontario, they form the largest group of freshwater lakes on Earth comprising 21% of the world's surface fresh water</a:t>
            </a:r>
            <a:r>
              <a:rPr lang="en-US" dirty="0" smtClean="0">
                <a:latin typeface="Blackadder ITC" pitchFamily="82" charset="0"/>
              </a:rPr>
              <a:t>. </a:t>
            </a:r>
            <a:r>
              <a:rPr lang="en-US" dirty="0" smtClean="0">
                <a:latin typeface="Blackadder ITC" pitchFamily="82" charset="0"/>
              </a:rPr>
              <a:t>The total surface is 94,250 square miles (244,106 km2), and the total volume (measured at the low water datum) is 5,439 cubic miles (22,671 km3</a:t>
            </a:r>
            <a:r>
              <a:rPr lang="en-US" dirty="0" smtClean="0">
                <a:latin typeface="Blackadder ITC" pitchFamily="82" charset="0"/>
              </a:rPr>
              <a:t>). </a:t>
            </a:r>
            <a:r>
              <a:rPr lang="en-US" dirty="0" smtClean="0">
                <a:latin typeface="Blackadder ITC" pitchFamily="82" charset="0"/>
              </a:rPr>
              <a:t>The lakes are sometimes referred to as the North Coast or "Third Coast" by some citizens of the United States.</a:t>
            </a:r>
            <a:endParaRPr lang="ru-RU" dirty="0"/>
          </a:p>
        </p:txBody>
      </p:sp>
      <p:sp>
        <p:nvSpPr>
          <p:cNvPr id="3" name="Заголовок 2"/>
          <p:cNvSpPr>
            <a:spLocks noGrp="1"/>
          </p:cNvSpPr>
          <p:nvPr>
            <p:ph type="title"/>
          </p:nvPr>
        </p:nvSpPr>
        <p:spPr/>
        <p:txBody>
          <a:bodyPr/>
          <a:lstStyle/>
          <a:p>
            <a:r>
              <a:rPr b="1" smtClean="0">
                <a:latin typeface="Blackadder ITC" pitchFamily="82" charset="0"/>
              </a:rPr>
              <a:t>What is the Great </a:t>
            </a:r>
            <a:r>
              <a:rPr b="1" smtClean="0">
                <a:latin typeface="Blackadder ITC" pitchFamily="82" charset="0"/>
              </a:rPr>
              <a:t>Lakes?</a:t>
            </a:r>
            <a:endParaRPr lang="ru-RU"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b="1" smtClean="0">
                <a:latin typeface="Blackadder ITC" pitchFamily="82" charset="0"/>
              </a:rPr>
              <a:t>Lake Ontario</a:t>
            </a:r>
            <a:endParaRPr lang="ru-RU" b="1" dirty="0"/>
          </a:p>
        </p:txBody>
      </p:sp>
      <p:pic>
        <p:nvPicPr>
          <p:cNvPr id="1028" name="Picture 4" descr="C:\Users\PuUups\Desktop\ontario1.jpg"/>
          <p:cNvPicPr>
            <a:picLocks noGrp="1" noChangeAspect="1" noChangeArrowheads="1"/>
          </p:cNvPicPr>
          <p:nvPr>
            <p:ph idx="1"/>
          </p:nvPr>
        </p:nvPicPr>
        <p:blipFill>
          <a:blip r:embed="rId2"/>
          <a:srcRect/>
          <a:stretch>
            <a:fillRect/>
          </a:stretch>
        </p:blipFill>
        <p:spPr bwMode="auto">
          <a:xfrm>
            <a:off x="1118152" y="1524000"/>
            <a:ext cx="6907696" cy="4572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en-US" sz="3200" dirty="0" smtClean="0">
                <a:latin typeface="Blackadder ITC" pitchFamily="82" charset="0"/>
              </a:rPr>
              <a:t>Though the five lakes reside in separate basins, they form a single, naturally interconnected body of freshwater. The lakes form a chain connecting the east-central interior of North America to the Atlantic Ocean. From the interior to the outlet at the St. Lawrence River, water flows from Superior </a:t>
            </a:r>
            <a:r>
              <a:rPr lang="en-US" sz="3200" dirty="0" smtClean="0">
                <a:latin typeface="Blackadder ITC" pitchFamily="82" charset="0"/>
              </a:rPr>
              <a:t>to, </a:t>
            </a:r>
            <a:r>
              <a:rPr lang="en-US" sz="3200" dirty="0" smtClean="0">
                <a:latin typeface="Blackadder ITC" pitchFamily="82" charset="0"/>
              </a:rPr>
              <a:t>southward to Erie, and finally northward to Lake Ontario. The lakes drain a large watershed via many rivers, and are studded with approximately 35,000 islands. </a:t>
            </a:r>
            <a:endParaRPr lang="ru-RU" sz="3200" dirty="0"/>
          </a:p>
        </p:txBody>
      </p:sp>
      <p:sp>
        <p:nvSpPr>
          <p:cNvPr id="3" name="Заголовок 2"/>
          <p:cNvSpPr>
            <a:spLocks noGrp="1"/>
          </p:cNvSpPr>
          <p:nvPr>
            <p:ph type="title"/>
          </p:nvPr>
        </p:nvSpPr>
        <p:spPr/>
        <p:txBody>
          <a:bodyPr/>
          <a:lstStyle/>
          <a:p>
            <a:r>
              <a:rPr b="1" smtClean="0">
                <a:latin typeface="Blackadder ITC" pitchFamily="82" charset="0"/>
              </a:rPr>
              <a:t>Geography</a:t>
            </a:r>
            <a:endParaRPr lang="ru-RU"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pic>
        <p:nvPicPr>
          <p:cNvPr id="2050" name="Picture 2" descr="C:\Users\PuUups\Desktop\34.jpg"/>
          <p:cNvPicPr>
            <a:picLocks noGrp="1" noChangeAspect="1" noChangeArrowheads="1"/>
          </p:cNvPicPr>
          <p:nvPr>
            <p:ph idx="1"/>
          </p:nvPr>
        </p:nvPicPr>
        <p:blipFill>
          <a:blip r:embed="rId2"/>
          <a:srcRect/>
          <a:stretch>
            <a:fillRect/>
          </a:stretch>
        </p:blipFill>
        <p:spPr bwMode="auto">
          <a:xfrm>
            <a:off x="1524000" y="1524000"/>
            <a:ext cx="6096000" cy="4572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en-US" sz="3600" dirty="0" smtClean="0">
                <a:latin typeface="Blackadder ITC" pitchFamily="82" charset="0"/>
              </a:rPr>
              <a:t>Water levels of Lake Michigan have remained fairly constant over the past century. In fact, the variance has only been about two meters during that timeframe. According to geologist John King, of the University of Rhode Island, water levels are very sensitive to climate change and may change more drastically in the next century.</a:t>
            </a:r>
            <a:endParaRPr lang="ru-RU" sz="3600" dirty="0"/>
          </a:p>
        </p:txBody>
      </p:sp>
      <p:sp>
        <p:nvSpPr>
          <p:cNvPr id="3" name="Заголовок 2"/>
          <p:cNvSpPr>
            <a:spLocks noGrp="1"/>
          </p:cNvSpPr>
          <p:nvPr>
            <p:ph type="title"/>
          </p:nvPr>
        </p:nvSpPr>
        <p:spPr/>
        <p:txBody>
          <a:bodyPr/>
          <a:lstStyle/>
          <a:p>
            <a:r>
              <a:rPr b="1" smtClean="0">
                <a:latin typeface="Blackadder ITC" pitchFamily="82" charset="0"/>
              </a:rPr>
              <a:t>Water levels</a:t>
            </a:r>
            <a:endParaRPr lang="ru-RU"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3074" name="Picture 2" descr="C:\Users\PuUups\Desktop\renklerin-dili_98096_b.jpg"/>
          <p:cNvPicPr>
            <a:picLocks noChangeAspect="1" noChangeArrowheads="1"/>
          </p:cNvPicPr>
          <p:nvPr/>
        </p:nvPicPr>
        <p:blipFill>
          <a:blip r:embed="rId2"/>
          <a:srcRect/>
          <a:stretch>
            <a:fillRect/>
          </a:stretch>
        </p:blipFill>
        <p:spPr bwMode="auto">
          <a:xfrm>
            <a:off x="1857356" y="1428750"/>
            <a:ext cx="5429288" cy="432097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35</TotalTime>
  <Words>490</Words>
  <Application>Microsoft Office PowerPoint</Application>
  <PresentationFormat>Экран (4:3)</PresentationFormat>
  <Paragraphs>30</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                Great Lakes</vt:lpstr>
      <vt:lpstr>content</vt:lpstr>
      <vt:lpstr>Great Lakes</vt:lpstr>
      <vt:lpstr>What is the Great Lakes?</vt:lpstr>
      <vt:lpstr>Lake Ontario</vt:lpstr>
      <vt:lpstr>Geography</vt:lpstr>
      <vt:lpstr>Слайд 7</vt:lpstr>
      <vt:lpstr>Water levels</vt:lpstr>
      <vt:lpstr>Слайд 9</vt:lpstr>
      <vt:lpstr>Rivers</vt:lpstr>
      <vt:lpstr>Слайд 11</vt:lpstr>
      <vt:lpstr>Islands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Great Lakes</dc:title>
  <dc:creator>PuUups</dc:creator>
  <cp:lastModifiedBy>PuUups</cp:lastModifiedBy>
  <cp:revision>4</cp:revision>
  <dcterms:created xsi:type="dcterms:W3CDTF">2012-03-01T17:07:51Z</dcterms:created>
  <dcterms:modified xsi:type="dcterms:W3CDTF">2012-03-01T17:43:42Z</dcterms:modified>
</cp:coreProperties>
</file>