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7" r:id="rId2"/>
    <p:sldId id="258" r:id="rId3"/>
    <p:sldId id="261" r:id="rId4"/>
    <p:sldId id="262" r:id="rId5"/>
    <p:sldId id="263" r:id="rId6"/>
    <p:sldId id="280" r:id="rId7"/>
    <p:sldId id="264" r:id="rId8"/>
    <p:sldId id="270" r:id="rId9"/>
    <p:sldId id="272" r:id="rId10"/>
    <p:sldId id="273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1913A-A288-417F-8B3D-2D395EFCA357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2C15D-E00D-4354-9E3D-EA53F8779D0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496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2C15D-E00D-4354-9E3D-EA53F8779D0A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01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12.11.2012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Основы и традиции паралимпийских игр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25144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600" dirty="0">
                <a:latin typeface="Arial" pitchFamily="34" charset="0"/>
                <a:cs typeface="Arial" pitchFamily="34" charset="0"/>
              </a:rPr>
              <a:t>Автор: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Холодцова Оксана Геннадьевна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600" dirty="0" smtClean="0">
                <a:latin typeface="Arial" pitchFamily="34" charset="0"/>
                <a:cs typeface="Arial" pitchFamily="34" charset="0"/>
              </a:rPr>
              <a:t>ГБОУ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СОШ № 412</a:t>
            </a:r>
          </a:p>
          <a:p>
            <a:pPr algn="r"/>
            <a:r>
              <a:rPr lang="ru-RU" sz="2600" dirty="0">
                <a:latin typeface="Arial" pitchFamily="34" charset="0"/>
                <a:cs typeface="Arial" pitchFamily="34" charset="0"/>
              </a:rPr>
              <a:t>Петродворцового района</a:t>
            </a:r>
          </a:p>
          <a:p>
            <a:pPr algn="r"/>
            <a:r>
              <a:rPr lang="ru-RU" sz="2600" dirty="0">
                <a:latin typeface="Arial" pitchFamily="34" charset="0"/>
                <a:cs typeface="Arial" pitchFamily="34" charset="0"/>
              </a:rPr>
              <a:t>г. Санкт-Петербурга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5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гимн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4797152"/>
            <a:ext cx="8424936" cy="1800200"/>
          </a:xfrm>
        </p:spPr>
        <p:txBody>
          <a:bodyPr>
            <a:normAutofit fontScale="32500" lnSpcReduction="20000"/>
          </a:bodyPr>
          <a:lstStyle/>
          <a:p>
            <a:pPr marL="13716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 marL="137160" indent="0">
              <a:buNone/>
            </a:pPr>
            <a:r>
              <a:rPr lang="ru-RU" sz="6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6200" dirty="0" smtClean="0">
                <a:latin typeface="Arial" pitchFamily="34" charset="0"/>
                <a:cs typeface="Arial" pitchFamily="34" charset="0"/>
              </a:rPr>
              <a:t>      «</a:t>
            </a:r>
            <a:r>
              <a:rPr lang="en-US" sz="6200" dirty="0" smtClean="0">
                <a:latin typeface="Arial" pitchFamily="34" charset="0"/>
                <a:cs typeface="Arial" pitchFamily="34" charset="0"/>
              </a:rPr>
              <a:t>Hymn</a:t>
            </a:r>
            <a:r>
              <a:rPr lang="ru-RU" sz="6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200" dirty="0" smtClean="0">
                <a:latin typeface="Arial" pitchFamily="34" charset="0"/>
                <a:cs typeface="Arial" pitchFamily="34" charset="0"/>
              </a:rPr>
              <a:t>de l, </a:t>
            </a:r>
            <a:r>
              <a:rPr lang="en-US" sz="6200" dirty="0" smtClean="0">
                <a:latin typeface="Arial" pitchFamily="34" charset="0"/>
                <a:cs typeface="Arial" pitchFamily="34" charset="0"/>
              </a:rPr>
              <a:t>Avenir</a:t>
            </a:r>
            <a:r>
              <a:rPr lang="ru-RU" sz="6200" dirty="0" smtClean="0">
                <a:latin typeface="Arial" pitchFamily="34" charset="0"/>
                <a:cs typeface="Arial" pitchFamily="34" charset="0"/>
              </a:rPr>
              <a:t>» , или « Гимн  будущего», - это музыкальное</a:t>
            </a:r>
          </a:p>
          <a:p>
            <a:pPr marL="137160" indent="0">
              <a:buNone/>
            </a:pPr>
            <a:r>
              <a:rPr lang="ru-RU" sz="6200" dirty="0" smtClean="0">
                <a:latin typeface="Arial" pitchFamily="34" charset="0"/>
                <a:cs typeface="Arial" pitchFamily="34" charset="0"/>
              </a:rPr>
              <a:t> оркестровое произведение, написанное французским </a:t>
            </a:r>
          </a:p>
          <a:p>
            <a:pPr marL="137160" indent="0">
              <a:buNone/>
            </a:pPr>
            <a:r>
              <a:rPr lang="ru-RU" sz="6200" dirty="0" smtClean="0">
                <a:latin typeface="Arial" pitchFamily="34" charset="0"/>
                <a:cs typeface="Arial" pitchFamily="34" charset="0"/>
              </a:rPr>
              <a:t>композитором Терри </a:t>
            </a:r>
            <a:r>
              <a:rPr lang="ru-RU" sz="6200" dirty="0" smtClean="0">
                <a:latin typeface="Arial" pitchFamily="34" charset="0"/>
                <a:cs typeface="Arial" pitchFamily="34" charset="0"/>
              </a:rPr>
              <a:t>Дарни</a:t>
            </a:r>
            <a:r>
              <a:rPr lang="ru-RU" sz="6200" dirty="0" smtClean="0">
                <a:latin typeface="Arial" pitchFamily="34" charset="0"/>
                <a:cs typeface="Arial" pitchFamily="34" charset="0"/>
              </a:rPr>
              <a:t> в 1996 году . Гимн был утвержден  </a:t>
            </a:r>
          </a:p>
          <a:p>
            <a:pPr marL="137160" indent="0">
              <a:buNone/>
            </a:pPr>
            <a:r>
              <a:rPr lang="ru-RU" sz="6200" dirty="0" smtClean="0">
                <a:latin typeface="Arial" pitchFamily="34" charset="0"/>
                <a:cs typeface="Arial" pitchFamily="34" charset="0"/>
              </a:rPr>
              <a:t>Правлением МПК в марте 1996 года.</a:t>
            </a:r>
          </a:p>
          <a:p>
            <a:pPr marL="137160" indent="0">
              <a:buNone/>
            </a:pPr>
            <a:r>
              <a:rPr lang="ru-RU" sz="62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endParaRPr lang="ru-RU" sz="6200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28234"/>
            <a:ext cx="5400600" cy="269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1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огонь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84784"/>
            <a:ext cx="8784976" cy="5112568"/>
          </a:xfrm>
        </p:spPr>
        <p:txBody>
          <a:bodyPr>
            <a:normAutofit fontScale="25000" lnSpcReduction="20000"/>
          </a:bodyPr>
          <a:lstStyle/>
          <a:p>
            <a:pPr marL="137160" indent="0">
              <a:buNone/>
            </a:pPr>
            <a:r>
              <a:rPr lang="ru-RU" sz="2000" dirty="0" smtClean="0"/>
              <a:t> 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Паралимпийский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огонь -  </a:t>
            </a: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это огонь, который зажигается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под эгидой МПК.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Ответственность за доставку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огня на церемонию открытия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Паралимпийских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игр несет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организационный комитет.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8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Все мероприятия по эстафете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Паралимпийского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огня и любому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его использованию должны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проводиться в строгом соответствии с требованиями МПК.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Модель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Паралимпийского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факела утверждается Правлением МПК.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   Первая Эстафета 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Паралимпийского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огня состоялась в 1988 году в </a:t>
            </a:r>
          </a:p>
          <a:p>
            <a:pPr marL="137160" indent="0">
              <a:buNone/>
            </a:pPr>
            <a:r>
              <a:rPr lang="ru-RU" sz="8000" dirty="0" smtClean="0">
                <a:latin typeface="Arial" pitchFamily="34" charset="0"/>
                <a:cs typeface="Arial" pitchFamily="34" charset="0"/>
              </a:rPr>
              <a:t>Сеуле (Южная Корея).</a:t>
            </a:r>
            <a:endParaRPr lang="ru-RU" sz="6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577092" cy="306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074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Паралимпийские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медали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588915"/>
            <a:ext cx="9036496" cy="5152453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sz="2000" dirty="0" smtClean="0"/>
              <a:t>                                                                                   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Олимпийские медали               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вручают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трем спортсменам,  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показавшим 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наилучшие результаты в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состязаниях: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место – золотая 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(серебряная покрыта толстым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слоем золота)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место –  серебряная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(серебряная)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место – бронзовая (бронзовая)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Вручение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медалей происходит на специальной церемонии после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соревнований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Поднимаются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флаги стран, представителями которых являются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победители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Играется гимн страны, представителем которой является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обладатель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золотой медали.</a:t>
            </a:r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4320480" cy="305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Паралимпийские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талисманы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235769" cy="5141168"/>
          </a:xfrm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sz="2000" dirty="0" smtClean="0"/>
              <a:t>    </a:t>
            </a:r>
          </a:p>
          <a:p>
            <a:pPr marL="137160" indent="0">
              <a:buNone/>
            </a:pPr>
            <a:r>
              <a:rPr lang="ru-RU" sz="2000" dirty="0" smtClean="0"/>
              <a:t>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Традиция создавать особый талисман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Паралимпийских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игр, приносящий удачу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спортсменам и болельщикам, впервые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зародилась в 1968 году на соревнованиях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 Мехико.</a:t>
            </a:r>
          </a:p>
          <a:p>
            <a:pPr marL="137160" indent="0">
              <a:buNone/>
            </a:pPr>
            <a:r>
              <a:rPr lang="ru-RU" sz="2000" dirty="0" smtClean="0"/>
              <a:t>     </a:t>
            </a:r>
          </a:p>
          <a:p>
            <a:pPr marL="137160" indent="0">
              <a:buNone/>
            </a:pPr>
            <a:endParaRPr lang="ru-RU" sz="2000" dirty="0"/>
          </a:p>
          <a:p>
            <a:pPr marL="137160" indent="0">
              <a:buNone/>
            </a:pPr>
            <a:endParaRPr lang="ru-RU" sz="2000" dirty="0" smtClean="0"/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Впоследствии каждые Олимпийские </a:t>
            </a:r>
          </a:p>
          <a:p>
            <a:pPr marL="13716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игры имели своего персонажа</a:t>
            </a:r>
            <a:r>
              <a:rPr lang="ru-RU" sz="2000" dirty="0" smtClean="0"/>
              <a:t>.    </a:t>
            </a:r>
          </a:p>
          <a:p>
            <a:pPr marL="137160" indent="0">
              <a:buNone/>
            </a:pPr>
            <a:endParaRPr lang="ru-RU" sz="2000" dirty="0"/>
          </a:p>
          <a:p>
            <a:pPr marL="137160" indent="0">
              <a:buNone/>
            </a:pPr>
            <a:r>
              <a:rPr lang="ru-RU" sz="2000" dirty="0" smtClean="0"/>
              <a:t>            </a:t>
            </a:r>
          </a:p>
          <a:p>
            <a:pPr marL="13716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Лондон - 2012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40880" y="1600200"/>
            <a:ext cx="3045919" cy="332932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137160" indent="0">
              <a:buNone/>
            </a:pPr>
            <a:r>
              <a:rPr lang="ru-RU" sz="2000" dirty="0" smtClean="0"/>
              <a:t>         </a:t>
            </a:r>
          </a:p>
          <a:p>
            <a:pPr marL="137160" indent="0">
              <a:buNone/>
            </a:pPr>
            <a:r>
              <a:rPr lang="ru-RU" sz="2000" dirty="0" smtClean="0"/>
              <a:t>         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Сочи - 2014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384376" cy="220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1" y="1268760"/>
            <a:ext cx="2844155" cy="3175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8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Международный 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Комитет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8363272" cy="750887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Основан в 1989 году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95535" y="4725144"/>
            <a:ext cx="8270701" cy="201622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000" dirty="0" smtClean="0"/>
              <a:t>        </a:t>
            </a:r>
          </a:p>
          <a:p>
            <a:pPr marL="137160" indent="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Президент МПК Филипп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Крейвен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Великобритания</a:t>
            </a:r>
          </a:p>
          <a:p>
            <a:pPr marL="13716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с 2001 года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05961" y="1556792"/>
            <a:ext cx="2305847" cy="530120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137160" indent="0">
              <a:buNone/>
            </a:pPr>
            <a:endParaRPr lang="ru-RU" sz="1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384340"/>
            <a:ext cx="4886325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5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9078"/>
            <a:ext cx="8075240" cy="4916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Основоположник паралимпийских игр</a:t>
            </a:r>
            <a:endParaRPr lang="ru-RU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988840"/>
            <a:ext cx="5554960" cy="446449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Возникновение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видов спорта, в которых могут участвовать инвалиды, связывают с именем английского нейрохирурга Людвига Гутмана, который ввёл спорт в процесс реабилитации больных с повреждениями спинного мозга.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Он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 практике доказал, что спорт для людей с физическими недостатками создаёт условия для успешной жизнедеятельности, восстанавливает психическое равновесие, позволяет вернуться к полноценной жизни независимо от физических недостатков, укрепляет физическую силу.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564904"/>
            <a:ext cx="280831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27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77968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Первые 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Паралимпийские </a:t>
            </a:r>
            <a:r>
              <a:rPr lang="ru-RU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игры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052736"/>
            <a:ext cx="8280920" cy="554461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Первые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Игры, ставшие прототипом Паралимпийских игр, имели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название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Сток Мандевилльские игры колясочников —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1948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по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времени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проведения совпадали с Олимпийскими играми в Лондоне.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Гуттман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имел далеко идущую цель — создание Олимпийских игр для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спортсменов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ограниченными физическими возможностями.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Британские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Сток-Мандевилльские игры проводились ежегодно, а в 1952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году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с приездом голландской команды спортсменов-колясочников для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участия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соревнованиях,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Игры получили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статус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международных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насчитывали 130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участников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IX Сток Мандевилльские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игры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которые были открыты не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только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для ветеранов войны,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состоялись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1960 году в Риме. Они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считаются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первыми официальными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Паралимпийскими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играми. В Риме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соревновались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400 спортсменов на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колясках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из 23 стран.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443262" cy="291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01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643192" cy="7200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 цикл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56792"/>
            <a:ext cx="8291264" cy="456937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Поворотным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событием в паралимпийском движении стали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летние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Паралимпийские игры — 1988, для проведения которых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использовались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те же объекты, на которых проходили олимпийские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соревнования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Зимние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Паралимпийские игры 1992 года проходили в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том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же городе, и на тех же аренах, что и Олимпийские соревнования.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2001 году Международный олимпийский комитет и Международный паралимпийский комитет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(МПК) подписали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соглашение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по которому Паралимпийские игры должны проходить в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тот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же год, в той же стране и использовать те же объекты, что 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Олимпийские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игры. Это соглашение официально применяется,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начиная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летних игр 2012 года.</a:t>
            </a:r>
          </a:p>
        </p:txBody>
      </p:sp>
    </p:spTree>
    <p:extLst>
      <p:ext uri="{BB962C8B-B14F-4D97-AF65-F5344CB8AC3E}">
        <p14:creationId xmlns:p14="http://schemas.microsoft.com/office/powerpoint/2010/main" val="242877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365104"/>
            <a:ext cx="3086472" cy="220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7968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Зимние Паралимпийские игры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6264" y="1196751"/>
            <a:ext cx="8315728" cy="537469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1976 году в Эрншёльдсвике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Швеция)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состоялись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первые зимние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Паралимпийские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игры.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них приняли участие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198 спортсменов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 ампутированными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конечностями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плохим зрением из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16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разных стран. Всего было разыграно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141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медаль в 2 видах спорта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горнолыжный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спорт 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лыжные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гонки.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Кроме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этого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проходили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ещё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показательные      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выступления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хоккее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 санях.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971" y="3717032"/>
            <a:ext cx="3154883" cy="236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332980" cy="216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2284" y="4851513"/>
            <a:ext cx="3396381" cy="1842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355175"/>
            <a:ext cx="2880320" cy="233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052837"/>
            <a:ext cx="2892324" cy="2352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8516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Летние Паралимпийские игры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122257"/>
            <a:ext cx="7632848" cy="194670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В 1976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году летние Паралимпийские игры в Торонто вошли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историю, собрав 1600 участников из 40 стран, в числе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которых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были слепые и плоховидящие,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параплегики, 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также спортсмены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ампутированными конечностями,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спинномозговыми травмами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другими видами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физических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нарушений.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428999"/>
            <a:ext cx="2700891" cy="2095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7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19256" cy="6480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Клятва 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паралимпийцев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005064"/>
            <a:ext cx="3008313" cy="212109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8352927" cy="53846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Паралимпийская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клятва – это  адаптированная  версия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Олимпийской клятвы. « От имени всех спортсменов  я обещаю, что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мы будем участвовать в этих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Паралимпийских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играх, уважая и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соблюдая правила  их проведения, обязуясь состязаться без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допинга и наркотиков в истинно спортивном духе во славу  спорта и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чести наших команд»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Должностное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лицо от принимающей страны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произносит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несколько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иную присягу: «От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имени всех судей 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официальных лиц 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обещаю,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что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мы будем выполнять свои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обязанности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этих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Паралимпийских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играх с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полной 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беспристрастностью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 уважая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соблюдая правила их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проведения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истинно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спортивном духе»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      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88950"/>
            <a:ext cx="4242047" cy="282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823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девиз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578821" y="2780928"/>
            <a:ext cx="8075240" cy="3317794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sz="2200" dirty="0" smtClean="0"/>
              <a:t>  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Этот девиз лаконично и ярко передает сущность видения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Паралимпийского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движения – предоставлять спортсменам-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паралимпийцам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любого уровня и происхождения возможности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для того, чтобы вдохновлять и восхищать мир через спорт.    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Девиз 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Дух в движении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»  выражает характер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Паралимпийского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движения  и подчеркивает высочайший </a:t>
            </a:r>
          </a:p>
          <a:p>
            <a:pPr marL="137160" indent="0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уровень достижений спортсменов-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паралимпийцев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       </a:t>
            </a:r>
          </a:p>
          <a:p>
            <a:pPr marL="13716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 также символизирует  сильную волю каждого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паралимпийца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3716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80610" y="1556792"/>
            <a:ext cx="6071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en-US" sz="5400" b="1" cap="none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Spir</a:t>
            </a:r>
            <a:r>
              <a:rPr lang="en-US" sz="54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itin</a:t>
            </a:r>
            <a:r>
              <a:rPr lang="en-US" sz="54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motion</a:t>
            </a:r>
            <a:r>
              <a:rPr lang="ru-RU" sz="5400" b="1" spc="5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1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8516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Паралимпийский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флаг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556792"/>
            <a:ext cx="8280920" cy="5184576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Паралимпийском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флаге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 изображен главный                                 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паралимпийский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символ –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 эмблема МПК, расположенная в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 на белом фоне.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Паралимпийскую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эмблему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 составляют расположенные </a:t>
            </a:r>
          </a:p>
          <a:p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                                       вокруг центральной точки три 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полусферы красного, синего и зеленого цветов. Их называют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агитосы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» (от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латин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agito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- «приводить в движение, двигать,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направлять, устремлять»). Этот символ подчеркивает роль МПК в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объединении спортсменов с инвалидностью, которые своими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достижениями постоянно вдохновляют и восхищают мир.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Использованные цвета наиболее широко  представлены в 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национальных флагах стран мира.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962003" cy="268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76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1004</TotalTime>
  <Words>970</Words>
  <Application>Microsoft Office PowerPoint</Application>
  <PresentationFormat>Экран (4:3)</PresentationFormat>
  <Paragraphs>192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Основы и традиции паралимпийских игр</vt:lpstr>
      <vt:lpstr>  Основоположник паралимпийских игр</vt:lpstr>
      <vt:lpstr>Первые Паралимпийские игры</vt:lpstr>
      <vt:lpstr>Паралимпийский цикл</vt:lpstr>
      <vt:lpstr>Зимние Паралимпийские игры</vt:lpstr>
      <vt:lpstr>Летние Паралимпийские игры</vt:lpstr>
      <vt:lpstr>Клятва паралимпийцев</vt:lpstr>
      <vt:lpstr>          Паралимпийский девиз</vt:lpstr>
      <vt:lpstr>Паралимпийский  флаг</vt:lpstr>
      <vt:lpstr>Паралимпийский гимн</vt:lpstr>
      <vt:lpstr> Паралимпийский огонь</vt:lpstr>
      <vt:lpstr>Паралимпийские медали </vt:lpstr>
      <vt:lpstr>Паралимпийские талисманы</vt:lpstr>
      <vt:lpstr>Международный Паралимпийский Комитет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и традиции олимпийских игр</dc:title>
  <cp:lastModifiedBy>Таня</cp:lastModifiedBy>
  <cp:revision>96</cp:revision>
  <dcterms:modified xsi:type="dcterms:W3CDTF">2012-11-11T21:10:54Z</dcterms:modified>
</cp:coreProperties>
</file>