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  <p:sldMasterId id="2147483720" r:id="rId4"/>
  </p:sldMasterIdLst>
  <p:notesMasterIdLst>
    <p:notesMasterId r:id="rId15"/>
  </p:notesMasterIdLst>
  <p:sldIdLst>
    <p:sldId id="256" r:id="rId5"/>
    <p:sldId id="266" r:id="rId6"/>
    <p:sldId id="257" r:id="rId7"/>
    <p:sldId id="258" r:id="rId8"/>
    <p:sldId id="259" r:id="rId9"/>
    <p:sldId id="260" r:id="rId10"/>
    <p:sldId id="261" r:id="rId11"/>
    <p:sldId id="262" r:id="rId12"/>
    <p:sldId id="267" r:id="rId13"/>
    <p:sldId id="265" r:id="rId14"/>
  </p:sldIdLst>
  <p:sldSz cx="9144000" cy="6858000" type="screen4x3"/>
  <p:notesSz cx="6858000" cy="9144000"/>
  <p:custDataLst>
    <p:tags r:id="rId16"/>
  </p:custDataLst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08" autoAdjust="0"/>
    <p:restoredTop sz="94660" autoAdjust="0"/>
  </p:normalViewPr>
  <p:slideViewPr>
    <p:cSldViewPr>
      <p:cViewPr varScale="1">
        <p:scale>
          <a:sx n="67" d="100"/>
          <a:sy n="67" d="100"/>
        </p:scale>
        <p:origin x="-4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36785C-6F82-449E-B4B9-6ECEE3E747B6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F12DA8-AE88-4A06-B57E-150A8B3F19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786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11/12/2012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11/12/2012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11/12/2012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2291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2293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94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95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96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97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98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99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0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1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2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3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2305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6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7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8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9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10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11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12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13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14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15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16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17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18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19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20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21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22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2324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25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26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27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28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29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30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31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32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33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34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35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36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37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38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39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40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2342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43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44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45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46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47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48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2350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51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52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53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12354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2355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2356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357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2358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7449A17-4E92-4EFC-A290-C70174B9C4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CE062E-89F0-4203-BA13-2C9AF1F8BA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2582F-C625-4115-B26E-2980B45C9D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0AA229-816B-4AF8-97CF-1FC66EEB93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552E7-C8EB-4E43-AA01-CCD10E5AA1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E8A43-98EB-453D-9EFA-75A4D9E861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18425A-F455-48E3-9B41-7AAA75FAD2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5F7ED7-5930-4ED6-8CC4-E67462842FA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11/12/2012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8E4E41-125B-4C62-9F5C-27F4BEAC1B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617C84-AA9B-4B15-A258-8B4CE9969D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341B15-EF5E-432A-AEF7-6FEB376578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22531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2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3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4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5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36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37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53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2539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2540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541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542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4396901-A0D6-45D9-A620-2BB0D085CD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B5E78D-8527-4334-A3C7-A6F632C9C9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BC15EE-EE2D-4379-B5A4-86F4FDD6EC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D9BD35-1FC7-428A-8F64-63B376F373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B5237-5C59-46FC-BCC2-94C6C7E58E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83B3FD-332E-4F0F-ADC4-1A88923871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7CF742-A239-4DE5-80A3-3B070BA449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11/12/2012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06284E-57C7-43C5-8340-067F51AEB6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4C510B-F9A7-46AD-8CDE-FA53A5CDBA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1AE98C-AFD6-4988-9B55-1225861703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276ED0-B1DA-4416-9216-062DCC08F5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7D8CD2C-6D36-4FC4-ACB5-376A8049936D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32777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8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9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32781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2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3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4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5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32787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8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9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32791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92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93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94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95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32796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97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CAEB23-AE0D-49CC-933E-C64E044BAD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67F7E-D983-4E0A-80CC-8010F36D57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B18E7E-D795-4C00-9A58-88ECA046F4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0B42D0-CA1D-47D9-8CD4-A04C4D0131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8E8540-8783-4218-9BDF-64C10F6D697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11/12/2012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 dir="vert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19FD4D-5B05-4D1D-8FA2-802D9F1F4C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5DBE6A-1875-4AFD-822B-4870D735F90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26CE93-B361-4CDD-A29D-48B46E07E0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8D3BA5-D639-46E1-848F-520E203959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6E846-2EA1-4635-BCCB-A442DEB7629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11/12/2012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11/12/2012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11/12/2012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11/12/2012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11/12/2012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EAF463A-BC7C-46EE-9F1E-7F377CCA4891}" type="datetimeFigureOut">
              <a:rPr lang="en-US" smtClean="0"/>
              <a:pPr/>
              <a:t>11/12/2012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checker dir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1268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1270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1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2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3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4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5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6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7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8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9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0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1282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3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4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5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6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7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8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9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90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91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92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93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94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95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96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97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98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99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1301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02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03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04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05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06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07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08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09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10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11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12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13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14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15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16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17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1319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0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1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2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3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4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5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132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2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2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30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1133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332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333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1334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1335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0C3EBCBA-5CD5-4020-AE28-7622653DFA01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checker dir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21507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08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09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0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11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12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13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151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51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516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1517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151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7729DC95-AF96-404E-9F28-74CCBEAC7296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checker dir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B14EC93F-FB65-4B63-BB5F-06C6079EC94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1752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3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31755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6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7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8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9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60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61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62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63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31766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767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768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1769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70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71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31773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774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775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776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777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778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779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780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31782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83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8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31786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31788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789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790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791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792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793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794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795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31796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checker dir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jpeg"/><Relationship Id="rId5" Type="http://schemas.openxmlformats.org/officeDocument/2006/relationships/image" Target="../media/image6.e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5562601"/>
            <a:ext cx="8362296" cy="533399"/>
          </a:xfrm>
        </p:spPr>
        <p:txBody>
          <a:bodyPr>
            <a:normAutofit fontScale="90000"/>
          </a:bodyPr>
          <a:lstStyle/>
          <a:p>
            <a:pPr algn="r"/>
            <a:r>
              <a:rPr lang="ru-RU" sz="2200" dirty="0" smtClean="0"/>
              <a:t>Автор работы: </a:t>
            </a:r>
            <a:r>
              <a:rPr lang="ru-RU" sz="2200" dirty="0" err="1" smtClean="0"/>
              <a:t>Иноземцева</a:t>
            </a:r>
            <a:r>
              <a:rPr lang="ru-RU" sz="2200" dirty="0" smtClean="0"/>
              <a:t> О.В., </a:t>
            </a:r>
            <a:br>
              <a:rPr lang="ru-RU" sz="2200" dirty="0" smtClean="0"/>
            </a:br>
            <a:r>
              <a:rPr lang="ru-RU" sz="2200" dirty="0" smtClean="0"/>
              <a:t>учитель начальных классов МБОУ СОШ №46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</a:p>
        </p:txBody>
      </p:sp>
      <p:pic>
        <p:nvPicPr>
          <p:cNvPr id="6" name="Picture 2" descr="H:\для конкурса учитель здоровья\DSCF65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81000"/>
            <a:ext cx="3962400" cy="33528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57200" y="3733800"/>
            <a:ext cx="8305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kern="0" dirty="0" smtClean="0">
                <a:solidFill>
                  <a:srgbClr val="000000"/>
                </a:solidFill>
                <a:ea typeface="+mj-ea"/>
                <a:cs typeface="+mj-cs"/>
              </a:rPr>
              <a:t>III</a:t>
            </a:r>
            <a:r>
              <a:rPr lang="ru-RU" sz="4400" kern="0" dirty="0" smtClean="0">
                <a:solidFill>
                  <a:srgbClr val="000000"/>
                </a:solidFill>
                <a:ea typeface="+mj-ea"/>
                <a:cs typeface="+mj-cs"/>
              </a:rPr>
              <a:t> Всероссийский конкурс «Учитель здоровья-2012»</a:t>
            </a:r>
            <a:endParaRPr lang="ru-RU" dirty="0"/>
          </a:p>
        </p:txBody>
      </p:sp>
      <p:pic>
        <p:nvPicPr>
          <p:cNvPr id="8" name="Picture 3" descr="C:\Documents and Settings\Oksana\Рабочий стол\DSCF93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2032729" cy="21097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:\для конкурса учитель здоровья\DSCF61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0" y="-2286000"/>
            <a:ext cx="15240000" cy="11430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762000" y="152401"/>
            <a:ext cx="112014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kern="10" normalizeH="1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Arial"/>
                <a:cs typeface="Arial"/>
              </a:rPr>
              <a:t>Здоровья вам и удачи!</a:t>
            </a:r>
            <a:endParaRPr lang="ru-RU" sz="6600" dirty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3400" y="152400"/>
            <a:ext cx="83820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Учебный день школьника насыщен значительными умственными и эмоциональными перегрузками. Школьная перегрузка и долгое нахождение в статическом положении приводит к переутомлению учащихся. Учёные утверждают, что полностью избежать утомления от учебных перегрузок не удаётся, да и не нужно. Это противоречит не только педагогическим, но и гигиеническим принципам, так как только интенсивная деятельность служит залогом полноценного функционирования и развития растущего организма. Гигиенисты считают, что необходимо такое дозирование деятельности, при котором возникающее утомление полностью исчезает в последующий за работой период отдыха. Если этого не происходит, утомление накапливается и переходит в переутомление или хроническое утомление. Утомление обычно проявляется в снижении работоспособности, которое наступает вследствие выполнения продолжительной или интенсивной работы. По мнению специалистов, это временное функциональное состояние, биологическая роль которого состоит в своевременной защите организма от истощения при длительной или напряжённой работе.           Необходимо применять оздоровительные мероприятия в учебном процессе. Это – физкультурные минутки, физкультурные паузы, динамические перемены, которые различают по степени воздействия на определённые группы мышц и по форме поведения.</a:t>
            </a:r>
          </a:p>
          <a:p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0421" name="Picture 5" descr="tn_gallery_885_375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5591174"/>
            <a:ext cx="1619250" cy="1266826"/>
          </a:xfrm>
          <a:prstGeom prst="rect">
            <a:avLst/>
          </a:prstGeom>
          <a:noFill/>
        </p:spPr>
      </p:pic>
      <p:pic>
        <p:nvPicPr>
          <p:cNvPr id="60423" name="Picture 7" descr="tn_gallery_885_536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5676899"/>
            <a:ext cx="1619250" cy="11811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704088"/>
            <a:ext cx="8305800" cy="3791712"/>
          </a:xfrm>
        </p:spPr>
        <p:txBody>
          <a:bodyPr>
            <a:noAutofit/>
          </a:bodyPr>
          <a:lstStyle/>
          <a:p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Оздоровительные мероприятия:</a:t>
            </a:r>
            <a:b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Narrow"/>
              </a:rPr>
              <a:t>▪физкультурные минутки</a:t>
            </a:r>
            <a:b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Narrow"/>
              </a:rPr>
            </a:b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Narrow"/>
              </a:rPr>
              <a:t>▪физкультурные паузы</a:t>
            </a:r>
            <a:b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Narrow"/>
              </a:rPr>
            </a:b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Narrow"/>
              </a:rPr>
              <a:t>▪динамические перемены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838200"/>
            <a:ext cx="7851648" cy="2133600"/>
          </a:xfrm>
        </p:spPr>
        <p:txBody>
          <a:bodyPr>
            <a:noAutofit/>
          </a:bodyPr>
          <a:lstStyle/>
          <a:p>
            <a:pPr algn="ctr"/>
            <a:r>
              <a:rPr lang="ru-RU" sz="4800" b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ФОРМЫ ПРОВЕДЕНИЯ ОЗДОРОВИТЕЛЬНЫХ МЕРОПРИЯТИЙ:</a:t>
            </a:r>
            <a:endParaRPr lang="ru-RU" sz="4800" b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" y="3429000"/>
            <a:ext cx="7772400" cy="2971800"/>
          </a:xfrm>
          <a:ln>
            <a:noFill/>
          </a:ln>
        </p:spPr>
        <p:txBody>
          <a:bodyPr>
            <a:noAutofit/>
          </a:bodyPr>
          <a:lstStyle/>
          <a:p>
            <a:pPr marL="571500" indent="-571500" algn="l">
              <a:buFont typeface="Wingdings" pitchFamily="2" charset="2"/>
              <a:buChar char="Ø"/>
            </a:pPr>
            <a:r>
              <a:rPr lang="ru-RU" sz="3600" dirty="0" err="1" smtClean="0">
                <a:solidFill>
                  <a:schemeClr val="accent1">
                    <a:lumMod val="75000"/>
                  </a:schemeClr>
                </a:solidFill>
              </a:rPr>
              <a:t>Общеразвивающие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 упражнения</a:t>
            </a:r>
          </a:p>
          <a:p>
            <a:pPr marL="571500" indent="-571500" algn="l">
              <a:buFont typeface="Wingdings" pitchFamily="2" charset="2"/>
              <a:buChar char="Ø"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Когнитивные (познавательные) физкультурные минутки</a:t>
            </a:r>
          </a:p>
          <a:p>
            <a:pPr marL="571500" indent="-571500" algn="l">
              <a:buFont typeface="Wingdings" pitchFamily="2" charset="2"/>
              <a:buChar char="Ø"/>
            </a:pPr>
            <a:r>
              <a:rPr lang="ru-RU" sz="3600" dirty="0" err="1" smtClean="0">
                <a:solidFill>
                  <a:schemeClr val="accent1">
                    <a:lumMod val="75000"/>
                  </a:schemeClr>
                </a:solidFill>
              </a:rPr>
              <a:t>Креативные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 (творческие)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Общеразвивающие</a:t>
            </a:r>
            <a:r>
              <a:rPr lang="ru-RU" dirty="0" smtClean="0"/>
              <a:t> упражнения: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6324600" cy="301752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Подвижные игры</a:t>
            </a:r>
          </a:p>
          <a:p>
            <a:r>
              <a:rPr lang="ru-RU" dirty="0" smtClean="0"/>
              <a:t>Танцевальные физкультурные минутки</a:t>
            </a:r>
          </a:p>
          <a:p>
            <a:r>
              <a:rPr lang="ru-RU" dirty="0" smtClean="0"/>
              <a:t>Ритмические физкультурные минутки</a:t>
            </a:r>
          </a:p>
          <a:p>
            <a:r>
              <a:rPr lang="ru-RU" dirty="0" smtClean="0"/>
              <a:t>Гимнастика для глаз</a:t>
            </a:r>
          </a:p>
          <a:p>
            <a:r>
              <a:rPr lang="ru-RU" dirty="0" smtClean="0"/>
              <a:t>Физкультурно-спортивные</a:t>
            </a:r>
          </a:p>
          <a:p>
            <a:r>
              <a:rPr lang="ru-RU" dirty="0" smtClean="0"/>
              <a:t>Двигательно-речевые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21336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149" name="Object 5"/>
          <p:cNvGraphicFramePr>
            <a:graphicFrameLocks noChangeAspect="1"/>
          </p:cNvGraphicFramePr>
          <p:nvPr/>
        </p:nvGraphicFramePr>
        <p:xfrm>
          <a:off x="6172200" y="4724400"/>
          <a:ext cx="2665413" cy="187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CorelDRAW 12.0 Graphic" r:id="rId4" imgW="2933640" imgH="1802520" progId="">
                  <p:embed/>
                </p:oleObj>
              </mc:Choice>
              <mc:Fallback>
                <p:oleObj name="CorelDRAW 12.0 Graphic" r:id="rId4" imgW="2933640" imgH="180252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4724400"/>
                        <a:ext cx="2665413" cy="1876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2" descr="H:\для конкурса учитель здоровья\DSCF26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19200" y="5029200"/>
            <a:ext cx="2209800" cy="149383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Гимнастика для глаз: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sz="1800" dirty="0" smtClean="0"/>
              <a:t> Плотно закрыть и широко открыть глаза. Повторить 5-6 раз с интервалом в 30 секунд.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/>
              <a:t>Посмотреть вверх, вниз, вправо, влево, не поворачивая головы.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/>
              <a:t>Вращать глазами по кругу: вниз, вправо вверх, влево и в обратную сторону.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/>
              <a:t>Сесть, крепко зажмурить глаза на 3-5 сек., а затем открыть их на 3-5 сек. Повторить 6-8 раз.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/>
              <a:t>Встать, посмотреть прямо перед собой 2-3 сек. Затем поставить палец руки на расстояние 25-30 см от глаз, перевести взор на кончик пальца и смотреть на него 3-5 сек. Отпустить руку. Повторить 10-15 раз.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/>
              <a:t>Сесть, закрыть глаза и массировать веки круговыми движениями пальца в течение 1 минуты.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/>
              <a:t>Сесть, голова неподвижна, медленно перевести взгляд с пола на потолок и обратно, затем справа  и обратно. Повторить 10-15 раз.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/>
              <a:t>Круговые движения глазами в одном и обратном направлениях. Повторить  4-6 раз.</a:t>
            </a:r>
          </a:p>
          <a:p>
            <a:pPr>
              <a:buFont typeface="Wingdings" pitchFamily="2" charset="2"/>
              <a:buChar char="q"/>
            </a:pPr>
            <a:endParaRPr lang="ru-RU" sz="1800" dirty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16736"/>
            <a:ext cx="7845552" cy="1883664"/>
          </a:xfrm>
        </p:spPr>
        <p:txBody>
          <a:bodyPr/>
          <a:lstStyle/>
          <a:p>
            <a:pPr algn="r"/>
            <a:r>
              <a:rPr lang="ru-RU" dirty="0" smtClean="0"/>
              <a:t>Когнитивные (познавательные) физкультурные минутки: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" y="3276600"/>
            <a:ext cx="7997952" cy="2667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dirty="0" smtClean="0"/>
              <a:t>Дидактические игры с движениями.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/>
              <a:t>Двигательные действия и задания.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/>
              <a:t>Развивающиеся игры.</a:t>
            </a:r>
          </a:p>
          <a:p>
            <a:endParaRPr lang="ru-RU" dirty="0"/>
          </a:p>
        </p:txBody>
      </p:sp>
      <p:pic>
        <p:nvPicPr>
          <p:cNvPr id="63490" name="Picture 2" descr="tn_gallery_885_543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"/>
            <a:ext cx="2450180" cy="1981200"/>
          </a:xfrm>
          <a:prstGeom prst="rect">
            <a:avLst/>
          </a:prstGeom>
          <a:noFill/>
        </p:spPr>
      </p:pic>
      <p:pic>
        <p:nvPicPr>
          <p:cNvPr id="63492" name="Picture 4" descr="tn_gallery_885_237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6962" y="4876800"/>
            <a:ext cx="2590800" cy="2133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769352" cy="1066800"/>
          </a:xfrm>
        </p:spPr>
        <p:txBody>
          <a:bodyPr/>
          <a:lstStyle/>
          <a:p>
            <a:r>
              <a:rPr lang="ru-RU" dirty="0" err="1" smtClean="0"/>
              <a:t>Креативные</a:t>
            </a:r>
            <a:r>
              <a:rPr lang="ru-RU" dirty="0" smtClean="0"/>
              <a:t> (творческие):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3400" y="1828800"/>
            <a:ext cx="7769352" cy="4343400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ru-RU" sz="3600" dirty="0" smtClean="0"/>
              <a:t>Гимнастика для ума</a:t>
            </a:r>
          </a:p>
          <a:p>
            <a:pPr>
              <a:buBlip>
                <a:blip r:embed="rId3"/>
              </a:buBlip>
            </a:pPr>
            <a:r>
              <a:rPr lang="ru-RU" sz="3600" dirty="0" smtClean="0"/>
              <a:t>Оригинальные движения</a:t>
            </a:r>
          </a:p>
          <a:p>
            <a:pPr>
              <a:buBlip>
                <a:blip r:embed="rId3"/>
              </a:buBlip>
            </a:pPr>
            <a:r>
              <a:rPr lang="ru-RU" sz="3600" dirty="0" smtClean="0"/>
              <a:t>Сюжетно-ролевая игра</a:t>
            </a:r>
          </a:p>
          <a:p>
            <a:pPr>
              <a:buBlip>
                <a:blip r:embed="rId3"/>
              </a:buBlip>
            </a:pPr>
            <a:r>
              <a:rPr lang="ru-RU" sz="3600" dirty="0" smtClean="0"/>
              <a:t>Использование карточек</a:t>
            </a:r>
          </a:p>
          <a:p>
            <a:pPr>
              <a:buBlip>
                <a:blip r:embed="rId3"/>
              </a:buBlip>
            </a:pPr>
            <a:r>
              <a:rPr lang="ru-RU" sz="3600" dirty="0" smtClean="0"/>
              <a:t>Пантомимическая гимнастика</a:t>
            </a:r>
            <a:endParaRPr lang="ru-RU" sz="3600" dirty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Комплексное использование оздоровительных мероприятий в учебном процессе позволяет снижать утомляемость, повышать эмоциональный настрой и работоспособность, а это в свою очередь способствует сохранению и укреплению здоровья учащихся.</a:t>
            </a:r>
          </a:p>
          <a:p>
            <a:endParaRPr lang="ru-RU" dirty="0"/>
          </a:p>
        </p:txBody>
      </p:sp>
      <p:pic>
        <p:nvPicPr>
          <p:cNvPr id="61442" name="Picture 2" descr="tn_gallery_885_89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04800"/>
            <a:ext cx="2438400" cy="2133600"/>
          </a:xfrm>
          <a:prstGeom prst="rect">
            <a:avLst/>
          </a:prstGeom>
          <a:noFill/>
        </p:spPr>
      </p:pic>
      <p:pic>
        <p:nvPicPr>
          <p:cNvPr id="61444" name="Picture 4" descr="tn_gallery_885_503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4114800"/>
            <a:ext cx="2743200" cy="2514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722ea2f1944ae5661ca7eca6cd35d887c6481"/>
</p:tagLst>
</file>

<file path=ppt/theme/theme1.xml><?xml version="1.0" encoding="utf-8"?>
<a:theme xmlns:a="http://schemas.openxmlformats.org/drawingml/2006/main" name="Тема1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Орбита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201</TotalTime>
  <Words>458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4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Тема1</vt:lpstr>
      <vt:lpstr>Круги</vt:lpstr>
      <vt:lpstr>Орбита</vt:lpstr>
      <vt:lpstr>Пастель</vt:lpstr>
      <vt:lpstr>CorelDRAW 12.0 Graphic</vt:lpstr>
      <vt:lpstr>Автор работы: Иноземцева О.В.,  учитель начальных классов МБОУ СОШ №46  </vt:lpstr>
      <vt:lpstr>    </vt:lpstr>
      <vt:lpstr>Оздоровительные мероприятия: ▪физкультурные минутки ▪физкультурные паузы ▪динамические перемены</vt:lpstr>
      <vt:lpstr>ФОРМЫ ПРОВЕДЕНИЯ ОЗДОРОВИТЕЛЬНЫХ МЕРОПРИЯТИЙ:</vt:lpstr>
      <vt:lpstr>Общеразвивающие упражнения:</vt:lpstr>
      <vt:lpstr>Гимнастика для глаз:</vt:lpstr>
      <vt:lpstr>Когнитивные (познавательные) физкультурные минутки:</vt:lpstr>
      <vt:lpstr>Креативные (творческие):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Тема: “Оздоровительные мероприятия в учебном процессе”</dc:title>
  <cp:lastModifiedBy>Светлана Викторовна</cp:lastModifiedBy>
  <cp:revision>41</cp:revision>
  <dcterms:modified xsi:type="dcterms:W3CDTF">2012-11-12T06:13:19Z</dcterms:modified>
</cp:coreProperties>
</file>