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8F71-686E-4D91-AA86-C6784ABA1FBF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BE8D-293E-4774-BF8F-49D522B100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8F71-686E-4D91-AA86-C6784ABA1FBF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BE8D-293E-4774-BF8F-49D522B100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8F71-686E-4D91-AA86-C6784ABA1FBF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BE8D-293E-4774-BF8F-49D522B100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8F71-686E-4D91-AA86-C6784ABA1FBF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BE8D-293E-4774-BF8F-49D522B100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8F71-686E-4D91-AA86-C6784ABA1FBF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BE8D-293E-4774-BF8F-49D522B100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8F71-686E-4D91-AA86-C6784ABA1FBF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BE8D-293E-4774-BF8F-49D522B100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8F71-686E-4D91-AA86-C6784ABA1FBF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BE8D-293E-4774-BF8F-49D522B100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8F71-686E-4D91-AA86-C6784ABA1FBF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BE8D-293E-4774-BF8F-49D522B100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8F71-686E-4D91-AA86-C6784ABA1FBF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BE8D-293E-4774-BF8F-49D522B100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8F71-686E-4D91-AA86-C6784ABA1FBF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BE8D-293E-4774-BF8F-49D522B100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8F71-686E-4D91-AA86-C6784ABA1FBF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BE8D-293E-4774-BF8F-49D522B100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38F71-686E-4D91-AA86-C6784ABA1FBF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6BE8D-293E-4774-BF8F-49D522B100B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http://img0.liveinternet.ru/images/attach/c/0/44/864/44864969_876895005.jpg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img0.liveinternet.ru/images/attach/c/0/44/864/44864969_876895005.jpg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497888" cy="6408738"/>
          </a:xfrm>
        </p:spPr>
        <p:txBody>
          <a:bodyPr/>
          <a:lstStyle/>
          <a:p>
            <a:pPr algn="l"/>
            <a:r>
              <a:rPr lang="ru-RU" sz="13200" b="1" dirty="0">
                <a:solidFill>
                  <a:srgbClr val="FF0000"/>
                </a:solidFill>
                <a:latin typeface="Mistral" pitchFamily="66" charset="0"/>
              </a:rPr>
              <a:t>От Руси </a:t>
            </a:r>
            <a:br>
              <a:rPr lang="ru-RU" sz="13200" b="1" dirty="0">
                <a:solidFill>
                  <a:srgbClr val="FF0000"/>
                </a:solidFill>
                <a:latin typeface="Mistral" pitchFamily="66" charset="0"/>
              </a:rPr>
            </a:br>
            <a:r>
              <a:rPr lang="ru-RU" sz="13200" b="1" dirty="0">
                <a:solidFill>
                  <a:srgbClr val="FF0000"/>
                </a:solidFill>
                <a:latin typeface="Mistral" pitchFamily="66" charset="0"/>
              </a:rPr>
              <a:t>до России</a:t>
            </a:r>
            <a:r>
              <a:rPr lang="en-US" sz="11000" b="1" dirty="0">
                <a:solidFill>
                  <a:srgbClr val="FF0000"/>
                </a:solidFill>
                <a:latin typeface="Mistral" pitchFamily="66" charset="0"/>
              </a:rPr>
              <a:t>       </a:t>
            </a:r>
            <a:br>
              <a:rPr lang="en-US" sz="11000" b="1" dirty="0">
                <a:solidFill>
                  <a:srgbClr val="FF0000"/>
                </a:solidFill>
                <a:latin typeface="Mistral" pitchFamily="66" charset="0"/>
              </a:rPr>
            </a:br>
            <a:r>
              <a:rPr lang="en-US" sz="11000" b="1" dirty="0">
                <a:solidFill>
                  <a:srgbClr val="FF0000"/>
                </a:solidFill>
                <a:latin typeface="Mistral" pitchFamily="66" charset="0"/>
              </a:rPr>
              <a:t> </a:t>
            </a:r>
            <a:r>
              <a:rPr lang="ru-RU" sz="11000" b="1" dirty="0">
                <a:solidFill>
                  <a:srgbClr val="FF0000"/>
                </a:solidFill>
                <a:latin typeface="Mistral" pitchFamily="66" charset="0"/>
              </a:rPr>
              <a:t>      </a:t>
            </a:r>
            <a:r>
              <a:rPr lang="en-US" sz="3500" b="1" i="1" dirty="0">
                <a:solidFill>
                  <a:srgbClr val="FF0000"/>
                </a:solidFill>
                <a:latin typeface="Algerian" pitchFamily="82" charset="0"/>
              </a:rPr>
              <a:t>(</a:t>
            </a:r>
            <a:r>
              <a:rPr lang="ru-RU" sz="3500" b="1" dirty="0">
                <a:solidFill>
                  <a:srgbClr val="FF0000"/>
                </a:solidFill>
                <a:latin typeface="Algerian" pitchFamily="82" charset="0"/>
              </a:rPr>
              <a:t>К </a:t>
            </a:r>
            <a:r>
              <a:rPr lang="en-US" sz="3500" b="1" i="1" dirty="0">
                <a:solidFill>
                  <a:srgbClr val="FF0000"/>
                </a:solidFill>
                <a:latin typeface="Algerian" pitchFamily="82" charset="0"/>
              </a:rPr>
              <a:t>1</a:t>
            </a:r>
            <a:r>
              <a:rPr lang="ru-RU" sz="3500" b="1" i="1" dirty="0">
                <a:solidFill>
                  <a:srgbClr val="FF0000"/>
                </a:solidFill>
                <a:latin typeface="Algerian" pitchFamily="82" charset="0"/>
              </a:rPr>
              <a:t>150 </a:t>
            </a:r>
            <a:r>
              <a:rPr lang="ru-RU" sz="3500" b="1" i="1" dirty="0" err="1">
                <a:solidFill>
                  <a:srgbClr val="FF0000"/>
                </a:solidFill>
                <a:latin typeface="Algerian" pitchFamily="82" charset="0"/>
              </a:rPr>
              <a:t>летию</a:t>
            </a:r>
            <a:r>
              <a:rPr lang="ru-RU" sz="3500" b="1" i="1" dirty="0">
                <a:solidFill>
                  <a:srgbClr val="FF0000"/>
                </a:solidFill>
                <a:latin typeface="Algerian" pitchFamily="82" charset="0"/>
              </a:rPr>
              <a:t> </a:t>
            </a:r>
            <a:br>
              <a:rPr lang="ru-RU" sz="3500" b="1" i="1" dirty="0">
                <a:solidFill>
                  <a:srgbClr val="FF0000"/>
                </a:solidFill>
                <a:latin typeface="Algerian" pitchFamily="82" charset="0"/>
              </a:rPr>
            </a:br>
            <a:r>
              <a:rPr lang="ru-RU" sz="3500" b="1" i="1" dirty="0">
                <a:solidFill>
                  <a:srgbClr val="FF0000"/>
                </a:solidFill>
                <a:latin typeface="Algerian" pitchFamily="82" charset="0"/>
              </a:rPr>
              <a:t>основания государства</a:t>
            </a:r>
            <a:r>
              <a:rPr lang="en-US" sz="3500" b="1" i="1" dirty="0">
                <a:solidFill>
                  <a:srgbClr val="FF0000"/>
                </a:solidFill>
                <a:latin typeface="Algerian" pitchFamily="82" charset="0"/>
              </a:rPr>
              <a:t> </a:t>
            </a:r>
            <a:r>
              <a:rPr lang="ru-RU" sz="3500" b="1" i="1" dirty="0">
                <a:solidFill>
                  <a:srgbClr val="FF0000"/>
                </a:solidFill>
                <a:latin typeface="Algerian" pitchFamily="82" charset="0"/>
              </a:rPr>
              <a:t>российского)</a:t>
            </a:r>
          </a:p>
        </p:txBody>
      </p:sp>
      <p:pic>
        <p:nvPicPr>
          <p:cNvPr id="22533" name="Picture 5" descr="скачать бесплатные Анимашки, анимационные картинки Салют на рабочий стол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2565400"/>
            <a:ext cx="2381250" cy="1790700"/>
          </a:xfrm>
          <a:prstGeom prst="rect">
            <a:avLst/>
          </a:prstGeom>
          <a:noFill/>
        </p:spPr>
      </p:pic>
      <p:pic>
        <p:nvPicPr>
          <p:cNvPr id="22534" name="Picture 6" descr="8e11bce56a12bb15262badc7a26ed36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60350"/>
            <a:ext cx="2006600" cy="2305050"/>
          </a:xfrm>
          <a:prstGeom prst="rect">
            <a:avLst/>
          </a:prstGeom>
          <a:noFill/>
          <a:ln w="222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2535" name="i-main-pic" descr="Картинка 3 из 114962">
            <a:hlinkClick r:id="rId4"/>
          </p:cNvPr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6443662" y="4221088"/>
            <a:ext cx="2700338" cy="1806575"/>
          </a:xfrm>
          <a:prstGeom prst="rect">
            <a:avLst/>
          </a:prstGeom>
          <a:noFill/>
          <a:ln w="222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3744416" cy="5904656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4499992" y="188640"/>
            <a:ext cx="439248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Продолжалась Смута до тех пор, пока в 1613 году был избран новый царь, основатель второй династии в истории российского государства – Михаил Романов (1613-1645 гг.).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88640"/>
            <a:ext cx="3600400" cy="6408712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251520" y="692696"/>
            <a:ext cx="46805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21 августа 1852 года последовал Высочайший Указ императора Николая I, согласно которому 862-й год получил официальный статус «начального события российской государственности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»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3960440" cy="6192688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4499992" y="620688"/>
            <a:ext cx="432048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Сменивший на престоле своего отца император Александр II постарался использовать тысячелетний юбилей Российского государства для того, чтобы заявить программу нового царствования.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96943" cy="4752528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74711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74711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251520" y="5121637"/>
            <a:ext cx="871296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300 лет правила 2 династия Романовых. Последний император был свергнут в 1917 г. Россия перестала быть монархией.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4536504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76056" y="332656"/>
            <a:ext cx="37444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Arial Black" pitchFamily="34" charset="0"/>
              </a:rPr>
              <a:t>1941-1945 гг. – трагическая страница истории СССР. Великая Отечественная война. Вся страна поднялась на борьбу с фашизмом. 1418 дней и ночей. 27 миллионов жизней унесла война. Нет семьи, которую бы не затронула война. Но народ и страна сумели отстоять свою независимость и доказать, что мы непобедимы!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8064896" cy="4752528"/>
          </a:xfrm>
          <a:prstGeom prst="round2DiagRect">
            <a:avLst>
              <a:gd name="adj1" fmla="val 16667"/>
              <a:gd name="adj2" fmla="val 0"/>
            </a:avLst>
          </a:prstGeom>
          <a:ln w="762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67544" y="5157192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С 1924 по 1991 год существовало государство – Союз Советских Социалистических Республик. Сокращенно – СССР. В него входили 15 республик.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3960440" cy="6264696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4499992" y="836712"/>
            <a:ext cx="43924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С 1991 года начинается новейшая история России. Первым Президентом России становится Борис Ельцин (1991-1999 гг.). Россия становится демократическим государством.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76672"/>
            <a:ext cx="4776564" cy="5904656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251520" y="1376379"/>
            <a:ext cx="352839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 1993 году была принята ныне действующая Конституция.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04664"/>
            <a:ext cx="6048672" cy="44644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51520" y="4941168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Второй Президент РФ В. В. Путин </a:t>
            </a:r>
            <a:endParaRPr lang="ru-RU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(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2000-2008 гг.). </a:t>
            </a:r>
            <a:endParaRPr lang="ru-RU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Президент 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берет курс на сохранение единства России, ведется систематическая борьба с терроризмом и экстремизмом.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4824536" cy="4824536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724128" y="522557"/>
            <a:ext cx="324036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Президент РФ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Д.А. Медведев продолжает курс, начатый В.В. Путиным. Возрождается патриотизм, чувство причастности к прошлому, настоящему и будущему своего народа, бережное отношение к истории своей страны и своей малой родины, личная ответственность за становление гражданского сознания, за судьбу страны.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4405461" cy="3708995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004048" y="836712"/>
            <a:ext cx="36724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В 862 году князь </a:t>
            </a:r>
            <a:r>
              <a:rPr lang="ru-RU" sz="2400" dirty="0" err="1">
                <a:solidFill>
                  <a:srgbClr val="FF0000"/>
                </a:solidFill>
                <a:latin typeface="Arial Black" pitchFamily="34" charset="0"/>
              </a:rPr>
              <a:t>Рюрик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, положил начало первой русской династии, правившей страной более семи веков. Российская государственность изначально утвердилась не «мечом сильных», а с «общего согласия граждан».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2438400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04664"/>
            <a:ext cx="3600400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1700808"/>
            <a:ext cx="2880320" cy="30357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5109807"/>
            <a:ext cx="71642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4 марта 2012 года состоялись выборы Президента Российской Федерации. Каждый гражданин сделал свой выбор, выбор в пользу будущего себя, своей семьи и страны.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6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solidFill>
                  <a:srgbClr val="FF0000"/>
                </a:solidFill>
                <a:latin typeface="Arial Black" pitchFamily="34" charset="0"/>
              </a:rPr>
              <a:t>ВИКТОРИНА</a:t>
            </a:r>
          </a:p>
          <a:p>
            <a:pPr algn="ctr"/>
            <a:r>
              <a:rPr lang="ru-RU" sz="4800" i="1" dirty="0" smtClean="0">
                <a:solidFill>
                  <a:srgbClr val="FF0000"/>
                </a:solidFill>
                <a:latin typeface="Arial Black" pitchFamily="34" charset="0"/>
              </a:rPr>
              <a:t>«Моя Родина – РОССИЯ»</a:t>
            </a:r>
            <a:endParaRPr lang="ru-RU" sz="48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56992"/>
            <a:ext cx="2952328" cy="31512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636912"/>
            <a:ext cx="3456384" cy="3744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88640"/>
            <a:ext cx="8352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i="1" dirty="0" smtClean="0">
                <a:solidFill>
                  <a:srgbClr val="FF0000"/>
                </a:solidFill>
                <a:latin typeface="Arial Black" pitchFamily="34" charset="0"/>
              </a:rPr>
              <a:t>ПРОВЕРКА</a:t>
            </a:r>
            <a:endParaRPr lang="ru-RU" sz="60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1006242"/>
            <a:ext cx="9144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1. Назовите имя первого князя Руси? 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14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Рюрик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2. В каком году было принято христианство на Руси? (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988 ).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3. Сколько правящих династий было в России?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(2).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4. Назовите имена князей, причисленных к лику святых? (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А. Невский, Д. Донской).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5. Назовите символы России? ( герб, флаг и гимн).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6. Что изображено на гербе нашей страны? (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Золотой двуглавый орел. Две головы орла напоминают об исторической судьбе России, соединяющей Восток и Запад. Грудь орла защищена щитом с изображением святого Георгия Победоносца).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7. О каких символах России говорится в стихотворении?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Пусть крепнет от моря до моря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Двуглавого сила орла!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Пусть вечно на вольном просторе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Россия стоит, как скала!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Пусть высится гордо и смело…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Над нею трёхцветный наш флаг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Во благо славянского дела,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Врагам всем на зависть и страх! 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(о гербе, флаге).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8. Что представляет собой Государственный флаг Российской Федерации?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( прямоугольное полотнище из трех одинаковых по размеру горизонтальных полос: верхняя — белого, средняя — синего, нижняя — красного цвета.)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9. Что означают цвета российского флага? 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(белый цвет — мир, чистоту, правду; синий — небо, верность, веру; красный — смелость, доброту, честность, огонь и кровь).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11. Послушайте фонограмму и скажите, как называется это музыкальное произведение? 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( гимн).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12. В каком году была принята Конституция России? 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(1993).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13. Назовите первого президента России? 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( Б. Н. Ельцин).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14. Кто избран президентом России 4 марта 2012 года? 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( В. В. Путин).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48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0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РЕФЛЕКСИЯ</a:t>
            </a:r>
            <a:endParaRPr lang="ru-RU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820891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5589240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5589240"/>
            <a:ext cx="1224137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5589240"/>
            <a:ext cx="130341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32656"/>
            <a:ext cx="4248472" cy="5976664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251520" y="620688"/>
            <a:ext cx="374441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Вторым князем Руси после смерти </a:t>
            </a:r>
            <a:r>
              <a:rPr lang="ru-RU" sz="2800" dirty="0" err="1">
                <a:solidFill>
                  <a:srgbClr val="FF0000"/>
                </a:solidFill>
                <a:latin typeface="Arial Black" pitchFamily="34" charset="0"/>
              </a:rPr>
              <a:t>Рюрика</a:t>
            </a: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 стал воевода Олег. Он расширил и укрепил новое государство – Русь. В 882 году сделал Киев столицей государства.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4032448" cy="5760640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4716016" y="836712"/>
            <a:ext cx="424847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Княгиня Ольга — первая женщина – правительница, первая принявшая официальную религию – христианство.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04664"/>
            <a:ext cx="3744416" cy="5976664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323528" y="764704"/>
            <a:ext cx="46805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Внук Ольги, князь Владимир крестил страну. В 988 году христианство становится официальной религией Руси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332656"/>
            <a:ext cx="47525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Русь всегда славилась своими замечательными воинами. Князь Новгорода Александр отстоял независимость Северной Руси, дважды разгромил крестоносцев и получил прозвище «Невский» и было ему 18 лет. За его подвиги потомками установлен памятник в городе Новгороде.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60648"/>
            <a:ext cx="3456384" cy="5184576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3600400" cy="56886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283968" y="260648"/>
            <a:ext cx="460851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1380 год – Русь попыталась освободиться от монгольского владычества на поле Куликовом. Вел русское войско московский князь Дмитрий, получивший прозвище «Донской».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3830166" cy="5904656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251520" y="764704"/>
            <a:ext cx="45365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При Иване III Россия была освобождена от монгольского ига и восстановила свой суверенитет в 1480 году.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8640"/>
            <a:ext cx="7920880" cy="4320480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323528" y="4725144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В 1597 году прекратилась династия Рюриковичей и началась великая Смута</a:t>
            </a:r>
            <a:r>
              <a:rPr lang="ru-RU" dirty="0">
                <a:solidFill>
                  <a:srgbClr val="FF0000"/>
                </a:solidFill>
              </a:rPr>
              <a:t>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7920880" cy="4320480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819</Words>
  <Application>Microsoft Office PowerPoint</Application>
  <PresentationFormat>Экран (4:3)</PresentationFormat>
  <Paragraphs>51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От Руси  до России               (К 1150 летию  основания государства российского)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Руси  до России               (К 1150 летию  основания государства российского)</dc:title>
  <dc:creator>Ира</dc:creator>
  <cp:lastModifiedBy>Ира</cp:lastModifiedBy>
  <cp:revision>21</cp:revision>
  <dcterms:created xsi:type="dcterms:W3CDTF">2012-10-21T10:41:39Z</dcterms:created>
  <dcterms:modified xsi:type="dcterms:W3CDTF">2012-10-21T14:11:56Z</dcterms:modified>
</cp:coreProperties>
</file>