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80" r:id="rId3"/>
    <p:sldId id="259" r:id="rId4"/>
    <p:sldId id="258" r:id="rId5"/>
    <p:sldId id="281" r:id="rId6"/>
    <p:sldId id="283" r:id="rId7"/>
    <p:sldId id="285" r:id="rId8"/>
    <p:sldId id="288" r:id="rId9"/>
    <p:sldId id="287" r:id="rId10"/>
    <p:sldId id="286" r:id="rId11"/>
    <p:sldId id="284" r:id="rId12"/>
    <p:sldId id="257" r:id="rId13"/>
    <p:sldId id="29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82" r:id="rId24"/>
    <p:sldId id="29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100" d="100"/>
          <a:sy n="100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2E808-6260-4571-BD61-3BFA3DA0A14D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E2B2E-CCC1-41FF-A70A-2F9BADFC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E2B2E-CCC1-41FF-A70A-2F9BADFCD10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1.xml"/><Relationship Id="rId3" Type="http://schemas.openxmlformats.org/officeDocument/2006/relationships/image" Target="../media/image7.wmf"/><Relationship Id="rId7" Type="http://schemas.openxmlformats.org/officeDocument/2006/relationships/slide" Target="slide15.xml"/><Relationship Id="rId12" Type="http://schemas.openxmlformats.org/officeDocument/2006/relationships/slide" Target="slide2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19.xml"/><Relationship Id="rId5" Type="http://schemas.openxmlformats.org/officeDocument/2006/relationships/slide" Target="slide13.xml"/><Relationship Id="rId10" Type="http://schemas.openxmlformats.org/officeDocument/2006/relationships/slide" Target="slide18.xml"/><Relationship Id="rId4" Type="http://schemas.openxmlformats.org/officeDocument/2006/relationships/image" Target="../media/image8.png"/><Relationship Id="rId9" Type="http://schemas.openxmlformats.org/officeDocument/2006/relationships/slide" Target="slide17.xml"/><Relationship Id="rId14" Type="http://schemas.openxmlformats.org/officeDocument/2006/relationships/slide" Target="slide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fotki.yandex.ru/users/tomklajm/view/232254/" TargetMode="Externa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slide" Target="slide12.xml"/><Relationship Id="rId7" Type="http://schemas.openxmlformats.org/officeDocument/2006/relationships/hyperlink" Target="http://images.yandex.ru/yandsearch?ed=1&amp;rpt=simage&amp;text=%D0%BF%D0%BB%D0%B0%D1%82%D0%BE%D0%BD&amp;img_url=lamossadelcavallo.files.wordpress.com/2009/05/platone2.jpg&amp;p=0" TargetMode="External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hyperlink" Target="http://images.yandex.ru/yandsearch?ed=1&amp;rpt=simage&amp;text=%D1%81%D0%BE%D0%BA%D1%80%D0%B0%D1%82&amp;img_url=webspace.ship.edu/cgboer/450px-Socrates_Louvre.jpg&amp;p=1" TargetMode="External"/><Relationship Id="rId5" Type="http://schemas.openxmlformats.org/officeDocument/2006/relationships/hyperlink" Target="http://images.yandex.ru/yandsearch?ed=1&amp;rpt=simage&amp;text=%D0%9F%D0%B5%D1%80%D0%B8%D0%BA%D0%BB&amp;img_url=lib.rus.ec/i/17/144117/i_273.jpg&amp;p=0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9.png"/><Relationship Id="rId9" Type="http://schemas.openxmlformats.org/officeDocument/2006/relationships/hyperlink" Target="http://images.yandex.ru/yandsearch?ed=1&amp;rpt=simage&amp;text=%D0%B4%D0%B5%D0%BC%D0%BE%D0%BA%D1%80%D0%B8%D1%82&amp;img_url=www.gottwein.de/imag01/democr01.jpg&amp;p=7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super-dietolog.ru/wp-content/uploads/2010/10/blood-drop.jpg" TargetMode="Externa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5/Kos_sta_hipp.JP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f.rsmu.ru/uploads/RTEmagicC_gippokrat.jpg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www4.com/w4434/591736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/>
              <a:t>или что скрывается за афоризмом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История в афоризмах,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29600" cy="4718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5943584"/>
              </a:tblGrid>
              <a:tr h="4483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Современность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 время Гиппократа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8318">
                <a:tc>
                  <a:txBody>
                    <a:bodyPr/>
                    <a:lstStyle/>
                    <a:p>
                      <a:r>
                        <a:rPr kumimoji="0" lang="ru-RU" sz="1800" b="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Клинические проявления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Температура, озноб, конвульсии.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1730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Динамика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Если не лечить лихорадку, то могут появиться опухоли и боли. Если  внешние части тела холодны, а внутренние горят от жара и при этом чувствуется жажда – это смертельный признак.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3308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Терапевтическая тактика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Спазмы, появляющиеся при лихорадке, прекращают ее в тот же день или на следующий, или через день. Появление озноба при лихорадке разрешает лихорадку. Холодные поты при острой лихорадке  предвещают смерть.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4685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108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Лечебные мероприятия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108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Режим постельный, тщательный уход за больным, диета молочно-растительная.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4685"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108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Чёткость и разборчивость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560"/>
                        </a:lnSpc>
                        <a:spcAft>
                          <a:spcPts val="108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Жанр кратких лаконичных записей подходит как нельзя лучше, вот сила афористической мысли!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428604"/>
            <a:ext cx="8429684" cy="1219200"/>
          </a:xfrm>
        </p:spPr>
        <p:txBody>
          <a:bodyPr>
            <a:normAutofit/>
          </a:bodyPr>
          <a:lstStyle/>
          <a:p>
            <a:pPr fontAlgn="base">
              <a:lnSpc>
                <a:spcPts val="1560"/>
              </a:lnSpc>
              <a:spcAft>
                <a:spcPts val="1080"/>
              </a:spcAft>
            </a:pPr>
            <a:r>
              <a:rPr lang="ru-RU" dirty="0" smtClean="0"/>
              <a:t>История </a:t>
            </a:r>
            <a:r>
              <a:rPr lang="ru-RU" sz="4000" dirty="0" smtClean="0"/>
              <a:t>болезни(лихорадка)</a:t>
            </a:r>
            <a:br>
              <a:rPr lang="ru-RU" sz="40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>
                <a:latin typeface="Calibri"/>
                <a:ea typeface="Calibri"/>
                <a:cs typeface="Times New Roman"/>
              </a:rPr>
              <a:t>Р.4 а.57, 59, 61, 62, 64, 65, 66, 67, 68; Р.7 а. 63, 73; Р.2  а.26,28.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Calibri"/>
                <a:ea typeface="Calibri"/>
                <a:cs typeface="Times New Roman"/>
              </a:rPr>
            </a:br>
            <a:r>
              <a:rPr lang="ru-RU" sz="3200" dirty="0" smtClean="0">
                <a:latin typeface="Times New Roman"/>
                <a:ea typeface="Calibri"/>
              </a:rPr>
              <a:t> </a:t>
            </a:r>
            <a:br>
              <a:rPr lang="ru-RU" sz="3200" dirty="0" smtClean="0">
                <a:latin typeface="Times New Roman"/>
                <a:ea typeface="Calibri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«Афоризмы" Гиппократа раскрыли суть различных заболеваний».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«Афоризмы» указывают на связь болезни и её лечения с возрастом больного.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«Афоризмы» заложили основу врачебной этики.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«Афоризмы» содержат терапевтические мероприятия.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«Афоризмы» указывают на продолжительность заболевания.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«Афоризмы» заложили основы документального ведения болезней.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Сколько ответов еще ждут своих вопросов? </a:t>
            </a:r>
            <a:r>
              <a:rPr lang="ru-RU" sz="2700" i="1" dirty="0" smtClean="0"/>
              <a:t>(Борис </a:t>
            </a:r>
            <a:r>
              <a:rPr lang="ru-RU" sz="2700" i="1" dirty="0" err="1" smtClean="0"/>
              <a:t>Крутиер</a:t>
            </a:r>
            <a:r>
              <a:rPr lang="ru-RU" sz="2700" i="1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3009" name="Picture 1" descr="C:\Documents and Settings\Администратор\Local Settings\Temporary Internet Files\Content.IE5\R5H8RAJ6\MC900078711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0955" y="3727524"/>
            <a:ext cx="982483" cy="2383003"/>
          </a:xfrm>
          <a:prstGeom prst="rect">
            <a:avLst/>
          </a:prstGeom>
          <a:noFill/>
        </p:spPr>
      </p:pic>
      <p:pic>
        <p:nvPicPr>
          <p:cNvPr id="43012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929198"/>
            <a:ext cx="1285884" cy="1285884"/>
          </a:xfrm>
          <a:prstGeom prst="rect">
            <a:avLst/>
          </a:prstGeom>
          <a:noFill/>
        </p:spPr>
      </p:pic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571604" y="1785926"/>
          <a:ext cx="5357850" cy="11430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71570"/>
                <a:gridCol w="1071570"/>
                <a:gridCol w="1071570"/>
                <a:gridCol w="1071570"/>
                <a:gridCol w="107157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5" action="ppaction://hlinksldjump"/>
                        </a:rPr>
                        <a:t>1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6" action="ppaction://hlinksldjump"/>
                        </a:rPr>
                        <a:t>2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7" action="ppaction://hlinksldjump"/>
                        </a:rPr>
                        <a:t>3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8" action="ppaction://hlinksldjump"/>
                        </a:rPr>
                        <a:t>4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9" action="ppaction://hlinksldjump"/>
                        </a:rPr>
                        <a:t>5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10" action="ppaction://hlinksldjump"/>
                        </a:rPr>
                        <a:t>6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11" action="ppaction://hlinksldjump"/>
                        </a:rPr>
                        <a:t>7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12" action="ppaction://hlinksldjump"/>
                        </a:rPr>
                        <a:t>8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13" action="ppaction://hlinksldjump"/>
                        </a:rPr>
                        <a:t>9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hlinkClick r:id="rId14" action="ppaction://hlinksldjump"/>
                        </a:rPr>
                        <a:t>10</a:t>
                      </a:r>
                      <a:endParaRPr lang="ru-RU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Вопрос: Какая наука изучает краткие изречение?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Ответ: Афористика (от греч. </a:t>
            </a:r>
            <a:r>
              <a:rPr lang="ru-RU" i="1" dirty="0" err="1" smtClean="0"/>
              <a:t>ἀ φορισμος </a:t>
            </a:r>
            <a:r>
              <a:rPr lang="ru-RU" i="1" dirty="0" smtClean="0"/>
              <a:t>— определение, краткое изречение).</a:t>
            </a:r>
          </a:p>
          <a:p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№1</a:t>
            </a:r>
            <a:endParaRPr lang="ru-RU" dirty="0"/>
          </a:p>
        </p:txBody>
      </p:sp>
      <p:pic>
        <p:nvPicPr>
          <p:cNvPr id="4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500570"/>
            <a:ext cx="1285884" cy="1285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Вопрос: Продолжите  афоризм Гиппократа </a:t>
            </a:r>
          </a:p>
          <a:p>
            <a:pPr>
              <a:buNone/>
            </a:pPr>
            <a:r>
              <a:rPr lang="ru-RU" sz="2800" dirty="0" smtClean="0"/>
              <a:t>« Старики болеют меньше, чем молодые, но их болезни кончаются лишь вместе с …» </a:t>
            </a:r>
          </a:p>
          <a:p>
            <a:pPr>
              <a:buNone/>
            </a:pPr>
            <a:endParaRPr lang="ru-RU" sz="2800" i="1" dirty="0" smtClean="0"/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 Болезни кончаются с жизнью.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5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500042"/>
            <a:ext cx="1071570" cy="1071570"/>
          </a:xfrm>
          <a:prstGeom prst="rect">
            <a:avLst/>
          </a:prstGeom>
          <a:noFill/>
        </p:spPr>
      </p:pic>
      <p:pic>
        <p:nvPicPr>
          <p:cNvPr id="7" name="Рисунок 6" descr="http://turi100.net/img/interesting/00000525/turi_interesting_117888607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4214818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Вопрос: Какой основной принцип врачевания был заложен Гиппократом?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«Не навреди» -</a:t>
            </a:r>
            <a:r>
              <a:rPr lang="ru-RU" dirty="0" smtClean="0"/>
              <a:t> «</a:t>
            </a:r>
            <a:r>
              <a:rPr lang="ru-RU" dirty="0" err="1" smtClean="0"/>
              <a:t>nоli</a:t>
            </a:r>
            <a:r>
              <a:rPr lang="ru-RU" dirty="0" smtClean="0"/>
              <a:t> </a:t>
            </a:r>
            <a:r>
              <a:rPr lang="ru-RU" dirty="0" err="1" smtClean="0"/>
              <a:t>nосеrе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500042"/>
            <a:ext cx="1071570" cy="1071570"/>
          </a:xfrm>
          <a:prstGeom prst="rect">
            <a:avLst/>
          </a:prstGeom>
          <a:noFill/>
        </p:spPr>
      </p:pic>
      <p:pic>
        <p:nvPicPr>
          <p:cNvPr id="36866" name="Picture 2" descr="http://im5-tub.yandex.net/i?id=140139101-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500438"/>
            <a:ext cx="2263156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Вопрос: Какой цветок получил название от целителя Гиппократа и назван им в честь древнегреческой богини? 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Ирида, богиня (</a:t>
            </a:r>
            <a:r>
              <a:rPr lang="ru-RU" sz="2800" i="1" dirty="0" err="1" smtClean="0"/>
              <a:t>Ίρις</a:t>
            </a:r>
            <a:r>
              <a:rPr lang="ru-RU" sz="2800" i="1" dirty="0" smtClean="0"/>
              <a:t>) —</a:t>
            </a:r>
            <a:r>
              <a:rPr lang="ru-RU" sz="2800" i="1" dirty="0" err="1" smtClean="0"/>
              <a:t>богиня</a:t>
            </a:r>
            <a:r>
              <a:rPr lang="ru-RU" sz="2800" i="1" dirty="0" smtClean="0"/>
              <a:t> радуги, дочь </a:t>
            </a:r>
            <a:r>
              <a:rPr lang="ru-RU" sz="2800" i="1" dirty="0" err="1" smtClean="0"/>
              <a:t>Тавманта</a:t>
            </a:r>
            <a:r>
              <a:rPr lang="ru-RU" sz="2800" i="1" dirty="0" smtClean="0"/>
              <a:t> и </a:t>
            </a:r>
            <a:r>
              <a:rPr lang="ru-RU" sz="2800" i="1" dirty="0" err="1" smtClean="0"/>
              <a:t>Електры</a:t>
            </a:r>
            <a:r>
              <a:rPr lang="ru-RU" sz="2800" i="1" dirty="0" smtClean="0"/>
              <a:t>, сестра Гарпий. Цветок ирис.</a:t>
            </a: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7" name="iml" descr="Ирид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286256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рида - богиня радуги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0166" y="4286256"/>
            <a:ext cx="20288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500042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Вопрос: На какие периоды жизни делится старость в наше время?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Преклонный возраст, старческий возраст, возраст долгожительства.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7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500042"/>
            <a:ext cx="1071570" cy="107157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Oldm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429000"/>
            <a:ext cx="1785950" cy="2741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Вопрос: Назовите  современников Гиппократа? 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Перикл, Сократ, Платон, </a:t>
            </a:r>
            <a:r>
              <a:rPr lang="ru-RU" sz="2800" i="1" dirty="0" err="1" smtClean="0"/>
              <a:t>Демокрит</a:t>
            </a:r>
            <a:r>
              <a:rPr lang="ru-RU" sz="2800" i="1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№6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500042"/>
            <a:ext cx="1071570" cy="1071570"/>
          </a:xfrm>
          <a:prstGeom prst="rect">
            <a:avLst/>
          </a:prstGeom>
          <a:noFill/>
        </p:spPr>
      </p:pic>
      <p:pic>
        <p:nvPicPr>
          <p:cNvPr id="7" name="Рисунок 6" descr="http://im4-tub.yandex.net/i?id=132565736-11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3857628"/>
            <a:ext cx="14287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.yandex.net/i?id=52223552-08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4000504"/>
            <a:ext cx="162878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7-tub.yandex.net/i?id=105911503-12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2786058"/>
            <a:ext cx="14287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68337746-05">
            <a:hlinkClick r:id="rId11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28860" y="2857496"/>
            <a:ext cx="15001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Вопрос: Кто стоял у истоков диетологии?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Сочинение Гиппократа «</a:t>
            </a:r>
            <a:r>
              <a:rPr lang="ru-RU" dirty="0" smtClean="0"/>
              <a:t>О </a:t>
            </a:r>
            <a:r>
              <a:rPr lang="ru-RU" b="1" dirty="0" smtClean="0"/>
              <a:t>диете</a:t>
            </a:r>
            <a:r>
              <a:rPr lang="ru-RU" dirty="0" smtClean="0"/>
              <a:t> при острых болезнях.»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500042"/>
            <a:ext cx="1071570" cy="1071570"/>
          </a:xfrm>
          <a:prstGeom prst="rect">
            <a:avLst/>
          </a:prstGeom>
          <a:noFill/>
        </p:spPr>
      </p:pic>
      <p:pic>
        <p:nvPicPr>
          <p:cNvPr id="7" name="Содержимое 3" descr="Гиппократ (Hippokrates)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214686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Введение: определили цель и тему работы, сформулировали гипотезу и проблему. </a:t>
            </a:r>
          </a:p>
          <a:p>
            <a:pPr marL="514350" indent="-514350">
              <a:buAutoNum type="arabicPeriod"/>
            </a:pPr>
            <a:r>
              <a:rPr lang="ru-RU" dirty="0" smtClean="0"/>
              <a:t> Исследовательская часть: нашли большое количество определений афоризмов, их сравнили. Для исторического анализа выбрали «Афоризмы» Гиппократа. Изучили исторический источник, обработали результаты, сделали выводы.</a:t>
            </a:r>
          </a:p>
          <a:p>
            <a:pPr marL="514350" indent="-514350">
              <a:buFont typeface="Wingdings 2"/>
              <a:buAutoNum type="arabicPeriod"/>
            </a:pPr>
            <a:r>
              <a:rPr lang="ru-RU" dirty="0" smtClean="0"/>
              <a:t>Практическая часть: сделали познавательную игру «</a:t>
            </a:r>
            <a:r>
              <a:rPr lang="ru-RU" sz="2400" dirty="0" smtClean="0"/>
              <a:t>Сколько ответов еще ждут своих вопросов?».</a:t>
            </a:r>
            <a:r>
              <a:rPr lang="ru-RU" sz="2400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3A447"/>
              </a:buClr>
              <a:buFont typeface="Wingdings" pitchFamily="2" charset="2"/>
              <a:buChar char="Ø"/>
            </a:pPr>
            <a:r>
              <a:rPr lang="ru-RU" dirty="0" smtClean="0"/>
              <a:t>Вопрос: Один из афоризмов Гиппократа звучит так: «Что не излечивают лекарства, то излечивает железо, что не излечивает железо, то излечивает огонь, что не излечивает огонь, то излечивает смерть» </a:t>
            </a:r>
            <a:r>
              <a:rPr lang="ru-RU" dirty="0" smtClean="0">
                <a:solidFill>
                  <a:prstClr val="white"/>
                </a:solidFill>
              </a:rPr>
              <a:t>Какое выражение и какой  древний способ лечения скрывает в этом афоризме? 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Ответ: Выражение - </a:t>
            </a:r>
            <a:r>
              <a:rPr lang="ru-RU" i="1" dirty="0" smtClean="0">
                <a:solidFill>
                  <a:prstClr val="white"/>
                </a:solidFill>
              </a:rPr>
              <a:t>Огнем и мечом. Раньше чтобы излечивать раны, их обрабатывали ножом и прижигали огнем.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429520" y="5929330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Рисунок 5" descr="__1_~1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57620" y="4929198"/>
            <a:ext cx="2786082" cy="1500198"/>
          </a:xfrm>
          <a:prstGeom prst="rect">
            <a:avLst/>
          </a:prstGeom>
        </p:spPr>
      </p:pic>
      <p:pic>
        <p:nvPicPr>
          <p:cNvPr id="7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48" y="571480"/>
            <a:ext cx="1072394" cy="1072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Вопрос: Как с русского на древнегреческий переводиться слово асфиксия.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Ответ: От </a:t>
            </a:r>
            <a:r>
              <a:rPr lang="ru-RU" i="1" dirty="0" err="1" smtClean="0"/>
              <a:t>др.-греч</a:t>
            </a:r>
            <a:r>
              <a:rPr lang="ru-RU" i="1" dirty="0" smtClean="0"/>
              <a:t> </a:t>
            </a:r>
            <a:r>
              <a:rPr lang="ru-RU" i="1" dirty="0" err="1" smtClean="0"/>
              <a:t>ἀ- </a:t>
            </a:r>
            <a:r>
              <a:rPr lang="ru-RU" i="1" dirty="0" smtClean="0"/>
              <a:t>— «без» и </a:t>
            </a:r>
            <a:r>
              <a:rPr lang="ru-RU" i="1" dirty="0" err="1" smtClean="0"/>
              <a:t>σφύξις </a:t>
            </a:r>
            <a:r>
              <a:rPr lang="ru-RU" i="1" dirty="0" smtClean="0"/>
              <a:t>— пульс, буквально — отсутствие пульса — удушье, обусловленное кислородным голоданием и избытком углекислоты в крови и тканях, например при сдавливании дыхательных путей извне (удушение), закрытии их просвета отёком и т. д.</a:t>
            </a:r>
          </a:p>
          <a:p>
            <a:pPr>
              <a:buFont typeface="Wingdings" pitchFamily="2" charset="2"/>
              <a:buChar char="Ø"/>
            </a:pPr>
            <a:endParaRPr lang="ru-RU" i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№9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571480"/>
            <a:ext cx="1072394" cy="1072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Вопрос: В поучении Гиппократа сказано: «Здоровье человека покоится на правильном сочетании четырёх телесных соков. Первый – мокрота, второй – жёлтая желчь, третий – чёрная желчь…» Назовите четвёртый телесный сок.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Ответ: Четвёртым телесным соком называли - кровь.</a:t>
            </a:r>
            <a:endParaRPr lang="ru-RU" sz="28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768" y="542926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6" name="Picture 4" descr="C:\Documents and Settings\Администратор\Local Settings\Temporary Internet Files\Content.IE5\IXLVW28G\MC900437631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571480"/>
            <a:ext cx="1072394" cy="1072394"/>
          </a:xfrm>
          <a:prstGeom prst="rect">
            <a:avLst/>
          </a:prstGeom>
          <a:noFill/>
        </p:spPr>
      </p:pic>
      <p:pic>
        <p:nvPicPr>
          <p:cNvPr id="9" name="i-main-pic" descr="Картинка 9 из 64000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4857760"/>
            <a:ext cx="121444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043890" cy="4833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Гиппократ умер в </a:t>
            </a:r>
            <a:r>
              <a:rPr lang="ru-RU" sz="1800" dirty="0" err="1" smtClean="0"/>
              <a:t>Лариссе</a:t>
            </a:r>
            <a:r>
              <a:rPr lang="ru-RU" sz="1800" dirty="0" smtClean="0"/>
              <a:t> </a:t>
            </a:r>
            <a:r>
              <a:rPr lang="ru-RU" sz="1800" dirty="0" err="1" smtClean="0"/>
              <a:t>в</a:t>
            </a:r>
            <a:r>
              <a:rPr lang="ru-RU" sz="1800" dirty="0" smtClean="0"/>
              <a:t> 377 году до н.э. на 83 году жизни. После смерти афиняне воздвигли ему железную статую с надписью: «Гиппократу, нашему спасителю и благодетелю». Долгое время его могила была местом паломничества. Легенда гласит, что водившиеся там дикие пчелы давали мед, обладавший целительными свойствами. Платон сравнивал его с Фидием, Аристотелем, называл его великим, а Гален — божественным. </a:t>
            </a:r>
            <a:br>
              <a:rPr lang="ru-RU" sz="1800" dirty="0" smtClean="0"/>
            </a:br>
            <a:r>
              <a:rPr lang="ru-RU" sz="1800" dirty="0" smtClean="0"/>
              <a:t>«Любовь к нашей науке нераздельна с любовью к человечеству», — говорил Гиппократ. Клятва Гиппократа является выдающимся памятником гуманизма и исходным пунктом развития профессиональной врачебной этики.</a:t>
            </a:r>
            <a:endParaRPr lang="ru-RU" sz="1800" dirty="0"/>
          </a:p>
        </p:txBody>
      </p:sp>
      <p:pic>
        <p:nvPicPr>
          <p:cNvPr id="45058" name="Picture 2" descr="Файл:Kos sta hipp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286256"/>
            <a:ext cx="2857520" cy="214314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Гиппократ (</a:t>
            </a:r>
            <a:r>
              <a:rPr lang="ru-RU" sz="2800" b="1" dirty="0" err="1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Hippokrates</a:t>
            </a:r>
            <a:r>
              <a:rPr lang="ru-RU" sz="2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) </a:t>
            </a:r>
            <a:br>
              <a:rPr lang="ru-RU" sz="2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</a:br>
            <a:r>
              <a:rPr lang="ru-RU" sz="2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(около 460 до н. э., остров Кос — около 377 до н. э.)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9600" smtClean="0"/>
          </a:p>
          <a:p>
            <a:pPr algn="ctr">
              <a:buNone/>
            </a:pPr>
            <a:r>
              <a:rPr lang="ru-RU" sz="9600" smtClean="0"/>
              <a:t>ЗДОРОВЬЯ!!!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500174"/>
            <a:ext cx="8229600" cy="728682"/>
          </a:xfrm>
        </p:spPr>
        <p:txBody>
          <a:bodyPr>
            <a:noAutofit/>
          </a:bodyPr>
          <a:lstStyle/>
          <a:p>
            <a:pPr lvl="0" algn="ctr"/>
            <a:r>
              <a:rPr lang="ru-RU" sz="28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571868" y="3883677"/>
            <a:ext cx="514353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5575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5575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75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555753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67198"/>
          </a:xfrm>
        </p:spPr>
        <p:txBody>
          <a:bodyPr/>
          <a:lstStyle/>
          <a:p>
            <a:r>
              <a:rPr lang="ru-RU" dirty="0" smtClean="0"/>
              <a:t>«Афоризмы» – это собрание отдельных </a:t>
            </a:r>
          </a:p>
          <a:p>
            <a:pPr>
              <a:buNone/>
            </a:pPr>
            <a:r>
              <a:rPr lang="ru-RU" dirty="0" smtClean="0"/>
              <a:t>мыслей, положений </a:t>
            </a:r>
            <a:r>
              <a:rPr lang="ru-RU" dirty="0" err="1" smtClean="0"/>
              <a:t>гиппократовой</a:t>
            </a:r>
            <a:r>
              <a:rPr lang="ru-RU" dirty="0" smtClean="0"/>
              <a:t> медицины.</a:t>
            </a:r>
          </a:p>
          <a:p>
            <a:r>
              <a:rPr lang="ru-RU" dirty="0" smtClean="0"/>
              <a:t>«Афоризмы» состоят из 8 разделов.</a:t>
            </a:r>
          </a:p>
          <a:p>
            <a:r>
              <a:rPr lang="ru-RU" dirty="0" smtClean="0"/>
              <a:t> Каждый раздел состоит из кратких изречений. </a:t>
            </a:r>
          </a:p>
          <a:p>
            <a:r>
              <a:rPr lang="ru-RU" dirty="0" smtClean="0"/>
              <a:t>В 4 разделе их насчитывается 83.</a:t>
            </a:r>
          </a:p>
          <a:p>
            <a:r>
              <a:rPr lang="ru-RU" dirty="0" smtClean="0"/>
              <a:t>Каждое изречение – это диетические и терапевтические правила , медицинские рекомендации, советы здорового образа жизни, нормы врачебной этики.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14356"/>
            <a:ext cx="5643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«Афоризмы» Гиппократа</a:t>
            </a:r>
            <a:endParaRPr lang="ru-RU" sz="3600" dirty="0"/>
          </a:p>
        </p:txBody>
      </p:sp>
      <p:pic>
        <p:nvPicPr>
          <p:cNvPr id="7" name="Рисунок 6" descr="http://ff.rsmu.ru/uploads/RTEmagicC_gippokrat.jpg.jp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28604"/>
            <a:ext cx="12858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Гиппократ (</a:t>
            </a:r>
            <a:r>
              <a:rPr lang="ru-RU" sz="2800" b="1" dirty="0" err="1" smtClean="0"/>
              <a:t>Hippokrates</a:t>
            </a:r>
            <a:r>
              <a:rPr lang="ru-RU" sz="2800" b="1" dirty="0" smtClean="0"/>
              <a:t>) </a:t>
            </a:r>
            <a:br>
              <a:rPr lang="ru-RU" sz="2800" b="1" dirty="0" smtClean="0"/>
            </a:br>
            <a:r>
              <a:rPr lang="ru-RU" sz="2800" b="1" dirty="0" smtClean="0"/>
              <a:t>(около 460 до н. э., остров Кос — около 377 до н. э.) 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4" name="Содержимое 3" descr="Гиппократ (Hippokrates)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71612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14678" y="1978144"/>
            <a:ext cx="550072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Гиппократ родился на острове Кос за 460 лет до н. э.  Гиппократ принадлежал к роду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Асклепиадов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. Считалось, что Гиппократ был потомком бога в 18-м поколении.   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   Первоначальное медицинское образование Гиппократ получил от отца — врача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Гераклида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   История его жизни малоизвестна, даже точно не известно, сколько лет прожил Гиппократ. Одни историки утверждают, что 83 года, а другие — 104.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Times New Roman" pitchFamily="18" charset="0"/>
                <a:cs typeface="Times New Roman" pitchFamily="18" charset="0"/>
              </a:rPr>
              <a:t>  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Palatino Linotype" pitchFamily="18" charset="0"/>
            </a:endParaRPr>
          </a:p>
        </p:txBody>
      </p:sp>
      <p:pic>
        <p:nvPicPr>
          <p:cNvPr id="5" name="Рисунок 4" descr="Платан на острове Кос, под которым по преданию работал Гиппократ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357694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857364"/>
            <a:ext cx="82296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«В самых сильных болезнях нужны и  </a:t>
            </a:r>
          </a:p>
          <a:p>
            <a:pPr>
              <a:buNone/>
            </a:pPr>
            <a:r>
              <a:rPr lang="ru-RU" dirty="0" smtClean="0"/>
              <a:t>средства самые сильные, точно применяемые».</a:t>
            </a:r>
          </a:p>
          <a:p>
            <a:r>
              <a:rPr lang="ru-RU" i="1" u="sng" dirty="0" smtClean="0"/>
              <a:t>«Старики вообще гораздо меньше болеют, чем люди молодые. Но если у них бывают какие-либо болезни хронические, эти последние большею частью кончаются вместе с их жизнью».</a:t>
            </a:r>
          </a:p>
          <a:p>
            <a:r>
              <a:rPr lang="ru-RU" dirty="0" smtClean="0"/>
              <a:t>«Когда врач не может принести пользы, пусть он не вредит».</a:t>
            </a:r>
          </a:p>
          <a:p>
            <a:r>
              <a:rPr lang="ru-RU" dirty="0" smtClean="0"/>
              <a:t>«Старики болеют меньше, чем молодые, но их болезни кончаются лишь вместе с жизнью».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«Афоризмы» Гиппократа</a:t>
            </a:r>
            <a:endParaRPr lang="ru-RU" dirty="0"/>
          </a:p>
        </p:txBody>
      </p:sp>
      <p:pic>
        <p:nvPicPr>
          <p:cNvPr id="5" name="Picture 2" descr="Картинка 5 из 5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28604"/>
            <a:ext cx="138598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476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9535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«Афоризмы» Гиппократа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Современная медицина</a:t>
                      </a:r>
                      <a:endParaRPr lang="ru-RU" sz="2400" dirty="0"/>
                    </a:p>
                  </a:txBody>
                  <a:tcPr/>
                </a:tc>
              </a:tr>
              <a:tr h="89535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hlinkClick r:id="rId3" action="ppaction://hlinksldjump"/>
                        </a:rPr>
                        <a:t>Хронические заболевания</a:t>
                      </a:r>
                      <a:endParaRPr lang="ru-RU" sz="2400" b="1" dirty="0" smtClean="0"/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535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hlinkClick r:id="rId4" action="ppaction://hlinksldjump"/>
                        </a:rPr>
                        <a:t>Возраст</a:t>
                      </a:r>
                      <a:r>
                        <a:rPr lang="ru-RU" sz="2400" b="1" baseline="0" dirty="0" smtClean="0">
                          <a:hlinkClick r:id="rId4" action="ppaction://hlinksldjump"/>
                        </a:rPr>
                        <a:t>  </a:t>
                      </a:r>
                      <a:r>
                        <a:rPr lang="ru-RU" sz="2400" b="1" dirty="0" smtClean="0">
                          <a:hlinkClick r:id="rId4" action="ppaction://hlinksldjump"/>
                        </a:rPr>
                        <a:t>человека</a:t>
                      </a:r>
                      <a:endParaRPr lang="ru-RU" sz="2400" b="1" dirty="0" smtClean="0"/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535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hlinkClick r:id="rId5" action="ppaction://hlinksldjump"/>
                        </a:rPr>
                        <a:t>Продолжительность  заболеваний</a:t>
                      </a:r>
                      <a:endParaRPr lang="ru-RU" sz="2400" b="1" dirty="0" smtClean="0"/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535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hlinkClick r:id="rId6" action="ppaction://hlinksldjump"/>
                        </a:rPr>
                        <a:t>История  болезни</a:t>
                      </a:r>
                      <a:endParaRPr lang="ru-RU" sz="2400" b="1" dirty="0" smtClean="0"/>
                    </a:p>
                    <a:p>
                      <a:pPr algn="ctr"/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/>
              <a:t>Не трудно предположить вполне очевидные вещи - трудно их доказать.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1785926"/>
          <a:ext cx="8229600" cy="4197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Во времена Гиппократа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Современность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Arial"/>
                        </a:rPr>
                        <a:t>                 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Arial"/>
                        </a:rPr>
                        <a:t>Астма - затруднение </a:t>
                      </a:r>
                      <a:r>
                        <a:rPr lang="ru-RU" sz="1400" b="0" dirty="0">
                          <a:latin typeface="Calibri"/>
                          <a:ea typeface="Calibri"/>
                          <a:cs typeface="Arial"/>
                        </a:rPr>
                        <a:t>дыхания и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Arial"/>
                        </a:rPr>
                        <a:t> глубокие хрипы считались практически священными, вызванными гневом богов. 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Arial"/>
                        </a:rPr>
                        <a:t>      Астма -  это 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Arial"/>
                        </a:rPr>
                        <a:t>«тяжелое дыхание» и «задыхаться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Arial"/>
                        </a:rPr>
                        <a:t>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4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400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       Сердечная астма – затруднения дыхания и затруднения</a:t>
                      </a:r>
                      <a:r>
                        <a:rPr lang="ru-RU" sz="1400" u="none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, сопровождающиеся сильным сердцебиением </a:t>
                      </a:r>
                      <a:r>
                        <a:rPr lang="ru-RU" sz="1400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и </a:t>
                      </a:r>
                      <a:r>
                        <a:rPr lang="ru-RU" sz="1400" u="none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заболевания дыхательных путей с выделением вязкой мокроты. </a:t>
                      </a:r>
                      <a:endParaRPr lang="ru-RU" sz="1400" u="none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400" u="none" dirty="0" smtClean="0">
                        <a:solidFill>
                          <a:schemeClr val="bg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      Лёгкая хроническая форма — диспноэ, тяжелая, сопровождающаяся приступами — астма и тяжелая с приступами и усилением удушья в лежачем положении —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отропноэ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.</a:t>
                      </a:r>
                      <a:endParaRPr lang="ru-RU" sz="1400" u="none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</a:rPr>
                        <a:t>                  Астма</a:t>
                      </a:r>
                      <a:r>
                        <a:rPr lang="ru-RU" sz="1400" dirty="0">
                          <a:latin typeface="Calibri"/>
                          <a:ea typeface="Calibri"/>
                        </a:rPr>
                        <a:t> — приступы удушья различного происхождения. </a:t>
                      </a:r>
                      <a:endParaRPr lang="ru-RU" sz="1100" dirty="0">
                        <a:latin typeface="Calibri"/>
                        <a:ea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b="0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Бронхиальная астма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— 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хроническое воспалительное заболевание дыхательных путей с участием разнообразных клеточных элементов.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Сердечная астма</a:t>
                      </a: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— 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приступы удушья от нескольких минут до нескольких часов при инфаркте миокарда, кардиосклерозе, пороках сердца и других болезнях, сопряжённых с сердечной недостаточностью.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u="none" dirty="0" err="1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Диспептическая</a:t>
                      </a:r>
                      <a:r>
                        <a:rPr lang="ru-RU" sz="1400" u="none" dirty="0" smtClean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 астма</a:t>
                      </a:r>
                      <a:r>
                        <a:rPr lang="ru-RU" sz="1400" u="none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— избыточное скопление газов в кишечнике (метеоризм).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571612"/>
            <a:ext cx="8229600" cy="776270"/>
          </a:xfrm>
        </p:spPr>
        <p:txBody>
          <a:bodyPr>
            <a:no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Хронические заболевания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143768" y="578645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000108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Р.1, а.7; Р.2 а.40; Р.3 а.23, 30, 32; Р. 4, а.54; Р.6 а. 7, 12, 11.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766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Во времена Гиппократа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Современность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43956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Возраст человека</a:t>
            </a:r>
            <a:br>
              <a:rPr lang="ru-RU" dirty="0" smtClean="0"/>
            </a:br>
            <a:r>
              <a:rPr lang="ru-RU" sz="3100" dirty="0" smtClean="0"/>
              <a:t>Р.1 а.13,14; Р.2 а.20; Р.3 а.31,24,29,18; Р.5 а.57; Р.7 а.41; Р.8 а.1,2.</a:t>
            </a:r>
            <a:endParaRPr lang="ru-RU" sz="31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143768" y="578645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457200" y="1524000"/>
          <a:ext cx="8229600" cy="419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698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времена Гиппократа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Современность</a:t>
                      </a:r>
                    </a:p>
                  </a:txBody>
                  <a:tcPr marL="68580" marR="68580" marT="0" marB="0"/>
                </a:tc>
              </a:tr>
              <a:tr h="372112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endParaRPr lang="ru-RU" sz="2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Старость 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наступает к 43 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годам.</a:t>
                      </a: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</a:pPr>
                      <a:endParaRPr lang="ru-RU" sz="2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endParaRPr lang="ru-RU" sz="2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Долголетие -   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64 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года.</a:t>
                      </a: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endParaRPr lang="ru-RU" sz="2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endParaRPr lang="ru-RU" sz="24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Зрелый 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возраст </a:t>
                      </a:r>
                      <a:r>
                        <a:rPr lang="ru-RU" sz="2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считался 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примерно лет 30.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Зрелый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возраст (1 период)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мужчины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24-35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лет женщины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22-35 лет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SzPts val="1000"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Зрелый возраст (2 период)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мужчины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36-60 </a:t>
                      </a: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лет  женщины 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36-55 лет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Font typeface="Wingdings" pitchFamily="2" charset="2"/>
                        <a:buChar char="ü"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Старость делится на несколько более коротких периодов жизни человека:</a:t>
                      </a:r>
                    </a:p>
                    <a:p>
                      <a:pPr marL="342900" lvl="0" indent="-342900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SzPts val="1000"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Преклонный (пожилой) возраст — 61—71 для мужчин, 56—74 для женщин.</a:t>
                      </a:r>
                    </a:p>
                    <a:p>
                      <a:pPr marL="342900" lvl="0" indent="-342900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SzPts val="1000"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Старческий возраст — 71—90 для мужчин, 74—90 для женщин.</a:t>
                      </a:r>
                    </a:p>
                    <a:p>
                      <a:pPr marL="342900" lvl="0" indent="-342900" fontAlgn="base">
                        <a:lnSpc>
                          <a:spcPts val="1560"/>
                        </a:lnSpc>
                        <a:spcAft>
                          <a:spcPts val="1080"/>
                        </a:spcAft>
                        <a:buSzPts val="1000"/>
                        <a:buFont typeface="Wingdings" pitchFamily="2" charset="2"/>
                        <a:buChar char="ü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Возраст долгожительства — более 90 лет.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000240"/>
          <a:ext cx="8229600" cy="3286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996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 времена Гиппократа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Современность</a:t>
                      </a:r>
                    </a:p>
                  </a:txBody>
                  <a:tcPr marL="68580" marR="68580" marT="0" marB="0"/>
                </a:tc>
              </a:tr>
              <a:tr h="2290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Острые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заболевания кончаются на 7-й день, а хронические — на 21-й день и что заболевания чаще бывают в нечетные годы и числа.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Острые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заболевания начинаются резко и протекают от 3 дней до одного месяца. Хронические заболевания начинаются плавно. Резко проявляются и спадают на  14 или 21 день.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Продолжительность заболеваний</a:t>
            </a:r>
            <a:br>
              <a:rPr lang="ru-RU" dirty="0" smtClean="0"/>
            </a:br>
            <a:r>
              <a:rPr lang="ru-RU" sz="3100" dirty="0" smtClean="0"/>
              <a:t>Р.2 а. 23, 24; Р.4 а.29, 36, 43, 59, 61, 62, 64, 71; Р.5 а.9,10. </a:t>
            </a:r>
            <a:endParaRPr lang="ru-RU" sz="31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7143768" y="5786454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1519</TotalTime>
  <Words>1108</Words>
  <Application>Microsoft Office PowerPoint</Application>
  <PresentationFormat>Экран (4:3)</PresentationFormat>
  <Paragraphs>179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История в афоризмах,</vt:lpstr>
      <vt:lpstr>Структура работы</vt:lpstr>
      <vt:lpstr>   </vt:lpstr>
      <vt:lpstr>Гиппократ (Hippokrates)  (около 460 до н. э., остров Кос — около 377 до н. э.)  </vt:lpstr>
      <vt:lpstr>«Афоризмы» Гиппократа</vt:lpstr>
      <vt:lpstr> Не трудно предположить вполне очевидные вещи - трудно их доказать. </vt:lpstr>
      <vt:lpstr>   Хронические заболевания  </vt:lpstr>
      <vt:lpstr>Возраст человека Р.1 а.13,14; Р.2 а.20; Р.3 а.31,24,29,18; Р.5 а.57; Р.7 а.41; Р.8 а.1,2.</vt:lpstr>
      <vt:lpstr>Продолжительность заболеваний Р.2 а. 23, 24; Р.4 а.29, 36, 43, 59, 61, 62, 64, 71; Р.5 а.9,10. </vt:lpstr>
      <vt:lpstr>История болезни(лихорадка)  Р.4 а.57, 59, 61, 62, 64, 65, 66, 67, 68; Р.7 а. 63, 73; Р.2  а.26,28.   </vt:lpstr>
      <vt:lpstr>Выводы:</vt:lpstr>
      <vt:lpstr>Сколько ответов еще ждут своих вопросов? (Борис Крутиер) 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Гиппократ (Hippokrates)  (около 460 до н. э., остров Кос — около 377 до н. э.)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 "Личность"</cp:lastModifiedBy>
  <cp:revision>155</cp:revision>
  <dcterms:modified xsi:type="dcterms:W3CDTF">2011-03-30T10:30:13Z</dcterms:modified>
</cp:coreProperties>
</file>