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58" r:id="rId5"/>
    <p:sldId id="264" r:id="rId6"/>
    <p:sldId id="266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3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B8A8B-D9E8-4B5F-8E16-2345CDB3E34F}" type="datetimeFigureOut">
              <a:rPr lang="ru-RU"/>
              <a:pPr>
                <a:defRPr/>
              </a:pPr>
              <a:t>12.08.2012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39572-B338-444D-9F71-036C844857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BBE5A-65CC-4D2D-9687-5E8609027096}" type="datetimeFigureOut">
              <a:rPr lang="ru-RU"/>
              <a:pPr>
                <a:defRPr/>
              </a:pPr>
              <a:t>12.08.2012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9F23D-4D0F-440F-A6CA-FF9F4B1299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72E77-0082-45DA-9689-82FBBC8D03C7}" type="datetimeFigureOut">
              <a:rPr lang="ru-RU"/>
              <a:pPr>
                <a:defRPr/>
              </a:pPr>
              <a:t>12.08.2012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961D4-F93F-4BA0-8C4D-520F26127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BEA59-29A1-47D9-8EE6-D01E10E03956}" type="datetimeFigureOut">
              <a:rPr lang="ru-RU"/>
              <a:pPr>
                <a:defRPr/>
              </a:pPr>
              <a:t>12.08.2012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13720-8A28-4142-B306-A4B969D14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8BB8A-6013-4062-BBA7-879EDD0E442A}" type="datetimeFigureOut">
              <a:rPr lang="ru-RU"/>
              <a:pPr>
                <a:defRPr/>
              </a:pPr>
              <a:t>12.08.2012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2B319-0A06-438D-9AC4-EBB48F604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16AEC-5E97-49FF-B497-63222828EDBB}" type="datetimeFigureOut">
              <a:rPr lang="ru-RU"/>
              <a:pPr>
                <a:defRPr/>
              </a:pPr>
              <a:t>12.08.2012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F1AC4-AD4F-46D0-B49E-97376AB74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945E7-14E6-4BC9-8378-AD5FBE3D8F97}" type="datetimeFigureOut">
              <a:rPr lang="ru-RU"/>
              <a:pPr>
                <a:defRPr/>
              </a:pPr>
              <a:t>12.08.2012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79235-AA30-431B-B16D-119FACCED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3A10F-E5F4-4639-9091-FBA9B2031B86}" type="datetimeFigureOut">
              <a:rPr lang="ru-RU"/>
              <a:pPr>
                <a:defRPr/>
              </a:pPr>
              <a:t>12.08.2012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3725D-670B-40DD-ACC9-23201BD621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2C690-C117-425B-BCF9-8F43816912FD}" type="datetimeFigureOut">
              <a:rPr lang="ru-RU"/>
              <a:pPr>
                <a:defRPr/>
              </a:pPr>
              <a:t>12.08.2012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E9A64-F021-478E-8508-FC286BDDE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B904D-9365-4594-AFEE-5AE595589AD6}" type="datetimeFigureOut">
              <a:rPr lang="ru-RU"/>
              <a:pPr>
                <a:defRPr/>
              </a:pPr>
              <a:t>12.08.2012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BB01-F4E6-43B7-A8AF-597CA1499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3B3E1-805E-4619-B5CA-556803C958D0}" type="datetimeFigureOut">
              <a:rPr lang="ru-RU"/>
              <a:pPr>
                <a:defRPr/>
              </a:pPr>
              <a:t>12.08.2012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7BE43-741D-4642-BD61-4A15F2054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88DD35-82D3-42AD-970B-9A08DCD80AB7}" type="datetimeFigureOut">
              <a:rPr lang="ru-RU"/>
              <a:pPr>
                <a:defRPr/>
              </a:pPr>
              <a:t>12.08.2012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FC25C18-13A3-4946-BA95-D559E1E89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6" r:id="rId5"/>
    <p:sldLayoutId id="2147483681" r:id="rId6"/>
    <p:sldLayoutId id="2147483680" r:id="rId7"/>
    <p:sldLayoutId id="2147483687" r:id="rId8"/>
    <p:sldLayoutId id="2147483688" r:id="rId9"/>
    <p:sldLayoutId id="2147483679" r:id="rId10"/>
    <p:sldLayoutId id="214748367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969696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80808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7460" y="3259402"/>
            <a:ext cx="6681024" cy="230659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 ИЗУЧИТЬ Микроструктуры легированных сталей</a:t>
            </a:r>
            <a:endParaRPr lang="ru-RU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11188" y="333375"/>
            <a:ext cx="777716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Разработали студенты группы ДМ-2:</a:t>
            </a:r>
          </a:p>
          <a:p>
            <a:r>
              <a:rPr lang="ru-RU" b="1"/>
              <a:t>Колесников</a:t>
            </a:r>
            <a:r>
              <a:rPr lang="en-US" b="1"/>
              <a:t> </a:t>
            </a:r>
            <a:r>
              <a:rPr lang="ru-RU" b="1"/>
              <a:t>В.</a:t>
            </a:r>
          </a:p>
          <a:p>
            <a:r>
              <a:rPr lang="ru-RU" b="1"/>
              <a:t>Буравлёв А. 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39750" y="5589588"/>
            <a:ext cx="590391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Микроанализ легированных сталей</a:t>
            </a:r>
            <a:br>
              <a:rPr lang="ru-RU" b="1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357313"/>
            <a:ext cx="7467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/>
              <a:t>Лабораторная работа №6</a:t>
            </a:r>
            <a:br>
              <a:rPr lang="ru-RU" sz="2400" dirty="0" smtClean="0"/>
            </a:br>
            <a:r>
              <a:rPr lang="ru-RU" sz="2400" dirty="0" smtClean="0"/>
              <a:t>Микроанализ легированных сталей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Цель работы</a:t>
            </a:r>
            <a:r>
              <a:rPr lang="en-US" sz="2400" dirty="0" smtClean="0"/>
              <a:t>:</a:t>
            </a:r>
            <a:r>
              <a:rPr lang="ru-RU" sz="2400" dirty="0" smtClean="0"/>
              <a:t> Изучить микроструктуры легированных сталей после различных видов термической обработки</a:t>
            </a:r>
            <a:r>
              <a:rPr lang="en-US" sz="2400" dirty="0" smtClean="0"/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Ход работы</a:t>
            </a:r>
            <a:r>
              <a:rPr lang="en-US" sz="2400" dirty="0" smtClean="0"/>
              <a:t>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Протокол микроанализа легированных сталей 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57188" y="3643313"/>
          <a:ext cx="8215312" cy="200025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71570"/>
                <a:gridCol w="1915470"/>
                <a:gridCol w="1870744"/>
                <a:gridCol w="1500198"/>
                <a:gridCol w="1857388"/>
              </a:tblGrid>
              <a:tr h="357190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</a:p>
                    <a:p>
                      <a:pPr algn="ctr"/>
                      <a:r>
                        <a:rPr lang="ru-RU" dirty="0" smtClean="0"/>
                        <a:t>П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err="1" smtClean="0"/>
                        <a:t>п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и</a:t>
                      </a:r>
                      <a:r>
                        <a:rPr lang="ru-RU" baseline="0" dirty="0" smtClean="0"/>
                        <a:t> марка стали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Термическая обработка</a:t>
                      </a:r>
                      <a:r>
                        <a:rPr lang="ru-RU" baseline="0" dirty="0" smtClean="0"/>
                        <a:t>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Микроструктура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4868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Зарисовка*</a:t>
                      </a:r>
                      <a:r>
                        <a:rPr lang="ru-RU" baseline="0" dirty="0" smtClean="0"/>
                        <a:t>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14978"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929188" y="285750"/>
            <a:ext cx="3411537" cy="20002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Марка стали: 12Х18Н10Т</a:t>
            </a:r>
            <a:br>
              <a:rPr lang="ru-RU" dirty="0" smtClean="0"/>
            </a:br>
            <a:r>
              <a:rPr lang="ru-RU" dirty="0" smtClean="0"/>
              <a:t>Структурные составляющие: </a:t>
            </a:r>
            <a:r>
              <a:rPr lang="ru-RU" i="1" dirty="0" smtClean="0"/>
              <a:t>аустенит, карбиды</a:t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15362" name="Текст 7"/>
          <p:cNvSpPr>
            <a:spLocks noGrp="1"/>
          </p:cNvSpPr>
          <p:nvPr>
            <p:ph type="body" sz="half" idx="2"/>
          </p:nvPr>
        </p:nvSpPr>
        <p:spPr>
          <a:xfrm>
            <a:off x="5000625" y="2643188"/>
            <a:ext cx="3538538" cy="3571875"/>
          </a:xfrm>
        </p:spPr>
        <p:txBody>
          <a:bodyPr/>
          <a:lstStyle/>
          <a:p>
            <a:r>
              <a:rPr lang="ru-RU" sz="1600" smtClean="0"/>
              <a:t>Термообработка: 1080° С в течение 20 мин, охлаждение в воде; 600° С в течение 100 ч, охлаждение на воздухе.</a:t>
            </a:r>
          </a:p>
          <a:p>
            <a:r>
              <a:rPr lang="ru-RU" sz="1600" smtClean="0"/>
              <a:t>Экстракционная реплика. Матрица представляет собой аустенит с участками различной травимости. В темных участках видны очень мелкие частицы TiC, образовавшиеся первыми. Крупные частицы образуют преимущественно цепочки.</a:t>
            </a:r>
          </a:p>
          <a:p>
            <a:endParaRPr lang="ru-RU" sz="1600" smtClean="0"/>
          </a:p>
        </p:txBody>
      </p:sp>
      <p:pic>
        <p:nvPicPr>
          <p:cNvPr id="11" name="Рисунок 10" descr="439-1 (1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44" y="714356"/>
            <a:ext cx="4429156" cy="4857784"/>
          </a:xfr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5364" name="TextBox 12"/>
          <p:cNvSpPr txBox="1">
            <a:spLocks noChangeArrowheads="1"/>
          </p:cNvSpPr>
          <p:nvPr/>
        </p:nvSpPr>
        <p:spPr bwMode="auto">
          <a:xfrm>
            <a:off x="1214438" y="5857875"/>
            <a:ext cx="2339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Увеличение: </a:t>
            </a:r>
            <a:r>
              <a:rPr lang="en-US"/>
              <a:t>x80000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642938" y="142875"/>
            <a:ext cx="3286125" cy="2500313"/>
          </a:xfrm>
        </p:spPr>
        <p:txBody>
          <a:bodyPr/>
          <a:lstStyle/>
          <a:p>
            <a:r>
              <a:rPr lang="ru-RU" sz="2000" smtClean="0"/>
              <a:t>Марка стали: 12Х18Н10Т</a:t>
            </a:r>
            <a:br>
              <a:rPr lang="ru-RU" sz="2000" smtClean="0"/>
            </a:br>
            <a:r>
              <a:rPr lang="ru-RU" sz="2000" smtClean="0"/>
              <a:t>Структурные составляющие: </a:t>
            </a:r>
            <a:r>
              <a:rPr lang="ru-RU" sz="2000" i="1" smtClean="0"/>
              <a:t>аустенит, карбиды</a:t>
            </a:r>
            <a:r>
              <a:rPr lang="ru-RU" i="1" smtClean="0"/>
              <a:t/>
            </a:r>
            <a:br>
              <a:rPr lang="ru-RU" i="1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5" name="Рисунок 4" descr="439-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9124" y="857232"/>
            <a:ext cx="4428000" cy="4922713"/>
          </a:xfr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6387" name="Текст 3"/>
          <p:cNvSpPr>
            <a:spLocks noGrp="1"/>
          </p:cNvSpPr>
          <p:nvPr>
            <p:ph type="body" sz="half" idx="2"/>
          </p:nvPr>
        </p:nvSpPr>
        <p:spPr>
          <a:xfrm>
            <a:off x="642938" y="2786063"/>
            <a:ext cx="3071812" cy="3286125"/>
          </a:xfrm>
        </p:spPr>
        <p:txBody>
          <a:bodyPr/>
          <a:lstStyle/>
          <a:p>
            <a:r>
              <a:rPr lang="ru-RU" sz="1600" smtClean="0"/>
              <a:t>Термообработка: 1080° С в течение 20 мин, охлаждение в воде. Испытание на длительную прочность при 600° С и напряжении 176 Мн/м</a:t>
            </a:r>
            <a:r>
              <a:rPr lang="ru-RU" sz="1600" baseline="30000" smtClean="0"/>
              <a:t>2</a:t>
            </a:r>
            <a:r>
              <a:rPr lang="ru-RU" sz="1600" smtClean="0"/>
              <a:t> (18 кГ/мм</a:t>
            </a:r>
            <a:r>
              <a:rPr lang="ru-RU" sz="1600" baseline="30000" smtClean="0"/>
              <a:t>2</a:t>
            </a:r>
            <a:r>
              <a:rPr lang="ru-RU" sz="1600" smtClean="0"/>
              <a:t>) в течение 688 ч. Мелкие выделения TiC встречаются только внутри темных аустенитных участков в виде цепочек.</a:t>
            </a:r>
          </a:p>
          <a:p>
            <a:endParaRPr lang="ru-RU" smtClean="0"/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5572125" y="6072188"/>
            <a:ext cx="23399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Увеличение: </a:t>
            </a:r>
            <a:r>
              <a:rPr lang="en-US"/>
              <a:t>x80000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285750"/>
            <a:ext cx="3840163" cy="16113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Марка стали: 0Н9А</a:t>
            </a:r>
            <a:br>
              <a:rPr lang="ru-RU" dirty="0" smtClean="0"/>
            </a:br>
            <a:r>
              <a:rPr lang="ru-RU" dirty="0" smtClean="0"/>
              <a:t>Структурные составляющие: </a:t>
            </a:r>
            <a:r>
              <a:rPr lang="ru-RU" i="1" dirty="0" smtClean="0"/>
              <a:t>аустенит, феррит, цементит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440-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71934" y="857232"/>
            <a:ext cx="4921200" cy="4921200"/>
          </a:xfr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2531" name="Текст 3"/>
          <p:cNvSpPr>
            <a:spLocks noGrp="1"/>
          </p:cNvSpPr>
          <p:nvPr>
            <p:ph type="body" sz="half" idx="2"/>
          </p:nvPr>
        </p:nvSpPr>
        <p:spPr>
          <a:xfrm>
            <a:off x="357188" y="2000250"/>
            <a:ext cx="3214687" cy="4572000"/>
          </a:xfrm>
        </p:spPr>
        <p:txBody>
          <a:bodyPr/>
          <a:lstStyle/>
          <a:p>
            <a:r>
              <a:rPr lang="ru-RU" sz="1600" smtClean="0"/>
              <a:t>Термообработка: 900° С в течение 90 мин, охлаждение на воздухе; 790° С в течение 30 мин, охлаждение в воде; 565° С в течение 120 мин, охлаждение на воздухе. Размеры образца 15*10*10 мм. Твердость 270 НV. Количество аустенита 1—2%. Ударная вязкость при —196° С 660 кдж/м</a:t>
            </a:r>
            <a:r>
              <a:rPr lang="ru-RU" sz="1600" baseline="30000" smtClean="0"/>
              <a:t>2</a:t>
            </a:r>
            <a:r>
              <a:rPr lang="ru-RU" sz="1600" smtClean="0"/>
              <a:t> (6,6 кГм/см</a:t>
            </a:r>
            <a:r>
              <a:rPr lang="ru-RU" sz="1600" baseline="30000" smtClean="0"/>
              <a:t>2</a:t>
            </a:r>
            <a:r>
              <a:rPr lang="ru-RU" sz="1600" smtClean="0"/>
              <a:t>).</a:t>
            </a:r>
          </a:p>
          <a:p>
            <a:r>
              <a:rPr lang="ru-RU" sz="1600" smtClean="0"/>
              <a:t>Структура после закалки и отпуска.  Цементитные частицы выделяются на границах первичных игл мартенсита и первичных зерен аустенита.</a:t>
            </a:r>
          </a:p>
        </p:txBody>
      </p:sp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5429250" y="6143625"/>
            <a:ext cx="2211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Увеличение: </a:t>
            </a:r>
            <a:r>
              <a:rPr lang="en-US"/>
              <a:t>x1500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40-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71934" y="857232"/>
            <a:ext cx="4921200" cy="4921200"/>
          </a:xfr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63" y="2500313"/>
            <a:ext cx="3054350" cy="3786187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700" dirty="0" smtClean="0"/>
              <a:t>Термообработка: 900° С в течение 90 мин, охлаждение на воздухе; 790° С в течение 30 мин, охлаждение в воде; 600° С в течение 120 мин, охлаждение на воздухе. Размеры образца 15*10*10 мм. Твердость 260 НV. Количество аустенита —10%. Ударная вязкость при —196° С 115 </a:t>
            </a:r>
            <a:r>
              <a:rPr lang="ru-RU" sz="1700" dirty="0" err="1" smtClean="0"/>
              <a:t>кдж</a:t>
            </a:r>
            <a:r>
              <a:rPr lang="ru-RU" sz="1700" dirty="0" smtClean="0"/>
              <a:t>/м- (11,5 </a:t>
            </a:r>
            <a:r>
              <a:rPr lang="ru-RU" sz="1700" dirty="0" err="1" smtClean="0"/>
              <a:t>кГм</a:t>
            </a:r>
            <a:r>
              <a:rPr lang="ru-RU" sz="1700" dirty="0" smtClean="0"/>
              <a:t>/см</a:t>
            </a:r>
            <a:r>
              <a:rPr lang="ru-RU" sz="1700" baseline="30000" dirty="0" smtClean="0"/>
              <a:t>2</a:t>
            </a:r>
            <a:r>
              <a:rPr lang="ru-RU" sz="1700" dirty="0" smtClean="0"/>
              <a:t>).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700" dirty="0" smtClean="0"/>
              <a:t>Структура состоит из феррит­ной матрицы, темных частиц цементита и светлых областей аустенита.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700" dirty="0" smtClean="0"/>
              <a:t> 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579" name="Заголовок 6"/>
          <p:cNvSpPr>
            <a:spLocks noGrp="1"/>
          </p:cNvSpPr>
          <p:nvPr>
            <p:ph type="title"/>
          </p:nvPr>
        </p:nvSpPr>
        <p:spPr>
          <a:xfrm>
            <a:off x="1000125" y="285750"/>
            <a:ext cx="3214688" cy="1938338"/>
          </a:xfrm>
        </p:spPr>
        <p:txBody>
          <a:bodyPr>
            <a:spAutoFit/>
          </a:bodyPr>
          <a:lstStyle/>
          <a:p>
            <a:r>
              <a:rPr lang="ru-RU" sz="2000" smtClean="0"/>
              <a:t>Марка стали: 0Н9А</a:t>
            </a:r>
            <a:br>
              <a:rPr lang="ru-RU" sz="2000" smtClean="0"/>
            </a:br>
            <a:r>
              <a:rPr lang="ru-RU" sz="2000" smtClean="0"/>
              <a:t>Структурные составляющие: аустенит, феррит, цементит</a:t>
            </a:r>
            <a:br>
              <a:rPr lang="ru-RU" sz="2000" smtClean="0"/>
            </a:br>
            <a:r>
              <a:rPr lang="ru-RU" sz="2000" smtClean="0"/>
              <a:t> </a:t>
            </a:r>
          </a:p>
        </p:txBody>
      </p:sp>
      <p:sp>
        <p:nvSpPr>
          <p:cNvPr id="24580" name="TextBox 7"/>
          <p:cNvSpPr txBox="1">
            <a:spLocks noChangeArrowheads="1"/>
          </p:cNvSpPr>
          <p:nvPr/>
        </p:nvSpPr>
        <p:spPr bwMode="auto">
          <a:xfrm>
            <a:off x="5429250" y="6143625"/>
            <a:ext cx="2211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Увеличение: </a:t>
            </a:r>
            <a:r>
              <a:rPr lang="en-US"/>
              <a:t>x5000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231</TotalTime>
  <Words>295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6</vt:i4>
      </vt:variant>
    </vt:vector>
  </HeadingPairs>
  <TitlesOfParts>
    <vt:vector size="17" baseType="lpstr">
      <vt:lpstr>Arial</vt:lpstr>
      <vt:lpstr>Franklin Gothic Book</vt:lpstr>
      <vt:lpstr>Wingdings 2</vt:lpstr>
      <vt:lpstr>Calibri</vt:lpstr>
      <vt:lpstr>Times New Roman</vt:lpstr>
      <vt:lpstr>Техническая</vt:lpstr>
      <vt:lpstr>Техническая</vt:lpstr>
      <vt:lpstr>Техническая</vt:lpstr>
      <vt:lpstr>Техническая</vt:lpstr>
      <vt:lpstr>Техническая</vt:lpstr>
      <vt:lpstr>Техническая</vt:lpstr>
      <vt:lpstr>Слайд 1</vt:lpstr>
      <vt:lpstr>Лабораторная работа №6 Микроанализ легированных сталей  Цель работы: Изучить микроструктуры легированных сталей после различных видов термической обработки.   Ход работы:  Протокол микроанализа легированных сталей  </vt:lpstr>
      <vt:lpstr>Марка стали: 12Х18Н10Т Структурные составляющие: аустенит, карбиды </vt:lpstr>
      <vt:lpstr>Марка стали: 12Х18Н10Т Структурные составляющие: аустенит, карбиды  </vt:lpstr>
      <vt:lpstr>Марка стали: 0Н9А Структурные составляющие: аустенит, феррит, цементит </vt:lpstr>
      <vt:lpstr>Марка стали: 0Н9А Структурные составляющие: аустенит, феррит, цементит 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Микроструктуры конструкционных сталей</dc:title>
  <cp:lastModifiedBy>Анна</cp:lastModifiedBy>
  <cp:revision>22</cp:revision>
  <dcterms:modified xsi:type="dcterms:W3CDTF">2012-08-12T14:49:53Z</dcterms:modified>
</cp:coreProperties>
</file>