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4" r:id="rId1"/>
  </p:sldMasterIdLst>
  <p:notesMasterIdLst>
    <p:notesMasterId r:id="rId16"/>
  </p:notesMasterIdLst>
  <p:sldIdLst>
    <p:sldId id="256" r:id="rId2"/>
    <p:sldId id="266" r:id="rId3"/>
    <p:sldId id="272" r:id="rId4"/>
    <p:sldId id="259" r:id="rId5"/>
    <p:sldId id="274" r:id="rId6"/>
    <p:sldId id="260" r:id="rId7"/>
    <p:sldId id="275" r:id="rId8"/>
    <p:sldId id="261" r:id="rId9"/>
    <p:sldId id="262" r:id="rId10"/>
    <p:sldId id="263" r:id="rId11"/>
    <p:sldId id="264" r:id="rId12"/>
    <p:sldId id="265" r:id="rId13"/>
    <p:sldId id="267" r:id="rId14"/>
    <p:sldId id="268" r:id="rId15"/>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81" d="100"/>
          <a:sy n="81" d="100"/>
        </p:scale>
        <p:origin x="-828" y="-7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7378781-F10A-4AE6-B4F3-61520DFEC3D9}" type="datetimeFigureOut">
              <a:rPr lang="ru-RU" smtClean="0"/>
              <a:t>12.11.2012</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3ECE627-DA78-4C9A-88BE-7643C24895E2}" type="slidenum">
              <a:rPr lang="ru-RU" smtClean="0"/>
              <a:t>‹#›</a:t>
            </a:fld>
            <a:endParaRPr lang="ru-RU"/>
          </a:p>
        </p:txBody>
      </p:sp>
    </p:spTree>
    <p:extLst>
      <p:ext uri="{BB962C8B-B14F-4D97-AF65-F5344CB8AC3E}">
        <p14:creationId xmlns:p14="http://schemas.microsoft.com/office/powerpoint/2010/main" val="51964411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14" name="Заголовок 13"/>
          <p:cNvSpPr>
            <a:spLocks noGrp="1"/>
          </p:cNvSpPr>
          <p:nvPr>
            <p:ph type="ctrTitle"/>
          </p:nvPr>
        </p:nvSpPr>
        <p:spPr>
          <a:xfrm>
            <a:off x="1432560" y="359898"/>
            <a:ext cx="7406640" cy="1472184"/>
          </a:xfrm>
        </p:spPr>
        <p:txBody>
          <a:bodyPr anchor="b"/>
          <a:lstStyle>
            <a:lvl1pPr algn="l">
              <a:defRPr/>
            </a:lvl1pPr>
            <a:extLst/>
          </a:lstStyle>
          <a:p>
            <a:r>
              <a:rPr kumimoji="0" lang="ru-RU" smtClean="0"/>
              <a:t>Образец заголовка</a:t>
            </a:r>
            <a:endParaRPr kumimoji="0" lang="en-US"/>
          </a:p>
        </p:txBody>
      </p:sp>
      <p:sp>
        <p:nvSpPr>
          <p:cNvPr id="22" name="Подзаголовок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ru-RU" smtClean="0"/>
              <a:t>Образец подзаголовка</a:t>
            </a:r>
            <a:endParaRPr kumimoji="0" lang="en-US"/>
          </a:p>
        </p:txBody>
      </p:sp>
      <p:sp>
        <p:nvSpPr>
          <p:cNvPr id="7" name="Дата 6"/>
          <p:cNvSpPr>
            <a:spLocks noGrp="1"/>
          </p:cNvSpPr>
          <p:nvPr>
            <p:ph type="dt" sz="half" idx="10"/>
          </p:nvPr>
        </p:nvSpPr>
        <p:spPr/>
        <p:txBody>
          <a:bodyPr/>
          <a:lstStyle>
            <a:extLst/>
          </a:lstStyle>
          <a:p>
            <a:fld id="{477F5A39-68F4-4727-B573-5A0BAFC1F44B}" type="datetimeFigureOut">
              <a:rPr lang="ru-RU" smtClean="0"/>
              <a:pPr/>
              <a:t>12.11.2012</a:t>
            </a:fld>
            <a:endParaRPr lang="ru-RU"/>
          </a:p>
        </p:txBody>
      </p:sp>
      <p:sp>
        <p:nvSpPr>
          <p:cNvPr id="20" name="Нижний колонтитул 19"/>
          <p:cNvSpPr>
            <a:spLocks noGrp="1"/>
          </p:cNvSpPr>
          <p:nvPr>
            <p:ph type="ftr" sz="quarter" idx="11"/>
          </p:nvPr>
        </p:nvSpPr>
        <p:spPr/>
        <p:txBody>
          <a:bodyPr/>
          <a:lstStyle>
            <a:extLst/>
          </a:lstStyle>
          <a:p>
            <a:endParaRPr lang="ru-RU"/>
          </a:p>
        </p:txBody>
      </p:sp>
      <p:sp>
        <p:nvSpPr>
          <p:cNvPr id="10" name="Номер слайда 9"/>
          <p:cNvSpPr>
            <a:spLocks noGrp="1"/>
          </p:cNvSpPr>
          <p:nvPr>
            <p:ph type="sldNum" sz="quarter" idx="12"/>
          </p:nvPr>
        </p:nvSpPr>
        <p:spPr/>
        <p:txBody>
          <a:bodyPr/>
          <a:lstStyle>
            <a:extLst/>
          </a:lstStyle>
          <a:p>
            <a:fld id="{BACD3507-9AFC-4722-81FE-5B542ED632DE}" type="slidenum">
              <a:rPr lang="ru-RU" smtClean="0"/>
              <a:pPr/>
              <a:t>‹#›</a:t>
            </a:fld>
            <a:endParaRPr lang="ru-RU"/>
          </a:p>
        </p:txBody>
      </p:sp>
      <p:sp>
        <p:nvSpPr>
          <p:cNvPr id="8" name="Овал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Овал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477F5A39-68F4-4727-B573-5A0BAFC1F44B}" type="datetimeFigureOut">
              <a:rPr lang="ru-RU" smtClean="0"/>
              <a:pPr/>
              <a:t>12.11.2012</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BACD3507-9AFC-4722-81FE-5B542ED632DE}"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858000" y="274639"/>
            <a:ext cx="1828800" cy="5851525"/>
          </a:xfrm>
        </p:spPr>
        <p:txBody>
          <a:bodyPr vert="eaVert"/>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1143000" y="274640"/>
            <a:ext cx="5562600" cy="5851525"/>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477F5A39-68F4-4727-B573-5A0BAFC1F44B}" type="datetimeFigureOut">
              <a:rPr lang="ru-RU" smtClean="0"/>
              <a:pPr/>
              <a:t>12.11.2012</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BACD3507-9AFC-4722-81FE-5B542ED632DE}"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477F5A39-68F4-4727-B573-5A0BAFC1F44B}" type="datetimeFigureOut">
              <a:rPr lang="ru-RU" smtClean="0"/>
              <a:pPr/>
              <a:t>12.11.2012</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BACD3507-9AFC-4722-81FE-5B542ED632DE}"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sp>
        <p:nvSpPr>
          <p:cNvPr id="7" name="Прямоугольник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Заголовок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extLst/>
          </a:lstStyle>
          <a:p>
            <a:fld id="{477F5A39-68F4-4727-B573-5A0BAFC1F44B}" type="datetimeFigureOut">
              <a:rPr lang="ru-RU" smtClean="0"/>
              <a:pPr/>
              <a:t>12.11.2012</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BACD3507-9AFC-4722-81FE-5B542ED632DE}" type="slidenum">
              <a:rPr lang="ru-RU" smtClean="0"/>
              <a:pPr/>
              <a:t>‹#›</a:t>
            </a:fld>
            <a:endParaRPr lang="ru-RU"/>
          </a:p>
        </p:txBody>
      </p:sp>
      <p:sp>
        <p:nvSpPr>
          <p:cNvPr id="10" name="Прямоугольник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Овал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Овал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35608" y="274320"/>
            <a:ext cx="7498080" cy="1143000"/>
          </a:xfrm>
        </p:spPr>
        <p:txBody>
          <a:bodyPr/>
          <a:lstStyle>
            <a:extLst/>
          </a:lstStyle>
          <a:p>
            <a:r>
              <a:rPr kumimoji="0" lang="ru-RU" smtClean="0"/>
              <a:t>Образец заголовка</a:t>
            </a:r>
            <a:endParaRPr kumimoji="0" lang="en-US"/>
          </a:p>
        </p:txBody>
      </p:sp>
      <p:sp>
        <p:nvSpPr>
          <p:cNvPr id="3" name="Содержимое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477F5A39-68F4-4727-B573-5A0BAFC1F44B}" type="datetimeFigureOut">
              <a:rPr lang="ru-RU" smtClean="0"/>
              <a:pPr/>
              <a:t>12.11.2012</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BACD3507-9AFC-4722-81FE-5B542ED632DE}"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extLst/>
          </a:lstStyle>
          <a:p>
            <a:fld id="{477F5A39-68F4-4727-B573-5A0BAFC1F44B}" type="datetimeFigureOut">
              <a:rPr lang="ru-RU" smtClean="0"/>
              <a:pPr/>
              <a:t>12.11.2012</a:t>
            </a:fld>
            <a:endParaRPr lang="ru-RU"/>
          </a:p>
        </p:txBody>
      </p:sp>
      <p:sp>
        <p:nvSpPr>
          <p:cNvPr id="8" name="Нижний колонтитул 7"/>
          <p:cNvSpPr>
            <a:spLocks noGrp="1"/>
          </p:cNvSpPr>
          <p:nvPr>
            <p:ph type="ftr" sz="quarter" idx="11"/>
          </p:nvPr>
        </p:nvSpPr>
        <p:spPr/>
        <p:txBody>
          <a:bodyPr/>
          <a:lstStyle>
            <a:extLst/>
          </a:lstStyle>
          <a:p>
            <a:endParaRPr lang="ru-RU"/>
          </a:p>
        </p:txBody>
      </p:sp>
      <p:sp>
        <p:nvSpPr>
          <p:cNvPr id="9" name="Номер слайда 8"/>
          <p:cNvSpPr>
            <a:spLocks noGrp="1"/>
          </p:cNvSpPr>
          <p:nvPr>
            <p:ph type="sldNum" sz="quarter" idx="12"/>
          </p:nvPr>
        </p:nvSpPr>
        <p:spPr/>
        <p:txBody>
          <a:bodyPr/>
          <a:lstStyle>
            <a:extLst/>
          </a:lstStyle>
          <a:p>
            <a:fld id="{BACD3507-9AFC-4722-81FE-5B542ED632DE}"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35608" y="274320"/>
            <a:ext cx="7498080" cy="1143000"/>
          </a:xfrm>
        </p:spPr>
        <p:txBody>
          <a:bodyPr anchor="ctr"/>
          <a:lstStyle>
            <a:extLst/>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extLst/>
          </a:lstStyle>
          <a:p>
            <a:fld id="{477F5A39-68F4-4727-B573-5A0BAFC1F44B}" type="datetimeFigureOut">
              <a:rPr lang="ru-RU" smtClean="0"/>
              <a:pPr/>
              <a:t>12.11.2012</a:t>
            </a:fld>
            <a:endParaRPr lang="ru-RU"/>
          </a:p>
        </p:txBody>
      </p:sp>
      <p:sp>
        <p:nvSpPr>
          <p:cNvPr id="4" name="Нижний колонтитул 3"/>
          <p:cNvSpPr>
            <a:spLocks noGrp="1"/>
          </p:cNvSpPr>
          <p:nvPr>
            <p:ph type="ftr" sz="quarter" idx="11"/>
          </p:nvPr>
        </p:nvSpPr>
        <p:spPr/>
        <p:txBody>
          <a:bodyPr/>
          <a:lstStyle>
            <a:extLst/>
          </a:lstStyle>
          <a:p>
            <a:endParaRPr lang="ru-RU"/>
          </a:p>
        </p:txBody>
      </p:sp>
      <p:sp>
        <p:nvSpPr>
          <p:cNvPr id="5" name="Номер слайда 4"/>
          <p:cNvSpPr>
            <a:spLocks noGrp="1"/>
          </p:cNvSpPr>
          <p:nvPr>
            <p:ph type="sldNum" sz="quarter" idx="12"/>
          </p:nvPr>
        </p:nvSpPr>
        <p:spPr/>
        <p:txBody>
          <a:bodyPr/>
          <a:lstStyle>
            <a:extLst/>
          </a:lstStyle>
          <a:p>
            <a:fld id="{BACD3507-9AFC-4722-81FE-5B542ED632DE}"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5" name="Прямоугольник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Дата 1"/>
          <p:cNvSpPr>
            <a:spLocks noGrp="1"/>
          </p:cNvSpPr>
          <p:nvPr>
            <p:ph type="dt" sz="half" idx="10"/>
          </p:nvPr>
        </p:nvSpPr>
        <p:spPr/>
        <p:txBody>
          <a:bodyPr/>
          <a:lstStyle>
            <a:extLst/>
          </a:lstStyle>
          <a:p>
            <a:fld id="{477F5A39-68F4-4727-B573-5A0BAFC1F44B}" type="datetimeFigureOut">
              <a:rPr lang="ru-RU" smtClean="0"/>
              <a:pPr/>
              <a:t>12.11.2012</a:t>
            </a:fld>
            <a:endParaRPr lang="ru-RU"/>
          </a:p>
        </p:txBody>
      </p:sp>
      <p:sp>
        <p:nvSpPr>
          <p:cNvPr id="3" name="Нижний колонтитул 2"/>
          <p:cNvSpPr>
            <a:spLocks noGrp="1"/>
          </p:cNvSpPr>
          <p:nvPr>
            <p:ph type="ftr" sz="quarter" idx="11"/>
          </p:nvPr>
        </p:nvSpPr>
        <p:spPr/>
        <p:txBody>
          <a:bodyPr/>
          <a:lstStyle>
            <a:extLst/>
          </a:lstStyle>
          <a:p>
            <a:endParaRPr lang="ru-RU"/>
          </a:p>
        </p:txBody>
      </p:sp>
      <p:sp>
        <p:nvSpPr>
          <p:cNvPr id="4" name="Номер слайда 3"/>
          <p:cNvSpPr>
            <a:spLocks noGrp="1"/>
          </p:cNvSpPr>
          <p:nvPr>
            <p:ph type="sldNum" sz="quarter" idx="12"/>
          </p:nvPr>
        </p:nvSpPr>
        <p:spPr/>
        <p:txBody>
          <a:bodyPr/>
          <a:lstStyle>
            <a:extLst/>
          </a:lstStyle>
          <a:p>
            <a:fld id="{BACD3507-9AFC-4722-81FE-5B542ED632DE}" type="slidenum">
              <a:rPr lang="ru-RU" smtClean="0"/>
              <a:pPr/>
              <a:t>‹#›</a:t>
            </a:fld>
            <a:endParaRPr lang="ru-RU"/>
          </a:p>
        </p:txBody>
      </p:sp>
      <p:sp>
        <p:nvSpPr>
          <p:cNvPr id="6" name="Прямоугольник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ru-RU" smtClean="0"/>
              <a:t>Образец заголовка</a:t>
            </a:r>
            <a:endParaRPr kumimoji="0" lang="en-US"/>
          </a:p>
        </p:txBody>
      </p:sp>
      <p:sp>
        <p:nvSpPr>
          <p:cNvPr id="3" name="Текст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477F5A39-68F4-4727-B573-5A0BAFC1F44B}" type="datetimeFigureOut">
              <a:rPr lang="ru-RU" smtClean="0"/>
              <a:pPr/>
              <a:t>12.11.2012</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BACD3507-9AFC-4722-81FE-5B542ED632DE}"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ru-RU" smtClean="0"/>
              <a:t>Образец заголовка</a:t>
            </a:r>
            <a:endParaRPr kumimoji="0" lang="en-US"/>
          </a:p>
        </p:txBody>
      </p:sp>
      <p:sp>
        <p:nvSpPr>
          <p:cNvPr id="5" name="Дата 4"/>
          <p:cNvSpPr>
            <a:spLocks noGrp="1"/>
          </p:cNvSpPr>
          <p:nvPr>
            <p:ph type="dt" sz="half" idx="10"/>
          </p:nvPr>
        </p:nvSpPr>
        <p:spPr/>
        <p:txBody>
          <a:bodyPr/>
          <a:lstStyle>
            <a:extLst/>
          </a:lstStyle>
          <a:p>
            <a:fld id="{477F5A39-68F4-4727-B573-5A0BAFC1F44B}" type="datetimeFigureOut">
              <a:rPr lang="ru-RU" smtClean="0"/>
              <a:pPr/>
              <a:t>12.11.2012</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BACD3507-9AFC-4722-81FE-5B542ED632DE}" type="slidenum">
              <a:rPr lang="ru-RU" smtClean="0"/>
              <a:pPr/>
              <a:t>‹#›</a:t>
            </a:fld>
            <a:endParaRPr lang="ru-RU"/>
          </a:p>
        </p:txBody>
      </p:sp>
      <p:sp>
        <p:nvSpPr>
          <p:cNvPr id="8" name="Прямоугольник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Рисунок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ru-RU" smtClean="0"/>
              <a:t>Вставка рисунка</a:t>
            </a:r>
            <a:endParaRPr kumimoji="0" lang="en-US" dirty="0"/>
          </a:p>
        </p:txBody>
      </p:sp>
      <p:sp>
        <p:nvSpPr>
          <p:cNvPr id="9" name="Блок-схема: процесс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Блок-схема: процесс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Текст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ru-RU" smtClean="0"/>
              <a:t>Образец текста</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Пирог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Овал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Кольцо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2" name="Прямоугольник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Заголовок 4"/>
          <p:cNvSpPr>
            <a:spLocks noGrp="1"/>
          </p:cNvSpPr>
          <p:nvPr>
            <p:ph type="title"/>
          </p:nvPr>
        </p:nvSpPr>
        <p:spPr>
          <a:xfrm>
            <a:off x="1435608" y="274638"/>
            <a:ext cx="7498080" cy="1143000"/>
          </a:xfrm>
          <a:prstGeom prst="rect">
            <a:avLst/>
          </a:prstGeom>
        </p:spPr>
        <p:txBody>
          <a:bodyPr anchor="ctr">
            <a:normAutofit/>
          </a:bodyPr>
          <a:lstStyle>
            <a:extLst/>
          </a:lstStyle>
          <a:p>
            <a:r>
              <a:rPr kumimoji="0" lang="ru-RU" smtClean="0"/>
              <a:t>Образец заголовка</a:t>
            </a:r>
            <a:endParaRPr kumimoji="0" lang="en-US"/>
          </a:p>
        </p:txBody>
      </p:sp>
      <p:sp>
        <p:nvSpPr>
          <p:cNvPr id="9" name="Текст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24" name="Дата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477F5A39-68F4-4727-B573-5A0BAFC1F44B}" type="datetimeFigureOut">
              <a:rPr lang="ru-RU" smtClean="0"/>
              <a:pPr/>
              <a:t>12.11.2012</a:t>
            </a:fld>
            <a:endParaRPr lang="ru-RU"/>
          </a:p>
        </p:txBody>
      </p:sp>
      <p:sp>
        <p:nvSpPr>
          <p:cNvPr id="10" name="Нижний колонтитул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ru-RU"/>
          </a:p>
        </p:txBody>
      </p:sp>
      <p:sp>
        <p:nvSpPr>
          <p:cNvPr id="22" name="Номер слайда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BACD3507-9AFC-4722-81FE-5B542ED632DE}" type="slidenum">
              <a:rPr lang="ru-RU" smtClean="0"/>
              <a:pPr/>
              <a:t>‹#›</a:t>
            </a:fld>
            <a:endParaRPr lang="ru-RU"/>
          </a:p>
        </p:txBody>
      </p:sp>
      <p:sp>
        <p:nvSpPr>
          <p:cNvPr id="15" name="Прямоугольник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745" r:id="rId1"/>
    <p:sldLayoutId id="2147483746" r:id="rId2"/>
    <p:sldLayoutId id="2147483747" r:id="rId3"/>
    <p:sldLayoutId id="2147483748" r:id="rId4"/>
    <p:sldLayoutId id="2147483749" r:id="rId5"/>
    <p:sldLayoutId id="2147483750" r:id="rId6"/>
    <p:sldLayoutId id="2147483751" r:id="rId7"/>
    <p:sldLayoutId id="2147483752" r:id="rId8"/>
    <p:sldLayoutId id="2147483753" r:id="rId9"/>
    <p:sldLayoutId id="2147483754" r:id="rId10"/>
    <p:sldLayoutId id="2147483755" r:id="rId11"/>
  </p:sldLayoutIdLst>
  <p:txStyles>
    <p:title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331640" y="332656"/>
            <a:ext cx="7406640" cy="1472184"/>
          </a:xfrm>
        </p:spPr>
        <p:txBody>
          <a:bodyPr>
            <a:normAutofit fontScale="90000"/>
          </a:bodyPr>
          <a:lstStyle/>
          <a:p>
            <a:r>
              <a:rPr lang="en-US" smtClean="0"/>
              <a:t>THE UNITED </a:t>
            </a:r>
            <a:r>
              <a:rPr lang="en-US" dirty="0"/>
              <a:t>KINGDOM OF GREAT BRITAIN AND NORTHERN </a:t>
            </a:r>
            <a:r>
              <a:rPr lang="en-US" dirty="0" smtClean="0"/>
              <a:t>IRELAND</a:t>
            </a:r>
            <a:r>
              <a:rPr lang="ru-RU" dirty="0" smtClean="0"/>
              <a:t>.</a:t>
            </a:r>
            <a:endParaRPr lang="ru-RU" dirty="0"/>
          </a:p>
        </p:txBody>
      </p:sp>
      <p:sp>
        <p:nvSpPr>
          <p:cNvPr id="3" name="Подзаголовок 2"/>
          <p:cNvSpPr>
            <a:spLocks noGrp="1"/>
          </p:cNvSpPr>
          <p:nvPr>
            <p:ph type="subTitle" idx="1"/>
          </p:nvPr>
        </p:nvSpPr>
        <p:spPr>
          <a:xfrm>
            <a:off x="1432560" y="1850064"/>
            <a:ext cx="7406640" cy="4722208"/>
          </a:xfrm>
        </p:spPr>
        <p:txBody>
          <a:bodyPr/>
          <a:lstStyle/>
          <a:p>
            <a:r>
              <a:rPr lang="ru-RU" dirty="0" smtClean="0"/>
              <a:t>                                                                   </a:t>
            </a:r>
          </a:p>
          <a:p>
            <a:r>
              <a:rPr lang="ru-RU" dirty="0" smtClean="0"/>
              <a:t>                                                             </a:t>
            </a:r>
            <a:r>
              <a:rPr lang="en-US" sz="2000" dirty="0" smtClean="0"/>
              <a:t>Students: </a:t>
            </a:r>
            <a:r>
              <a:rPr lang="en-US" sz="2000" dirty="0" err="1" smtClean="0"/>
              <a:t>Slabodskih</a:t>
            </a:r>
            <a:r>
              <a:rPr lang="en-US" sz="2000" dirty="0" smtClean="0"/>
              <a:t> P.</a:t>
            </a:r>
          </a:p>
          <a:p>
            <a:r>
              <a:rPr lang="en-US" sz="2000" dirty="0" smtClean="0"/>
              <a:t>                                                                        </a:t>
            </a:r>
            <a:r>
              <a:rPr lang="en-US" sz="2000" dirty="0" err="1" smtClean="0"/>
              <a:t>Petrovsky</a:t>
            </a:r>
            <a:r>
              <a:rPr lang="en-US" sz="2000" dirty="0" smtClean="0"/>
              <a:t> E.</a:t>
            </a:r>
          </a:p>
          <a:p>
            <a:r>
              <a:rPr lang="en-US" sz="2000" dirty="0" smtClean="0"/>
              <a:t>                                                          Form: 9 “G”</a:t>
            </a:r>
          </a:p>
          <a:p>
            <a:r>
              <a:rPr lang="en-US" sz="2000" dirty="0" smtClean="0"/>
              <a:t>                                                           Teacher: </a:t>
            </a:r>
            <a:r>
              <a:rPr lang="en-US" sz="2000" dirty="0" err="1" smtClean="0"/>
              <a:t>Bodrova</a:t>
            </a:r>
            <a:r>
              <a:rPr lang="en-US" sz="2000" dirty="0" smtClean="0"/>
              <a:t> M. S.</a:t>
            </a:r>
          </a:p>
          <a:p>
            <a:endParaRPr lang="en-US" sz="2000" dirty="0" smtClean="0"/>
          </a:p>
          <a:p>
            <a:r>
              <a:rPr lang="en-US" sz="2000" dirty="0" smtClean="0"/>
              <a:t>                </a:t>
            </a:r>
            <a:endParaRPr lang="ru-RU"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35608" y="274638"/>
            <a:ext cx="7498080" cy="868346"/>
          </a:xfrm>
        </p:spPr>
        <p:txBody>
          <a:bodyPr/>
          <a:lstStyle/>
          <a:p>
            <a:pPr algn="ctr"/>
            <a:r>
              <a:rPr lang="en-US" dirty="0" smtClean="0"/>
              <a:t>Hawthorn.</a:t>
            </a:r>
            <a:endParaRPr lang="ru-RU" dirty="0"/>
          </a:p>
        </p:txBody>
      </p:sp>
      <p:sp>
        <p:nvSpPr>
          <p:cNvPr id="3" name="Содержимое 2"/>
          <p:cNvSpPr>
            <a:spLocks noGrp="1"/>
          </p:cNvSpPr>
          <p:nvPr>
            <p:ph idx="1"/>
          </p:nvPr>
        </p:nvSpPr>
        <p:spPr>
          <a:xfrm>
            <a:off x="1435608" y="1142984"/>
            <a:ext cx="7498080" cy="5105416"/>
          </a:xfrm>
        </p:spPr>
        <p:txBody>
          <a:bodyPr/>
          <a:lstStyle/>
          <a:p>
            <a:r>
              <a:rPr lang="en-US" dirty="0" smtClean="0"/>
              <a:t>Hawthorn came to the UK due to the symbolism of Richard III, who introduced him to their logo after the royal crown found in the bushes of hawthorn after the Battle of </a:t>
            </a:r>
            <a:r>
              <a:rPr lang="en-US" dirty="0" err="1" smtClean="0"/>
              <a:t>Vosvorta</a:t>
            </a:r>
            <a:r>
              <a:rPr lang="en-US" dirty="0" smtClean="0"/>
              <a:t> in August 1485 then the symbol was borrowed from Henry VII, sought after Wars of the Roses for the new backplane policy.</a:t>
            </a:r>
            <a:br>
              <a:rPr lang="en-US" dirty="0" smtClean="0"/>
            </a:br>
            <a:endParaRPr lang="ru-RU"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35608" y="274638"/>
            <a:ext cx="7498080" cy="939784"/>
          </a:xfrm>
        </p:spPr>
        <p:txBody>
          <a:bodyPr>
            <a:normAutofit fontScale="90000"/>
          </a:bodyPr>
          <a:lstStyle/>
          <a:p>
            <a:pPr algn="ctr"/>
            <a:r>
              <a:rPr lang="en-US" dirty="0" smtClean="0"/>
              <a:t>Emblem of the UK since its inception adorns the rose.</a:t>
            </a:r>
            <a:endParaRPr lang="ru-RU" dirty="0"/>
          </a:p>
        </p:txBody>
      </p:sp>
      <p:sp>
        <p:nvSpPr>
          <p:cNvPr id="3" name="Содержимое 2"/>
          <p:cNvSpPr>
            <a:spLocks noGrp="1"/>
          </p:cNvSpPr>
          <p:nvPr>
            <p:ph idx="1"/>
          </p:nvPr>
        </p:nvSpPr>
        <p:spPr>
          <a:xfrm>
            <a:off x="1435608" y="1357298"/>
            <a:ext cx="7498080" cy="4891102"/>
          </a:xfrm>
        </p:spPr>
        <p:txBody>
          <a:bodyPr>
            <a:normAutofit fontScale="85000" lnSpcReduction="20000"/>
          </a:bodyPr>
          <a:lstStyle/>
          <a:p>
            <a:r>
              <a:rPr lang="en-US" dirty="0" smtClean="0"/>
              <a:t>This beautiful flower has long been a symbol of not only love but also of greatness. After the warring clans of Lancaster and York killed each other in the War of the Roses, the new Tudor dynasty chose the symbol of reconciliation with the white rose of the middle and scarlet edges. This flower, and now flaunts the emblem under the feet of the holders of the shield - the lion and the unicorn. True, the rose there, "vaccinated" as a symbol of freedom-loving thistle of Scotland and the Irish shamrock clover. The same colors plus white daffodil of Wales depicted in the emblem of Canada, which does not forget about his relationship with Britain</a:t>
            </a:r>
            <a:endParaRPr lang="ru-RU" dirty="0" smtClean="0"/>
          </a:p>
          <a:p>
            <a:endParaRPr lang="ru-RU"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28728" y="142852"/>
            <a:ext cx="7498080" cy="857256"/>
          </a:xfrm>
        </p:spPr>
        <p:txBody>
          <a:bodyPr/>
          <a:lstStyle/>
          <a:p>
            <a:pPr algn="ctr"/>
            <a:r>
              <a:rPr lang="en-US" dirty="0" smtClean="0"/>
              <a:t>Animals on the arms.</a:t>
            </a:r>
            <a:endParaRPr lang="ru-RU" dirty="0"/>
          </a:p>
        </p:txBody>
      </p:sp>
      <p:sp>
        <p:nvSpPr>
          <p:cNvPr id="3" name="Содержимое 2"/>
          <p:cNvSpPr>
            <a:spLocks noGrp="1"/>
          </p:cNvSpPr>
          <p:nvPr>
            <p:ph idx="1"/>
          </p:nvPr>
        </p:nvSpPr>
        <p:spPr>
          <a:xfrm>
            <a:off x="1435608" y="1357298"/>
            <a:ext cx="7498080" cy="4891102"/>
          </a:xfrm>
        </p:spPr>
        <p:txBody>
          <a:bodyPr>
            <a:normAutofit fontScale="92500" lnSpcReduction="10000"/>
          </a:bodyPr>
          <a:lstStyle/>
          <a:p>
            <a:r>
              <a:rPr lang="en-US" dirty="0" smtClean="0"/>
              <a:t>On the arms two lions and seven heraldic leopards are represented: six gold leopards with azure arms on a board, on three in 1st and 4th fields on four parts of the divided board (they correspond to England). The lion with azure arms in the second field personifies Scotland. The crowned leopard in a helmet. The gold crowned lion as the holder a supporting board on the right. On the other hand the board is supported by the unicorn chained in a chain.</a:t>
            </a:r>
            <a:endParaRPr lang="ru-RU"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lstStyle/>
          <a:p>
            <a:endParaRPr lang="ru-RU"/>
          </a:p>
        </p:txBody>
      </p:sp>
      <p:pic>
        <p:nvPicPr>
          <p:cNvPr id="4" name="Picture 2"/>
          <p:cNvPicPr>
            <a:picLocks noChangeAspect="1" noChangeArrowheads="1"/>
          </p:cNvPicPr>
          <p:nvPr/>
        </p:nvPicPr>
        <p:blipFill>
          <a:blip r:embed="rId2"/>
          <a:srcRect/>
          <a:stretch>
            <a:fillRect/>
          </a:stretch>
        </p:blipFill>
        <p:spPr bwMode="auto">
          <a:xfrm>
            <a:off x="1000100" y="0"/>
            <a:ext cx="7330965" cy="6858000"/>
          </a:xfrm>
          <a:prstGeom prst="rect">
            <a:avLst/>
          </a:prstGeom>
          <a:noFill/>
          <a:ln w="9525">
            <a:noFill/>
            <a:miter lim="800000"/>
            <a:headEnd/>
            <a:tailEnd/>
          </a:ln>
          <a:effectLst/>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35608" y="0"/>
            <a:ext cx="7498080" cy="785794"/>
          </a:xfrm>
        </p:spPr>
        <p:txBody>
          <a:bodyPr>
            <a:normAutofit/>
          </a:bodyPr>
          <a:lstStyle/>
          <a:p>
            <a:pPr algn="ctr"/>
            <a:r>
              <a:rPr lang="en-US" dirty="0" smtClean="0"/>
              <a:t>Flag</a:t>
            </a:r>
            <a:r>
              <a:rPr lang="ru-RU" dirty="0" smtClean="0"/>
              <a:t>.</a:t>
            </a:r>
            <a:endParaRPr lang="ru-RU" dirty="0"/>
          </a:p>
        </p:txBody>
      </p:sp>
      <p:pic>
        <p:nvPicPr>
          <p:cNvPr id="1026" name="Picture 2"/>
          <p:cNvPicPr>
            <a:picLocks noGrp="1" noChangeAspect="1" noChangeArrowheads="1"/>
          </p:cNvPicPr>
          <p:nvPr>
            <p:ph idx="1"/>
          </p:nvPr>
        </p:nvPicPr>
        <p:blipFill>
          <a:blip r:embed="rId2"/>
          <a:srcRect/>
          <a:stretch>
            <a:fillRect/>
          </a:stretch>
        </p:blipFill>
        <p:spPr bwMode="auto">
          <a:xfrm>
            <a:off x="35691" y="785794"/>
            <a:ext cx="9108309" cy="6072206"/>
          </a:xfrm>
          <a:prstGeom prst="rect">
            <a:avLst/>
          </a:prstGeom>
          <a:noFill/>
          <a:ln w="9525">
            <a:noFill/>
            <a:miter lim="800000"/>
            <a:headEnd/>
            <a:tailEnd/>
          </a:ln>
          <a:effectLst/>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35608" y="274638"/>
            <a:ext cx="7498080" cy="725470"/>
          </a:xfrm>
        </p:spPr>
        <p:txBody>
          <a:bodyPr>
            <a:normAutofit fontScale="90000"/>
          </a:bodyPr>
          <a:lstStyle/>
          <a:p>
            <a:r>
              <a:rPr lang="en-US" dirty="0" smtClean="0"/>
              <a:t>Plan.</a:t>
            </a:r>
            <a:endParaRPr lang="ru-RU" dirty="0"/>
          </a:p>
        </p:txBody>
      </p:sp>
      <p:sp>
        <p:nvSpPr>
          <p:cNvPr id="3" name="Содержимое 2"/>
          <p:cNvSpPr>
            <a:spLocks noGrp="1"/>
          </p:cNvSpPr>
          <p:nvPr>
            <p:ph idx="1"/>
          </p:nvPr>
        </p:nvSpPr>
        <p:spPr>
          <a:xfrm>
            <a:off x="1435608" y="1142984"/>
            <a:ext cx="7498080" cy="5500726"/>
          </a:xfrm>
        </p:spPr>
        <p:txBody>
          <a:bodyPr>
            <a:normAutofit lnSpcReduction="10000"/>
          </a:bodyPr>
          <a:lstStyle/>
          <a:p>
            <a:pPr marL="596646" indent="-514350">
              <a:buFont typeface="+mj-lt"/>
              <a:buAutoNum type="arabicPeriod"/>
            </a:pPr>
            <a:r>
              <a:rPr lang="en-US" dirty="0" smtClean="0"/>
              <a:t>Consists of several parts.</a:t>
            </a:r>
          </a:p>
          <a:p>
            <a:pPr marL="596646" indent="-514350">
              <a:buFont typeface="+mj-lt"/>
              <a:buAutoNum type="arabicPeriod"/>
            </a:pPr>
            <a:r>
              <a:rPr lang="en-US" dirty="0" smtClean="0"/>
              <a:t>Rose.</a:t>
            </a:r>
          </a:p>
          <a:p>
            <a:pPr marL="596646" indent="-514350">
              <a:buFont typeface="+mj-lt"/>
              <a:buAutoNum type="arabicPeriod"/>
            </a:pPr>
            <a:r>
              <a:rPr lang="en-US" dirty="0" smtClean="0"/>
              <a:t>Dry thistle.</a:t>
            </a:r>
          </a:p>
          <a:p>
            <a:pPr marL="596646" indent="-514350">
              <a:buFont typeface="+mj-lt"/>
              <a:buAutoNum type="arabicPeriod"/>
            </a:pPr>
            <a:r>
              <a:rPr lang="en-US" dirty="0" smtClean="0"/>
              <a:t>Leek.</a:t>
            </a:r>
          </a:p>
          <a:p>
            <a:pPr marL="596646" indent="-514350">
              <a:buFont typeface="+mj-lt"/>
              <a:buAutoNum type="arabicPeriod"/>
            </a:pPr>
            <a:r>
              <a:rPr lang="en-US" dirty="0" smtClean="0"/>
              <a:t>Trefoil.</a:t>
            </a:r>
          </a:p>
          <a:p>
            <a:pPr marL="596646" indent="-514350">
              <a:buFont typeface="+mj-lt"/>
              <a:buAutoNum type="arabicPeriod"/>
            </a:pPr>
            <a:r>
              <a:rPr lang="en-US" dirty="0" smtClean="0"/>
              <a:t>Hawthorn.</a:t>
            </a:r>
          </a:p>
          <a:p>
            <a:pPr marL="596646" indent="-514350">
              <a:buFont typeface="+mj-lt"/>
              <a:buAutoNum type="arabicPeriod"/>
            </a:pPr>
            <a:r>
              <a:rPr lang="en-US" dirty="0" smtClean="0"/>
              <a:t>Emblem of the UK since its inception adorns the rose.</a:t>
            </a:r>
          </a:p>
          <a:p>
            <a:pPr marL="596646" indent="-514350">
              <a:buFont typeface="+mj-lt"/>
              <a:buAutoNum type="arabicPeriod"/>
            </a:pPr>
            <a:r>
              <a:rPr lang="en-US" dirty="0" smtClean="0"/>
              <a:t>Animals on the arms.</a:t>
            </a:r>
          </a:p>
          <a:p>
            <a:pPr marL="596646" indent="-514350">
              <a:buFont typeface="+mj-lt"/>
              <a:buAutoNum type="arabicPeriod"/>
            </a:pPr>
            <a:r>
              <a:rPr lang="en-US" dirty="0" smtClean="0"/>
              <a:t>Arms.</a:t>
            </a:r>
            <a:endParaRPr lang="ru-RU" dirty="0" smtClean="0"/>
          </a:p>
          <a:p>
            <a:pPr marL="596646" indent="-514350">
              <a:buFont typeface="+mj-lt"/>
              <a:buAutoNum type="arabicPeriod"/>
            </a:pPr>
            <a:endParaRPr lang="en-US" dirty="0" smtClean="0"/>
          </a:p>
          <a:p>
            <a:pPr marL="596646" indent="-514350">
              <a:buFont typeface="+mj-lt"/>
              <a:buAutoNum type="arabicPeriod"/>
            </a:pPr>
            <a:endParaRPr lang="en-US" dirty="0" smtClean="0"/>
          </a:p>
          <a:p>
            <a:pPr marL="596646" indent="-514350">
              <a:buFont typeface="+mj-lt"/>
              <a:buAutoNum type="arabicPeriod"/>
            </a:pPr>
            <a:endParaRPr lang="en-US" dirty="0" smtClean="0"/>
          </a:p>
          <a:p>
            <a:pPr marL="596646" indent="-514350">
              <a:buFont typeface="+mj-lt"/>
              <a:buAutoNum type="arabicPeriod"/>
            </a:pPr>
            <a:endParaRPr lang="en-US" dirty="0" smtClean="0"/>
          </a:p>
          <a:p>
            <a:pPr marL="596646" indent="-514350">
              <a:buFont typeface="+mj-lt"/>
              <a:buAutoNum type="arabicPeriod"/>
            </a:pPr>
            <a:endParaRPr lang="en-US" dirty="0" smtClean="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lstStyle/>
          <a:p>
            <a:endParaRPr lang="ru-RU"/>
          </a:p>
        </p:txBody>
      </p:sp>
      <p:pic>
        <p:nvPicPr>
          <p:cNvPr id="4098" name="Picture 2"/>
          <p:cNvPicPr>
            <a:picLocks noChangeAspect="1" noChangeArrowheads="1"/>
          </p:cNvPicPr>
          <p:nvPr/>
        </p:nvPicPr>
        <p:blipFill>
          <a:blip r:embed="rId2"/>
          <a:srcRect/>
          <a:stretch>
            <a:fillRect/>
          </a:stretch>
        </p:blipFill>
        <p:spPr bwMode="auto">
          <a:xfrm>
            <a:off x="1433490" y="0"/>
            <a:ext cx="7710510" cy="6812040"/>
          </a:xfrm>
          <a:prstGeom prst="rect">
            <a:avLst/>
          </a:prstGeom>
          <a:noFill/>
          <a:ln w="9525">
            <a:noFill/>
            <a:miter lim="800000"/>
            <a:headEnd/>
            <a:tailEnd/>
          </a:ln>
          <a:effectLst/>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35608" y="274638"/>
            <a:ext cx="7498080" cy="725470"/>
          </a:xfrm>
        </p:spPr>
        <p:txBody>
          <a:bodyPr>
            <a:normAutofit fontScale="90000"/>
          </a:bodyPr>
          <a:lstStyle/>
          <a:p>
            <a:pPr algn="ctr"/>
            <a:r>
              <a:rPr lang="en-US" dirty="0" smtClean="0"/>
              <a:t>The basic bouquet in the British heraldry. Roses. </a:t>
            </a:r>
            <a:endParaRPr lang="ru-RU" dirty="0"/>
          </a:p>
        </p:txBody>
      </p:sp>
      <p:sp>
        <p:nvSpPr>
          <p:cNvPr id="3" name="Содержимое 2"/>
          <p:cNvSpPr>
            <a:spLocks noGrp="1"/>
          </p:cNvSpPr>
          <p:nvPr>
            <p:ph idx="1"/>
          </p:nvPr>
        </p:nvSpPr>
        <p:spPr/>
        <p:txBody>
          <a:bodyPr>
            <a:normAutofit fontScale="85000" lnSpcReduction="20000"/>
          </a:bodyPr>
          <a:lstStyle/>
          <a:p>
            <a:r>
              <a:rPr lang="en-US" dirty="0" smtClean="0"/>
              <a:t>In British heraldry are the main bunch of roses, thistles, leeks and hawthorn. Yet the rule of rose obviously. Back in 1236 there was a golden rose on the arms of Eleanor of Provence, where she was married to Henry III. Who took the throne in 1399, Henry IV of Lancaster House, introduced into the picture red rose </a:t>
            </a:r>
            <a:r>
              <a:rPr lang="en-US" dirty="0" err="1" smtClean="0"/>
              <a:t>emblem.The</a:t>
            </a:r>
            <a:r>
              <a:rPr lang="en-US" dirty="0" smtClean="0"/>
              <a:t> result of a dynastic struggle for the throne of the House of York (white rose) and Lancaster, went down in history as the "War of the Roses," was to combine these colors in the new emblem, known as the "Tudor Rose".</a:t>
            </a:r>
            <a:br>
              <a:rPr lang="en-US" dirty="0" smtClean="0"/>
            </a:br>
            <a:endParaRPr lang="ru-RU"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35608" y="142852"/>
            <a:ext cx="7498080" cy="571504"/>
          </a:xfrm>
        </p:spPr>
        <p:txBody>
          <a:bodyPr>
            <a:normAutofit fontScale="90000"/>
          </a:bodyPr>
          <a:lstStyle/>
          <a:p>
            <a:pPr algn="ctr"/>
            <a:r>
              <a:rPr lang="en-US" dirty="0" smtClean="0"/>
              <a:t>Rose.</a:t>
            </a:r>
            <a:endParaRPr lang="ru-RU" dirty="0"/>
          </a:p>
        </p:txBody>
      </p:sp>
      <p:pic>
        <p:nvPicPr>
          <p:cNvPr id="1026" name="Picture 2"/>
          <p:cNvPicPr>
            <a:picLocks noGrp="1" noChangeAspect="1" noChangeArrowheads="1"/>
          </p:cNvPicPr>
          <p:nvPr>
            <p:ph idx="1"/>
          </p:nvPr>
        </p:nvPicPr>
        <p:blipFill>
          <a:blip r:embed="rId2"/>
          <a:srcRect/>
          <a:stretch>
            <a:fillRect/>
          </a:stretch>
        </p:blipFill>
        <p:spPr bwMode="auto">
          <a:xfrm>
            <a:off x="1621754" y="857232"/>
            <a:ext cx="6236362" cy="6000767"/>
          </a:xfrm>
          <a:prstGeom prst="rect">
            <a:avLst/>
          </a:prstGeom>
          <a:noFill/>
          <a:ln w="9525">
            <a:noFill/>
            <a:miter lim="800000"/>
            <a:headEnd/>
            <a:tailEnd/>
          </a:ln>
          <a:effectLst/>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35608" y="274638"/>
            <a:ext cx="7498080" cy="796908"/>
          </a:xfrm>
        </p:spPr>
        <p:txBody>
          <a:bodyPr/>
          <a:lstStyle/>
          <a:p>
            <a:pPr algn="ctr"/>
            <a:r>
              <a:rPr lang="en-US" dirty="0" smtClean="0"/>
              <a:t>Dry thistle.</a:t>
            </a:r>
            <a:endParaRPr lang="ru-RU" dirty="0"/>
          </a:p>
        </p:txBody>
      </p:sp>
      <p:sp>
        <p:nvSpPr>
          <p:cNvPr id="3" name="Содержимое 2"/>
          <p:cNvSpPr>
            <a:spLocks noGrp="1"/>
          </p:cNvSpPr>
          <p:nvPr>
            <p:ph idx="1"/>
          </p:nvPr>
        </p:nvSpPr>
        <p:spPr>
          <a:xfrm>
            <a:off x="1435608" y="1071546"/>
            <a:ext cx="7498080" cy="5176854"/>
          </a:xfrm>
        </p:spPr>
        <p:txBody>
          <a:bodyPr>
            <a:normAutofit fontScale="62500" lnSpcReduction="20000"/>
          </a:bodyPr>
          <a:lstStyle/>
          <a:p>
            <a:r>
              <a:rPr lang="en-US" dirty="0" smtClean="0"/>
              <a:t>Turning to the heraldry symbols of Britain, it should be noted that the arms were used not only noble, from our point of view, plants, and weeds. A striking example of this can be the flower symbols of Scotland. In Roman mythology, the goddess of fertility, Ceres lighted a torch of dry thistle. In Christianity, the symbol of sin thistle and grief associated with the expulsion of Adam and Eve from paradise. The fact that this plant (and other versions close thistle </a:t>
            </a:r>
            <a:r>
              <a:rPr lang="en-US" dirty="0" err="1" smtClean="0"/>
              <a:t>thistle</a:t>
            </a:r>
            <a:r>
              <a:rPr lang="en-US" dirty="0" smtClean="0"/>
              <a:t>) has become a symbol of Scotland, says such a legend. In the VIII century, are the ancestors of the modern Danes, landed on the Scottish coast, and was subjected to </a:t>
            </a:r>
            <a:r>
              <a:rPr lang="en-US" dirty="0" err="1" smtClean="0"/>
              <a:t>devastation.Once</a:t>
            </a:r>
            <a:r>
              <a:rPr lang="en-US" dirty="0" smtClean="0"/>
              <a:t> in the fog, they decided to surprise the Scots army, but came into the thicket of thistles, and thorns dug firmly in a cloth of the Danes. With surprise, that they were detained, some of the soldiers shouted. Scotts not only raised the alarm and fought off the attack, but also completely liberated their land. In honor of this event, James III adopted the thistle as the emblem of Scotland, and in 1702 the image of this plant was introduced into the arms of Great Britain.</a:t>
            </a:r>
            <a:br>
              <a:rPr lang="en-US" dirty="0" smtClean="0"/>
            </a:br>
            <a:endParaRPr lang="ru-RU"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Dry thistle.</a:t>
            </a:r>
            <a:endParaRPr lang="ru-RU" dirty="0"/>
          </a:p>
        </p:txBody>
      </p:sp>
      <p:pic>
        <p:nvPicPr>
          <p:cNvPr id="2050" name="Picture 2"/>
          <p:cNvPicPr>
            <a:picLocks noChangeAspect="1" noChangeArrowheads="1"/>
          </p:cNvPicPr>
          <p:nvPr/>
        </p:nvPicPr>
        <p:blipFill>
          <a:blip r:embed="rId2"/>
          <a:srcRect/>
          <a:stretch>
            <a:fillRect/>
          </a:stretch>
        </p:blipFill>
        <p:spPr bwMode="auto">
          <a:xfrm>
            <a:off x="4857752" y="3"/>
            <a:ext cx="4286248" cy="6857997"/>
          </a:xfrm>
          <a:prstGeom prst="rect">
            <a:avLst/>
          </a:prstGeom>
          <a:noFill/>
          <a:ln w="9525">
            <a:noFill/>
            <a:miter lim="800000"/>
            <a:headEnd/>
            <a:tailEnd/>
          </a:ln>
          <a:effectLst/>
        </p:spPr>
      </p:pic>
      <p:pic>
        <p:nvPicPr>
          <p:cNvPr id="2051" name="Picture 3"/>
          <p:cNvPicPr>
            <a:picLocks noGrp="1" noChangeAspect="1" noChangeArrowheads="1"/>
          </p:cNvPicPr>
          <p:nvPr>
            <p:ph idx="1"/>
          </p:nvPr>
        </p:nvPicPr>
        <p:blipFill>
          <a:blip r:embed="rId3"/>
          <a:srcRect/>
          <a:stretch>
            <a:fillRect/>
          </a:stretch>
        </p:blipFill>
        <p:spPr bwMode="auto">
          <a:xfrm>
            <a:off x="1" y="2928934"/>
            <a:ext cx="4843225" cy="3929066"/>
          </a:xfrm>
          <a:prstGeom prst="rect">
            <a:avLst/>
          </a:prstGeom>
          <a:noFill/>
          <a:ln w="9525">
            <a:noFill/>
            <a:miter lim="800000"/>
            <a:headEnd/>
            <a:tailEnd/>
          </a:ln>
          <a:effectLst/>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35608" y="274638"/>
            <a:ext cx="7498080" cy="868346"/>
          </a:xfrm>
        </p:spPr>
        <p:txBody>
          <a:bodyPr/>
          <a:lstStyle/>
          <a:p>
            <a:pPr algn="ctr"/>
            <a:r>
              <a:rPr lang="en-US" dirty="0" smtClean="0"/>
              <a:t>Leek.</a:t>
            </a:r>
            <a:endParaRPr lang="ru-RU" dirty="0"/>
          </a:p>
        </p:txBody>
      </p:sp>
      <p:sp>
        <p:nvSpPr>
          <p:cNvPr id="3" name="Содержимое 2"/>
          <p:cNvSpPr>
            <a:spLocks noGrp="1"/>
          </p:cNvSpPr>
          <p:nvPr>
            <p:ph idx="1"/>
          </p:nvPr>
        </p:nvSpPr>
        <p:spPr>
          <a:xfrm>
            <a:off x="1435608" y="1000108"/>
            <a:ext cx="7498080" cy="5248292"/>
          </a:xfrm>
        </p:spPr>
        <p:txBody>
          <a:bodyPr>
            <a:normAutofit fontScale="77500" lnSpcReduction="20000"/>
          </a:bodyPr>
          <a:lstStyle/>
          <a:p>
            <a:r>
              <a:rPr lang="en-US" dirty="0" smtClean="0"/>
              <a:t>Leek was originally the emblem of Wales. According to legend, Saint David, patron of Wales, has taught local people to draw a plant on their robes to distinguish each other from their enemies, the Saxons. In this holy day - March 1 - all the people of Wales adorned themselves with these images. However, later the logo was replaced with an image of Narcissus, presumably due to the fact that on the day of Saint David, usually begin blooming daffodils. Yet the leek has retained its symbolic connection with Wales. During the reign of Queen Victoria, three regiments of the Guards have their corresponding names of the characters: a Scottish regiment - thistle, Welsh Regiment - leek, the Irish Regiment - trefoil.</a:t>
            </a:r>
            <a:br>
              <a:rPr lang="en-US" dirty="0" smtClean="0"/>
            </a:br>
            <a:endParaRPr lang="ru-RU"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35608" y="274638"/>
            <a:ext cx="7498080" cy="868346"/>
          </a:xfrm>
        </p:spPr>
        <p:txBody>
          <a:bodyPr/>
          <a:lstStyle/>
          <a:p>
            <a:pPr algn="ctr"/>
            <a:r>
              <a:rPr lang="en-US" dirty="0" smtClean="0"/>
              <a:t>Trefoil.</a:t>
            </a:r>
            <a:endParaRPr lang="ru-RU" dirty="0"/>
          </a:p>
        </p:txBody>
      </p:sp>
      <p:sp>
        <p:nvSpPr>
          <p:cNvPr id="3" name="Содержимое 2"/>
          <p:cNvSpPr>
            <a:spLocks noGrp="1"/>
          </p:cNvSpPr>
          <p:nvPr>
            <p:ph idx="1"/>
          </p:nvPr>
        </p:nvSpPr>
        <p:spPr>
          <a:xfrm>
            <a:off x="1435608" y="1000108"/>
            <a:ext cx="7498080" cy="5248292"/>
          </a:xfrm>
        </p:spPr>
        <p:txBody>
          <a:bodyPr>
            <a:normAutofit fontScale="92500"/>
          </a:bodyPr>
          <a:lstStyle/>
          <a:p>
            <a:r>
              <a:rPr lang="en-US" dirty="0" smtClean="0"/>
              <a:t>Trefoil - one of the most recognizable symbols in the world. It is believed that his veneration in Ireland began in the V century, with the preaching of St. Patrick, who used the leaves of clover to explain to the people of Ireland the principle of the Holy Trinity. Since March 17, at St. Patrick's Day, the Irish around the world adorn themselves and their homes, trefoils, or something green.</a:t>
            </a:r>
            <a:br>
              <a:rPr lang="en-US" dirty="0" smtClean="0"/>
            </a:br>
            <a:r>
              <a:rPr lang="en-US" dirty="0" smtClean="0"/>
              <a:t/>
            </a:r>
            <a:br>
              <a:rPr lang="en-US" dirty="0" smtClean="0"/>
            </a:br>
            <a:endParaRPr lang="ru-RU"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Солнцестояние">
  <a:themeElements>
    <a:clrScheme name="Солнцестояние">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Солнцестояние">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Солнцестояние">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86</TotalTime>
  <Words>347</Words>
  <Application>Microsoft Office PowerPoint</Application>
  <PresentationFormat>Экран (4:3)</PresentationFormat>
  <Paragraphs>38</Paragraphs>
  <Slides>14</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14</vt:i4>
      </vt:variant>
    </vt:vector>
  </HeadingPairs>
  <TitlesOfParts>
    <vt:vector size="15" baseType="lpstr">
      <vt:lpstr>Солнцестояние</vt:lpstr>
      <vt:lpstr>THE UNITED KINGDOM OF GREAT BRITAIN AND NORTHERN IRELAND.</vt:lpstr>
      <vt:lpstr>Plan.</vt:lpstr>
      <vt:lpstr>Презентация PowerPoint</vt:lpstr>
      <vt:lpstr>The basic bouquet in the British heraldry. Roses. </vt:lpstr>
      <vt:lpstr>Rose.</vt:lpstr>
      <vt:lpstr>Dry thistle.</vt:lpstr>
      <vt:lpstr>Dry thistle.</vt:lpstr>
      <vt:lpstr>Leek.</vt:lpstr>
      <vt:lpstr>Trefoil.</vt:lpstr>
      <vt:lpstr>Hawthorn.</vt:lpstr>
      <vt:lpstr>Emblem of the UK since its inception adorns the rose.</vt:lpstr>
      <vt:lpstr>Animals on the arms.</vt:lpstr>
      <vt:lpstr>Презентация PowerPoint</vt:lpstr>
      <vt:lpstr>Flag.</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UNITED KINGDOM OF GREAT BRITAIN AND NORTHERN IRELAND.</dc:title>
  <dc:creator>Пользователь Windows</dc:creator>
  <cp:lastModifiedBy>.</cp:lastModifiedBy>
  <cp:revision>18</cp:revision>
  <dcterms:created xsi:type="dcterms:W3CDTF">2012-01-25T14:19:21Z</dcterms:created>
  <dcterms:modified xsi:type="dcterms:W3CDTF">2012-11-12T05:14:44Z</dcterms:modified>
</cp:coreProperties>
</file>