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3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8E77"/>
    <a:srgbClr val="33CC33"/>
    <a:srgbClr val="1695A2"/>
    <a:srgbClr val="808080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648" y="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E6F48-7E46-4ECD-924C-A293BE388015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0B3C5-D039-440B-A413-7C81C057C6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rust_(geology)" TargetMode="External"/><Relationship Id="rId2" Type="http://schemas.openxmlformats.org/officeDocument/2006/relationships/hyperlink" Target="http://en.wikipedia.org/wiki/Rupture_(engineering)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jpeg"/><Relationship Id="rId5" Type="http://schemas.openxmlformats.org/officeDocument/2006/relationships/hyperlink" Target="http://en.wikipedia.org/wiki/Volcanic_ash" TargetMode="External"/><Relationship Id="rId4" Type="http://schemas.openxmlformats.org/officeDocument/2006/relationships/hyperlink" Target="http://en.wikipedia.org/wiki/Magma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2.jpeg"/><Relationship Id="rId7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alpha val="6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ison" pitchFamily="2" charset="0"/>
              </a:rPr>
              <a:t>Volcano</a:t>
            </a:r>
            <a:endParaRPr lang="ru-RU" dirty="0"/>
          </a:p>
        </p:txBody>
      </p:sp>
      <p:pic>
        <p:nvPicPr>
          <p:cNvPr id="4" name="Содержимое 3" descr="0_7d9e5_658de388_X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1229" y="1428736"/>
            <a:ext cx="7241541" cy="4697427"/>
          </a:xfrm>
          <a:ln w="7620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A </a:t>
            </a:r>
            <a:r>
              <a:rPr lang="en-US" b="1" dirty="0" smtClean="0">
                <a:latin typeface="Monotype Corsiva" pitchFamily="66" charset="0"/>
              </a:rPr>
              <a:t>volcano</a:t>
            </a:r>
            <a:r>
              <a:rPr lang="en-US" dirty="0" smtClean="0">
                <a:latin typeface="Monotype Corsiva" pitchFamily="66" charset="0"/>
              </a:rPr>
              <a:t> is an opening, or </a:t>
            </a:r>
            <a:r>
              <a:rPr lang="en-US" dirty="0" smtClean="0">
                <a:latin typeface="Monotype Corsiva" pitchFamily="66" charset="0"/>
                <a:hlinkClick r:id="rId2" tooltip="Rupture (engineering)"/>
              </a:rPr>
              <a:t>rupture</a:t>
            </a:r>
            <a:r>
              <a:rPr lang="en-US" dirty="0" smtClean="0">
                <a:latin typeface="Monotype Corsiva" pitchFamily="66" charset="0"/>
              </a:rPr>
              <a:t>, in a planet's surface or </a:t>
            </a:r>
            <a:r>
              <a:rPr lang="en-US" dirty="0" smtClean="0">
                <a:latin typeface="Monotype Corsiva" pitchFamily="66" charset="0"/>
                <a:hlinkClick r:id="rId3" tooltip="Crust (geology)"/>
              </a:rPr>
              <a:t>crust</a:t>
            </a:r>
            <a:r>
              <a:rPr lang="en-US" dirty="0" smtClean="0">
                <a:latin typeface="Monotype Corsiva" pitchFamily="66" charset="0"/>
              </a:rPr>
              <a:t>, which allows hot </a:t>
            </a:r>
            <a:r>
              <a:rPr lang="en-US" dirty="0" smtClean="0">
                <a:latin typeface="Monotype Corsiva" pitchFamily="66" charset="0"/>
                <a:hlinkClick r:id="rId4" tooltip="Magma"/>
              </a:rPr>
              <a:t>magma</a:t>
            </a:r>
            <a:r>
              <a:rPr lang="en-US" dirty="0" smtClean="0">
                <a:latin typeface="Monotype Corsiva" pitchFamily="66" charset="0"/>
              </a:rPr>
              <a:t>, </a:t>
            </a:r>
            <a:r>
              <a:rPr lang="en-US" dirty="0" smtClean="0">
                <a:latin typeface="Monotype Corsiva" pitchFamily="66" charset="0"/>
                <a:hlinkClick r:id="rId5" tooltip="Volcanic ash"/>
              </a:rPr>
              <a:t>volcanic ash</a:t>
            </a:r>
            <a:r>
              <a:rPr lang="en-US" dirty="0" smtClean="0">
                <a:latin typeface="Monotype Corsiva" pitchFamily="66" charset="0"/>
              </a:rPr>
              <a:t> and gases to escape from below the surface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Содержимое 4" descr="posterfig3.jpg"/>
          <p:cNvPicPr>
            <a:picLocks noGrp="1" noChangeAspect="1"/>
          </p:cNvPicPr>
          <p:nvPr>
            <p:ph sz="half" idx="1"/>
          </p:nvPr>
        </p:nvPicPr>
        <p:blipFill>
          <a:blip r:embed="rId6"/>
          <a:stretch>
            <a:fillRect/>
          </a:stretch>
        </p:blipFill>
        <p:spPr>
          <a:xfrm>
            <a:off x="142844" y="1785927"/>
            <a:ext cx="4038600" cy="30718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95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Berlin Sans FB Demi" pitchFamily="34" charset="0"/>
              </a:rPr>
              <a:t>By contrast, volcanoes are usually not created where two tectonic plates </a:t>
            </a:r>
            <a:endParaRPr lang="ru-RU" dirty="0">
              <a:latin typeface="Beyond Wonderland" pitchFamily="2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volcano3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71472" y="3643314"/>
            <a:ext cx="3644660" cy="2867133"/>
          </a:xfrm>
        </p:spPr>
      </p:pic>
      <p:pic>
        <p:nvPicPr>
          <p:cNvPr id="9" name="Рисунок 8" descr="bl_0377_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7" y="285728"/>
            <a:ext cx="3574741" cy="531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lightning_05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4038600" cy="2688193"/>
          </a:xfrm>
        </p:spPr>
      </p:pic>
      <p:pic>
        <p:nvPicPr>
          <p:cNvPr id="6" name="Содержимое 5" descr="vulcano_9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3643314"/>
            <a:ext cx="4038600" cy="2524125"/>
          </a:xfrm>
        </p:spPr>
      </p:pic>
      <p:pic>
        <p:nvPicPr>
          <p:cNvPr id="7" name="Рисунок 6" descr="194606-bigthumbnai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0"/>
            <a:ext cx="4071966" cy="2535508"/>
          </a:xfrm>
          <a:prstGeom prst="rect">
            <a:avLst/>
          </a:prstGeom>
        </p:spPr>
      </p:pic>
      <p:pic>
        <p:nvPicPr>
          <p:cNvPr id="8" name="Рисунок 7" descr="0_ef62_df26714e_XL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429000"/>
            <a:ext cx="4143372" cy="30987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ison" pitchFamily="2" charset="0"/>
              </a:rPr>
              <a:t>Volcano diagram</a:t>
            </a:r>
            <a:endParaRPr lang="ru-RU" dirty="0"/>
          </a:p>
        </p:txBody>
      </p:sp>
      <p:pic>
        <p:nvPicPr>
          <p:cNvPr id="5" name="Содержимое 4" descr="Volcano_scheme.svg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357298"/>
            <a:ext cx="4038600" cy="4616809"/>
          </a:xfrm>
          <a:ln w="76200">
            <a:solidFill>
              <a:schemeClr val="tx1"/>
            </a:solidFill>
          </a:ln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Monotype Corsiva" pitchFamily="66" charset="0"/>
              </a:rPr>
              <a:t>1. Magma chamber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2. Bedrock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3. Conduit (pipe)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4. Base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5. Sill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6. Branch pipe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7. Layers of ash emitted by the volcano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8. Flank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9. Layers of lava emitted by the volcano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10. Throat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11. Parasitic cone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12. Lava flow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13. Vent</a:t>
            </a:r>
            <a:br>
              <a:rPr lang="en-US" dirty="0" smtClean="0">
                <a:latin typeface="Monotype Corsiva" pitchFamily="66" charset="0"/>
              </a:rPr>
            </a:br>
            <a:r>
              <a:rPr lang="en-US" dirty="0" smtClean="0">
                <a:latin typeface="Monotype Corsiva" pitchFamily="66" charset="0"/>
              </a:rPr>
              <a:t>14. Crater</a:t>
            </a:r>
            <a:br>
              <a:rPr lang="en-US" dirty="0" smtClean="0">
                <a:latin typeface="Monotype Corsiva" pitchFamily="66" charset="0"/>
              </a:rPr>
            </a:br>
            <a:endParaRPr lang="en-US" dirty="0" smtClean="0">
              <a:latin typeface="Monotype Corsiva" pitchFamily="66" charset="0"/>
            </a:endParaRPr>
          </a:p>
          <a:p>
            <a:r>
              <a:rPr lang="en-US" dirty="0" smtClean="0">
                <a:latin typeface="Monotype Corsiva" pitchFamily="66" charset="0"/>
              </a:rPr>
              <a:t>15. Ash cloud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  <a:alpha val="4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latin typeface="Monotype Corsiva" pitchFamily="66" charset="0"/>
              </a:rPr>
              <a:t>Large </a:t>
            </a:r>
            <a:r>
              <a:rPr lang="en-US" dirty="0" err="1" smtClean="0">
                <a:latin typeface="Monotype Corsiva" pitchFamily="66" charset="0"/>
              </a:rPr>
              <a:t>erruptions</a:t>
            </a:r>
            <a:r>
              <a:rPr lang="en-US" dirty="0" smtClean="0">
                <a:latin typeface="Monotype Corsiva" pitchFamily="66" charset="0"/>
              </a:rPr>
              <a:t> </a:t>
            </a:r>
            <a:r>
              <a:rPr lang="en-US" dirty="0" smtClean="0">
                <a:latin typeface="Monotype Corsiva" pitchFamily="66" charset="0"/>
              </a:rPr>
              <a:t>can affect temperature as ash and droplets of sulfuric acid obscure the sun and cool the Earth's lower atmosphere or troposphere; however, they also absorb heat radiated up from the Earth, thereby warming the stratosphere. 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volcano-scene-final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645025" y="1285860"/>
            <a:ext cx="4041775" cy="410985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  <a:alpha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eruzione-vulcanica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785918" y="357166"/>
            <a:ext cx="2034553" cy="175875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underwater-volcano-540x380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91102" y="4357694"/>
            <a:ext cx="2652898" cy="1866854"/>
          </a:xfrm>
        </p:spPr>
      </p:pic>
      <p:pic>
        <p:nvPicPr>
          <p:cNvPr id="9" name="Рисунок 8" descr="0_7d9e5_658de388_X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357166"/>
            <a:ext cx="2400285" cy="1785930"/>
          </a:xfrm>
          <a:prstGeom prst="rect">
            <a:avLst/>
          </a:prstGeom>
        </p:spPr>
      </p:pic>
      <p:pic>
        <p:nvPicPr>
          <p:cNvPr id="10" name="Рисунок 9" descr="eruzione-vulcan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357166"/>
            <a:ext cx="2000264" cy="1729117"/>
          </a:xfrm>
          <a:prstGeom prst="rect">
            <a:avLst/>
          </a:prstGeom>
        </p:spPr>
      </p:pic>
      <p:pic>
        <p:nvPicPr>
          <p:cNvPr id="11" name="Рисунок 10" descr="twip_100325_00_ss_ful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28860" y="2643182"/>
            <a:ext cx="3942633" cy="2595567"/>
          </a:xfrm>
          <a:prstGeom prst="rect">
            <a:avLst/>
          </a:prstGeom>
        </p:spPr>
      </p:pic>
      <p:pic>
        <p:nvPicPr>
          <p:cNvPr id="12" name="Рисунок 11" descr="01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56" y="2285992"/>
            <a:ext cx="2714644" cy="1809763"/>
          </a:xfrm>
          <a:prstGeom prst="rect">
            <a:avLst/>
          </a:prstGeom>
        </p:spPr>
      </p:pic>
      <p:pic>
        <p:nvPicPr>
          <p:cNvPr id="13" name="Рисунок 12" descr="59788967_4ak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2285992"/>
            <a:ext cx="2143108" cy="1522397"/>
          </a:xfrm>
          <a:prstGeom prst="rect">
            <a:avLst/>
          </a:prstGeom>
        </p:spPr>
      </p:pic>
      <p:pic>
        <p:nvPicPr>
          <p:cNvPr id="14" name="Рисунок 13" descr="0_ef62_df26714e_XL.jpe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" y="5214950"/>
            <a:ext cx="2424172" cy="1643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91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Volcano</vt:lpstr>
      <vt:lpstr>Слайд 2</vt:lpstr>
      <vt:lpstr>Слайд 3</vt:lpstr>
      <vt:lpstr>Слайд 4</vt:lpstr>
      <vt:lpstr>Volcano diagram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Volcano</dc:title>
  <dc:creator>кама</dc:creator>
  <cp:lastModifiedBy>DNA7 X86</cp:lastModifiedBy>
  <cp:revision>10</cp:revision>
  <dcterms:created xsi:type="dcterms:W3CDTF">2012-10-19T19:29:34Z</dcterms:created>
  <dcterms:modified xsi:type="dcterms:W3CDTF">2012-11-12T17:46:49Z</dcterms:modified>
</cp:coreProperties>
</file>