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3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7" r:id="rId21"/>
    <p:sldId id="276" r:id="rId22"/>
    <p:sldId id="278" r:id="rId23"/>
    <p:sldId id="279" r:id="rId24"/>
    <p:sldId id="282" r:id="rId25"/>
    <p:sldId id="283" r:id="rId26"/>
    <p:sldId id="284" r:id="rId27"/>
    <p:sldId id="280" r:id="rId28"/>
    <p:sldId id="28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F08201-B5F0-4F0D-9A70-7FB8B02981E3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4C5CA-C884-421C-B80D-AFB995C5FC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C5CA-C884-421C-B80D-AFB995C5FC2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C5CA-C884-421C-B80D-AFB995C5FC22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4C5CA-C884-421C-B80D-AFB995C5FC22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22.10.2012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772400" cy="1470025"/>
          </a:xfrm>
        </p:spPr>
        <p:txBody>
          <a:bodyPr>
            <a:normAutofit/>
          </a:bodyPr>
          <a:lstStyle/>
          <a:p>
            <a:pPr algn="ctr"/>
            <a:r>
              <a:rPr lang="ru-RU" sz="6000" i="1" dirty="0" smtClean="0"/>
              <a:t>Презентация.</a:t>
            </a:r>
            <a:endParaRPr lang="ru-RU" sz="6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492896"/>
            <a:ext cx="6400800" cy="1752600"/>
          </a:xfrm>
        </p:spPr>
        <p:txBody>
          <a:bodyPr>
            <a:normAutofit/>
          </a:bodyPr>
          <a:lstStyle/>
          <a:p>
            <a:r>
              <a:rPr lang="ru-RU" sz="4000" i="1" dirty="0" smtClean="0">
                <a:solidFill>
                  <a:srgbClr val="A50021"/>
                </a:solidFill>
              </a:rPr>
              <a:t>Тема: История баскетбола.</a:t>
            </a:r>
            <a:endParaRPr lang="ru-RU" sz="4000" i="1" dirty="0">
              <a:solidFill>
                <a:srgbClr val="A5002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5517232"/>
            <a:ext cx="30963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srgbClr val="A50021"/>
                </a:solidFill>
              </a:rPr>
              <a:t>Подготовила: Баринова Люба</a:t>
            </a:r>
            <a:r>
              <a:rPr lang="ru-RU" dirty="0" smtClean="0">
                <a:solidFill>
                  <a:srgbClr val="A50021"/>
                </a:solidFill>
              </a:rPr>
              <a:t>.</a:t>
            </a:r>
            <a:endParaRPr lang="ru-RU" dirty="0">
              <a:solidFill>
                <a:srgbClr val="A50021"/>
              </a:solidFill>
            </a:endParaRPr>
          </a:p>
        </p:txBody>
      </p:sp>
      <p:pic>
        <p:nvPicPr>
          <p:cNvPr id="9" name="Рисунок 8" descr="basketball-figure-stress-reliever-extralarge-31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07096" y="3429000"/>
            <a:ext cx="3568959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0"/>
            <a:ext cx="3419872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Уже в 1909 году состоялось событие, ставшее определённой вехой в истории не только отечественного, но и мирового баскетбола. В Петербург приехала группа членов американской ассоциации христиан. Из них и была составлена баскетбольная команда, которая, к общей радости петербуржцев, проиграла местной команде «лиловых» со счётом 19:28. </a:t>
            </a:r>
          </a:p>
        </p:txBody>
      </p:sp>
      <p:pic>
        <p:nvPicPr>
          <p:cNvPr id="3" name="Рисунок 2" descr="ААХ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15408" y="0"/>
            <a:ext cx="5328592" cy="45811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5301208"/>
            <a:ext cx="864096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Эта встреча проходила в новом зале общества «Маяк» в доме №35 на </a:t>
            </a:r>
            <a:r>
              <a:rPr lang="ru-RU" sz="2000" dirty="0" err="1" smtClean="0"/>
              <a:t>Надежденской</a:t>
            </a:r>
            <a:r>
              <a:rPr lang="ru-RU" sz="2000" dirty="0" smtClean="0"/>
              <a:t> улице (в советские времена – улица Маяковского). Именно эта историческая встреча в книге «Мировой баскетбол», названа первым международным баскетбольным матчем.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4283968" y="4581128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A50021"/>
                </a:solidFill>
              </a:rPr>
              <a:t>Американская  ассоциация христиан.</a:t>
            </a:r>
            <a:endParaRPr lang="ru-RU" i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810039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A50021"/>
                </a:solidFill>
              </a:rPr>
              <a:t>Таким образом, получается, что именно Россия стала местом проведения первого международного баскетбольного матча на планете. </a:t>
            </a:r>
          </a:p>
          <a:p>
            <a:r>
              <a:rPr lang="ru-RU" sz="2000" i="1" dirty="0" smtClean="0">
                <a:solidFill>
                  <a:srgbClr val="A50021"/>
                </a:solidFill>
              </a:rPr>
              <a:t>Два события – первая игра, состоявшаяся в 1906 году, и первый международный матч 1909 года.</a:t>
            </a:r>
            <a:endParaRPr lang="ru-RU" sz="2000" i="1" dirty="0">
              <a:solidFill>
                <a:srgbClr val="A5002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59632" y="2996952"/>
            <a:ext cx="738031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Благодаря усилиям «</a:t>
            </a:r>
            <a:r>
              <a:rPr lang="ru-RU" sz="2000" dirty="0" err="1" smtClean="0"/>
              <a:t>маяковцев</a:t>
            </a:r>
            <a:r>
              <a:rPr lang="ru-RU" sz="2000" dirty="0" smtClean="0"/>
              <a:t>» баскетбол вскоре стал распространяться в других спортивных обществах и учебных заведениях города, а после революции уверенно зашагал по стране и уже в 1920 году был внесён в школьную программу Всеобуча наравне с футболом в качестве обязательной дисциплины. </a:t>
            </a:r>
          </a:p>
          <a:p>
            <a:r>
              <a:rPr lang="ru-RU" sz="2000" dirty="0" smtClean="0"/>
              <a:t>В 21-м в Петербурге была создана первая в стране баскетбольная лига, председателем которой стал Ф. </a:t>
            </a:r>
            <a:r>
              <a:rPr lang="ru-RU" sz="2000" dirty="0" err="1" smtClean="0"/>
              <a:t>Юргенсон</a:t>
            </a:r>
            <a:r>
              <a:rPr lang="ru-RU" sz="2000" dirty="0" smtClean="0"/>
              <a:t>. И именно эта организация явилась прообразом нынешней федерации, и именно под её эгидой в том же году впервые было проведено первенство города по баскетболу.</a:t>
            </a:r>
            <a:endParaRPr lang="ru-RU" sz="2000" dirty="0"/>
          </a:p>
        </p:txBody>
      </p:sp>
      <p:pic>
        <p:nvPicPr>
          <p:cNvPr id="4" name="Рисунок 3" descr="9380838-basketball-ball-over-white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08304" y="1556792"/>
            <a:ext cx="1600200" cy="16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784887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Большую работу проводили будущие федерации по организации всевозможных чемпионатов, турниров, а с 1923 года – чемпионатов страны сначала среди городов, а затем и среди спортивных обществ. </a:t>
            </a:r>
          </a:p>
          <a:p>
            <a:endParaRPr lang="ru-RU" sz="2000" dirty="0" smtClean="0"/>
          </a:p>
          <a:p>
            <a:r>
              <a:rPr lang="ru-RU" sz="2000" dirty="0" smtClean="0"/>
              <a:t>Надо сказать, что ленинградские команды неоднократно становились чемпионами: в 1923-м году обе команды – и женская, и мужская, затем женская – в 1935 году, а мужская – в 1936 году.</a:t>
            </a:r>
          </a:p>
          <a:p>
            <a:endParaRPr lang="ru-RU" sz="2000" dirty="0" smtClean="0"/>
          </a:p>
          <a:p>
            <a:r>
              <a:rPr lang="ru-RU" sz="2000" dirty="0" smtClean="0"/>
              <a:t> В 1955 году мужская команда Ленинграда стала чемпионом всесоюзных соревнований в закрытых помещениях среди сборных команд союзных республик, а также Москвы и Ленинграда. </a:t>
            </a:r>
          </a:p>
          <a:p>
            <a:endParaRPr lang="ru-RU" sz="2000" dirty="0" smtClean="0"/>
          </a:p>
          <a:p>
            <a:r>
              <a:rPr lang="ru-RU" sz="2000" dirty="0" smtClean="0"/>
              <a:t>Затем звание чемпионов страны наши команды завоевали ещё четырежды: женская команда «Спартак» (главный тренер С. </a:t>
            </a:r>
            <a:r>
              <a:rPr lang="ru-RU" sz="2000" dirty="0" err="1" smtClean="0"/>
              <a:t>Гельчинский</a:t>
            </a:r>
            <a:r>
              <a:rPr lang="ru-RU" sz="2000" dirty="0" smtClean="0"/>
              <a:t>) – в 1974 году и команда «</a:t>
            </a:r>
            <a:r>
              <a:rPr lang="ru-RU" sz="2000" dirty="0" err="1" smtClean="0"/>
              <a:t>Электросила</a:t>
            </a:r>
            <a:r>
              <a:rPr lang="ru-RU" sz="2000" dirty="0" smtClean="0"/>
              <a:t>» (главный тренер      Е. Кожевников) – в 1990 году; мужская команда «Спартак» в 1975 году стала чемпионом Советского Союза, а в 1992 году – чемпионом СНГ. Обе победы были одержаны под руководством тренера  </a:t>
            </a:r>
          </a:p>
          <a:p>
            <a:r>
              <a:rPr lang="ru-RU" sz="2000" dirty="0" smtClean="0"/>
              <a:t>В. </a:t>
            </a:r>
            <a:r>
              <a:rPr lang="ru-RU" sz="2000" dirty="0" err="1" smtClean="0"/>
              <a:t>Кондрашина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3" name="Рисунок 2" descr="7161050-basketball-ball-isolated-on-white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740352" y="5589240"/>
            <a:ext cx="1008112" cy="10081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0"/>
            <a:ext cx="4789040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/>
              <a:t>В 1920-е годы начинают активно создаваться национальные федерации баскетбола, проводятся первые международные встречи. </a:t>
            </a:r>
          </a:p>
          <a:p>
            <a:endParaRPr lang="ru-RU" sz="1900" dirty="0" smtClean="0"/>
          </a:p>
          <a:p>
            <a:r>
              <a:rPr lang="ru-RU" sz="1900" dirty="0" smtClean="0"/>
              <a:t>Так в 1919 году состоялся баскетбольный турнир между армейскими командами США, Италии и Франции.</a:t>
            </a:r>
          </a:p>
          <a:p>
            <a:r>
              <a:rPr lang="ru-RU" sz="1900" dirty="0" smtClean="0"/>
              <a:t> </a:t>
            </a:r>
          </a:p>
          <a:p>
            <a:r>
              <a:rPr lang="ru-RU" sz="1900" dirty="0" smtClean="0"/>
              <a:t>В 1923 году во Франции проводится первый международный женский турнир. Участие в нём приняли команды трёх стран: Англии, Италии, США. </a:t>
            </a:r>
          </a:p>
          <a:p>
            <a:endParaRPr lang="ru-RU" sz="1900" dirty="0" smtClean="0"/>
          </a:p>
          <a:p>
            <a:r>
              <a:rPr lang="ru-RU" sz="1900" dirty="0" smtClean="0"/>
              <a:t>Игра завоёвывает всё большую популярность и признание в мире, и в 1932 году в Женеве была создана Международная Федерация баскетбольных ассоциаций. В её первом составе было 8 стран – Аргентина, Греция, Италия, Латвия, Португалия, Румыния, Швеция, Чехословакия.</a:t>
            </a:r>
            <a:endParaRPr lang="ru-RU" sz="1900" dirty="0"/>
          </a:p>
        </p:txBody>
      </p:sp>
      <p:pic>
        <p:nvPicPr>
          <p:cNvPr id="4" name="Рисунок 3" descr="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0725" y="0"/>
            <a:ext cx="3343275" cy="5038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7416824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  <a:r>
              <a:rPr lang="ru-RU" sz="1900" dirty="0" smtClean="0"/>
              <a:t>В 1935 году Международный олимпийский комитет вынес решение о признании баскетбола олимпийским видом спорта. </a:t>
            </a:r>
          </a:p>
          <a:p>
            <a:endParaRPr lang="ru-RU" sz="1900" dirty="0" smtClean="0"/>
          </a:p>
          <a:p>
            <a:r>
              <a:rPr lang="ru-RU" sz="1900" dirty="0" smtClean="0"/>
              <a:t>В 1936 году он появляется в программе Олимпийских игр в Берлине. Почётным гостем игр был Д. </a:t>
            </a:r>
            <a:r>
              <a:rPr lang="ru-RU" sz="1900" dirty="0" err="1" smtClean="0"/>
              <a:t>Нейсмит</a:t>
            </a:r>
            <a:r>
              <a:rPr lang="ru-RU" sz="1900" dirty="0" smtClean="0"/>
              <a:t>.</a:t>
            </a:r>
          </a:p>
          <a:p>
            <a:r>
              <a:rPr lang="ru-RU" sz="1900" dirty="0" smtClean="0"/>
              <a:t> </a:t>
            </a:r>
          </a:p>
          <a:p>
            <a:r>
              <a:rPr lang="ru-RU" sz="1900" dirty="0" smtClean="0"/>
              <a:t>В баскетбольном турнире участвовали команды 21 страны. Матчи проводились на открытых теннисных площадках, все последующие олимпийские турниры проводились в закрытых помещениях.</a:t>
            </a:r>
          </a:p>
          <a:p>
            <a:r>
              <a:rPr lang="ru-RU" sz="1900" dirty="0" smtClean="0"/>
              <a:t> Первым олимпийским чемпионом стала команда США. Американцы ещё 11 раз становились олимпийскими чемпионами.</a:t>
            </a:r>
          </a:p>
          <a:p>
            <a:endParaRPr lang="ru-RU" sz="1900" dirty="0" smtClean="0"/>
          </a:p>
          <a:p>
            <a:r>
              <a:rPr lang="ru-RU" sz="1900" dirty="0" smtClean="0"/>
              <a:t> В Сиднее (2000) американская сборная «</a:t>
            </a:r>
            <a:r>
              <a:rPr lang="ru-RU" sz="1900" dirty="0" err="1" smtClean="0"/>
              <a:t>Дрим</a:t>
            </a:r>
            <a:r>
              <a:rPr lang="ru-RU" sz="1900" dirty="0" smtClean="0"/>
              <a:t> </a:t>
            </a:r>
            <a:r>
              <a:rPr lang="ru-RU" sz="1900" dirty="0" err="1" smtClean="0"/>
              <a:t>тим</a:t>
            </a:r>
            <a:r>
              <a:rPr lang="ru-RU" sz="1900" dirty="0" smtClean="0"/>
              <a:t>» опять была первой. Дважды олимпийскими чемпионами становилась сборная СССР – в 1972 и 1988 годах.</a:t>
            </a:r>
          </a:p>
          <a:p>
            <a:endParaRPr lang="ru-RU" sz="1900" dirty="0" err="1" smtClean="0"/>
          </a:p>
          <a:p>
            <a:r>
              <a:rPr lang="ru-RU" sz="1900" dirty="0" smtClean="0"/>
              <a:t> Во время Олимпиады в Берлине (1936) состоялся первый конгресс ФИБА, где были рассмотрены существующие и приняты единые международные правила игры. В 1948 году членами ФИБА являлись уже 50 стран. С развитием мирового баскетбола происходило развитие и обогащение техники и тактики игры.</a:t>
            </a:r>
          </a:p>
          <a:p>
            <a:endParaRPr lang="ru-RU" dirty="0"/>
          </a:p>
        </p:txBody>
      </p:sp>
      <p:pic>
        <p:nvPicPr>
          <p:cNvPr id="3" name="Рисунок 2" descr="2010_121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24328" y="1844824"/>
            <a:ext cx="1313161" cy="27122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АШ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548680"/>
            <a:ext cx="7449103" cy="5040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67744" y="5877272"/>
            <a:ext cx="56166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A50021"/>
                </a:solidFill>
              </a:rPr>
              <a:t>Олимпиада 1972 г. Баскетбол. Финал. СССР - США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332656"/>
            <a:ext cx="78488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В первой половине 1950-х годов баскетбол стал терять присущую ему остроту борьбы. Потребовалось внести в правила целый ряд изменений и дополнений для её оживления. </a:t>
            </a:r>
          </a:p>
          <a:p>
            <a:endParaRPr lang="ru-RU" sz="2000" i="1" dirty="0" smtClean="0">
              <a:solidFill>
                <a:srgbClr val="A50021"/>
              </a:solidFill>
            </a:endParaRPr>
          </a:p>
          <a:p>
            <a:r>
              <a:rPr lang="ru-RU" sz="2400" i="1" dirty="0" smtClean="0">
                <a:solidFill>
                  <a:srgbClr val="A50021"/>
                </a:solidFill>
              </a:rPr>
              <a:t>Наиболее важными из этих дополнений были:</a:t>
            </a:r>
            <a:endParaRPr lang="ru-RU" sz="2400" i="1" dirty="0">
              <a:solidFill>
                <a:srgbClr val="A5002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276872"/>
            <a:ext cx="396044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sz="2000" dirty="0" smtClean="0">
                <a:latin typeface="Arial Black" pitchFamily="34" charset="0"/>
              </a:rPr>
              <a:t>1. </a:t>
            </a:r>
            <a:r>
              <a:rPr lang="ru-RU" sz="2000" dirty="0" smtClean="0"/>
              <a:t>введение правила 30 секунд (команда, владеющая мячом обязана в пределах этого времени бросить мяч в корзину);</a:t>
            </a:r>
          </a:p>
          <a:p>
            <a:pPr marL="342900" indent="-342900"/>
            <a:endParaRPr lang="ru-RU" sz="2000" dirty="0" smtClean="0">
              <a:latin typeface="Arial Black" pitchFamily="34" charset="0"/>
            </a:endParaRPr>
          </a:p>
          <a:p>
            <a:pPr marL="342900" indent="-342900"/>
            <a:r>
              <a:rPr lang="ru-RU" sz="2000" dirty="0" smtClean="0">
                <a:latin typeface="Arial Black" pitchFamily="34" charset="0"/>
              </a:rPr>
              <a:t>2. </a:t>
            </a:r>
            <a:r>
              <a:rPr lang="ru-RU" sz="2000" dirty="0" smtClean="0"/>
              <a:t>расширение площади зоны, в которой игрокам нападения не разрешалось находиться более трёх секунд.</a:t>
            </a:r>
          </a:p>
          <a:p>
            <a:pPr marL="342900" indent="-342900"/>
            <a:endParaRPr lang="ru-RU" dirty="0"/>
          </a:p>
        </p:txBody>
      </p:sp>
      <p:pic>
        <p:nvPicPr>
          <p:cNvPr id="5" name="Рисунок 4" descr="x_f092fc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2132856"/>
            <a:ext cx="3744416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789040"/>
            <a:ext cx="78488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000" dirty="0" smtClean="0"/>
          </a:p>
          <a:p>
            <a:r>
              <a:rPr lang="ru-RU" sz="2000" dirty="0" smtClean="0"/>
              <a:t> В чемпионате приняли участие 10 команд. Первым чемпионом мира стала команда Аргентины, одержавшая победу над олимпийским чемпионом 1948 года сборной США.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dirty="0" smtClean="0"/>
              <a:t>В дальнейшем сборная США четыре раза становилась чемпионом мира (1954, 1986, 1994, 1998); сборная СССР – трижды (1967, 1974 и 1982); команда Югославии также трижды (1970, 1978 и 1990). Два раза чемпионом мира становилась команда Бразилии (1959 и 1963)</a:t>
            </a:r>
            <a:endParaRPr lang="ru-RU" sz="2000" dirty="0"/>
          </a:p>
        </p:txBody>
      </p:sp>
      <p:pic>
        <p:nvPicPr>
          <p:cNvPr id="3" name="Рисунок 2" descr="hardwood_photo.197205053_st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39952" y="260648"/>
            <a:ext cx="4644008" cy="37170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043608" y="0"/>
            <a:ext cx="33123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Решение о проведении чемпионатов мира среди мужчин было принято на конгрессе ФИБА во время Олимпиады 1948 в Лондоне. Первый чемпионат мира по баскетболу состоялся в 1950 году в Буэнос-Айресе (Аргентина).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0"/>
            <a:ext cx="8100392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На конгрессе ФИБА в Хельсинки, в 1952 году (во время Олимпийских игр), было принято решение о проведении чемпионатов мира среди женщин. </a:t>
            </a:r>
          </a:p>
          <a:p>
            <a:endParaRPr lang="ru-RU" sz="2000" dirty="0" smtClean="0"/>
          </a:p>
          <a:p>
            <a:r>
              <a:rPr lang="ru-RU" sz="2000" dirty="0" smtClean="0"/>
              <a:t>Первый чемпионат состоялся в 1953 году в Сантьяго (Чили), а первыми чемпионками стали американские баскетболистки. </a:t>
            </a:r>
          </a:p>
          <a:p>
            <a:endParaRPr lang="ru-RU" sz="2000" dirty="0" smtClean="0"/>
          </a:p>
          <a:p>
            <a:r>
              <a:rPr lang="ru-RU" sz="2000" dirty="0" smtClean="0"/>
              <a:t>Команда США ещё 5 раз завоёвывала звание чемпионок мира (1957, 1979, 1986, 1990, 1999). Столько же раз почётным титулом владела сборная СССР (1959, 1964, 1967, 1971. 1975 и 1983).</a:t>
            </a:r>
          </a:p>
          <a:p>
            <a:endParaRPr lang="ru-RU" sz="2000" dirty="0" smtClean="0"/>
          </a:p>
        </p:txBody>
      </p:sp>
      <p:pic>
        <p:nvPicPr>
          <p:cNvPr id="5" name="Рисунок 4" descr="basketball-silhouette-dribblin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00192" y="3284984"/>
            <a:ext cx="2766392" cy="334478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43608" y="3573016"/>
            <a:ext cx="50405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Дебют женского баскетбола на Олимпийских играх состоялся в 1976 году в Монреале. В турнире участвовали шесть команд. Первыми олимпийскими чемпионами стали баскетболистки сборной СССР, которые ещё дважды становилась чемпионками, четырежды завоёвывали золотые медали американские баскетболистки (1984, 1988, 1996, 2000).</a:t>
            </a:r>
            <a:endParaRPr lang="ru-RU" sz="2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Первый чемпионат Европы среди мужчин прошёл в 1935 году в Женеве. Победили баскетболисты Латвии. В 1937 и 1939 годах чемпионами становились баскетболисты Литвы. Больше всех почётным званием владели спортсмены СССР – 14 раз (1947, 1951-1953, 1957-1971, 1979-1981 и 1995-1997).</a:t>
            </a:r>
          </a:p>
          <a:p>
            <a:endParaRPr lang="ru-RU" sz="2000" dirty="0" smtClean="0"/>
          </a:p>
          <a:p>
            <a:endParaRPr lang="ru-RU" sz="2000" dirty="0" smtClean="0"/>
          </a:p>
        </p:txBody>
      </p:sp>
      <p:pic>
        <p:nvPicPr>
          <p:cNvPr id="5" name="Рисунок 4" descr="how-to-get-better-at-basket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2348880"/>
            <a:ext cx="4531623" cy="424394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652120" y="2564904"/>
            <a:ext cx="349188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Первый чемпионат Европы среди женщин прошёл в Риме в 1938 году, на котором победили баскетболистки Италии. </a:t>
            </a:r>
          </a:p>
          <a:p>
            <a:r>
              <a:rPr lang="ru-RU" sz="2000" dirty="0" smtClean="0"/>
              <a:t>Сборная СССР – 21 раз становилась чемпионом Европы (1950-1956, 1960-1991).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188640"/>
            <a:ext cx="4572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Игра, похожая на баскетбол, известна у индейцев Центральной Америки – майя и ацтеков. Мяч делался из литого каучука, его надо было забросить в кольцо. Родиной современного баскетбола принято считать Соединённые штаты Америки. Игра была придумана в декабре в 1891 году в учебном центре Христианской молодёжной ассоциации в Спрингфилде, штат Массачусетс. Чтобы оживить уроки по гимнастике, молодой преподаватель, доктор Джеймс </a:t>
            </a:r>
            <a:r>
              <a:rPr lang="ru-RU" sz="2000" dirty="0" err="1" smtClean="0"/>
              <a:t>Нейсмит</a:t>
            </a:r>
            <a:r>
              <a:rPr lang="ru-RU" sz="2000" dirty="0" smtClean="0"/>
              <a:t>, придумал новую игру. Он прикрепил к перилам балкона две фруктовые корзины без дна, в которые нужно было забрасывать футбольный мяч (отсюда название </a:t>
            </a:r>
            <a:r>
              <a:rPr lang="ru-RU" sz="2000" dirty="0" err="1" smtClean="0"/>
              <a:t>basket</a:t>
            </a:r>
            <a:r>
              <a:rPr lang="ru-RU" sz="2000" dirty="0" smtClean="0"/>
              <a:t> –корзина, </a:t>
            </a:r>
            <a:r>
              <a:rPr lang="ru-RU" sz="2000" dirty="0" err="1" smtClean="0"/>
              <a:t>ball</a:t>
            </a:r>
            <a:r>
              <a:rPr lang="ru-RU" sz="2000" dirty="0" smtClean="0"/>
              <a:t> – мяч).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6165304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A50021"/>
                </a:solidFill>
              </a:rPr>
              <a:t>1891 год. Джеймс </a:t>
            </a:r>
            <a:r>
              <a:rPr lang="ru-RU" i="1" dirty="0" err="1" smtClean="0">
                <a:solidFill>
                  <a:srgbClr val="A50021"/>
                </a:solidFill>
              </a:rPr>
              <a:t>Нейсмит</a:t>
            </a:r>
            <a:r>
              <a:rPr lang="ru-RU" i="1" dirty="0" smtClean="0">
                <a:solidFill>
                  <a:srgbClr val="A50021"/>
                </a:solidFill>
              </a:rPr>
              <a:t>.</a:t>
            </a:r>
          </a:p>
        </p:txBody>
      </p:sp>
      <p:pic>
        <p:nvPicPr>
          <p:cNvPr id="5" name="Рисунок 4" descr="james-naismith-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0"/>
            <a:ext cx="4320480" cy="6048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260648"/>
            <a:ext cx="810039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Чемпионаты Азии проводятся: у мужчин – с 1960 года, среди женщин – с 1965 года. </a:t>
            </a:r>
          </a:p>
          <a:p>
            <a:endParaRPr lang="ru-RU" sz="2000" dirty="0" smtClean="0"/>
          </a:p>
          <a:p>
            <a:r>
              <a:rPr lang="ru-RU" sz="2000" dirty="0" smtClean="0"/>
              <a:t>У мужчин команда Китая была девятикратным чемпионом (1965-1968, 1972-1974, 1978-1984 и 1988), команда Филиппин – пятикратный чемпион Азии (1960, 1963, 1967, 1973 и 1986).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dirty="0" smtClean="0"/>
              <a:t>Дважды первенствовала сборная Японии (1965, 1967).</a:t>
            </a:r>
          </a:p>
          <a:p>
            <a:endParaRPr lang="ru-RU" sz="2000" dirty="0" smtClean="0"/>
          </a:p>
          <a:p>
            <a:r>
              <a:rPr lang="ru-RU" sz="2000" dirty="0" smtClean="0"/>
              <a:t> У женщин – Южная Корея девятикратный чемпион Азии (1965-1968, 1972-1974, 1978-1984 и 1988), четыре раза чемпионом была сборная КНР (1976, 1986, 1990-1992 и 1995).</a:t>
            </a:r>
            <a:endParaRPr lang="ru-RU" sz="2000" dirty="0"/>
          </a:p>
        </p:txBody>
      </p:sp>
      <p:pic>
        <p:nvPicPr>
          <p:cNvPr id="3" name="Рисунок 2" descr="8550726-basketball-players-silhouette-with-backboard-and-bal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3918060"/>
            <a:ext cx="4536504" cy="270941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332656"/>
            <a:ext cx="8100392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Первый чемпионат Африки прошёл в Каире в 1962 году.</a:t>
            </a:r>
          </a:p>
          <a:p>
            <a:r>
              <a:rPr lang="ru-RU" sz="2000" dirty="0" smtClean="0"/>
              <a:t> Золотые медали завоевали баскетболисты ОАР (Объединённой Арабской Республики). </a:t>
            </a:r>
          </a:p>
          <a:p>
            <a:endParaRPr lang="ru-RU" sz="2000" dirty="0" smtClean="0"/>
          </a:p>
          <a:p>
            <a:r>
              <a:rPr lang="ru-RU" sz="2000" dirty="0" smtClean="0"/>
              <a:t>Команда ОАР ещё четыре раза была первой – два как сборная ОАР (1964 и 1970) и два раза как команда Египта (1975 и 1983).</a:t>
            </a:r>
          </a:p>
          <a:p>
            <a:r>
              <a:rPr lang="ru-RU" sz="2000" dirty="0" smtClean="0"/>
              <a:t> Сборная Сенегала – четырёхкратный чемпион Африки (1968, 1972, 1978-1980).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dirty="0" smtClean="0"/>
              <a:t>Два раза первыми были баскетболисты Центральноафриканской республики (в1974 и 1987), сборная Анголы три раза подряд (1989, 1992 и 1993) завоёвывала первое место.</a:t>
            </a:r>
          </a:p>
          <a:p>
            <a:r>
              <a:rPr lang="ru-RU" sz="2000" dirty="0" smtClean="0"/>
              <a:t> Дважды чемпионом Африки был Берег Слоновой Кости (1981 и 1985). Чемпионаты Африки среди женщин проводятся с 1966 года.</a:t>
            </a:r>
          </a:p>
          <a:p>
            <a:r>
              <a:rPr lang="ru-RU" sz="2000" dirty="0" smtClean="0"/>
              <a:t> </a:t>
            </a:r>
          </a:p>
          <a:p>
            <a:r>
              <a:rPr lang="ru-RU" sz="2000" dirty="0" smtClean="0"/>
              <a:t>В первые два года первенствовали баскетболистки ОАР (1966 и 1968), семь раз становились чемпионками Африки баскетболистки Сенегала (1974-1981, 1984 и 1990-1993), дважды (1983 и 1986) – спортсменки Заира.</a:t>
            </a:r>
            <a:endParaRPr lang="ru-RU" sz="2000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260648"/>
            <a:ext cx="8028384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Чемпионаты Южной Америки начали проводиться ещё до образования ФИБА. </a:t>
            </a:r>
          </a:p>
          <a:p>
            <a:endParaRPr lang="ru-RU" sz="2000" dirty="0" smtClean="0"/>
          </a:p>
          <a:p>
            <a:r>
              <a:rPr lang="ru-RU" sz="2000" dirty="0" smtClean="0"/>
              <a:t>Первым чемпионом в 1930 году стали баскетболисты Уругвая, которые ещё восемь раз становились первыми (1932, 1940, 1947-1953, 1969, 1981 и 1995). Кроме того, сборная Уругвая в 1955 году получила золотые медали совместно с командой Парагвая. </a:t>
            </a:r>
          </a:p>
          <a:p>
            <a:endParaRPr lang="ru-RU" sz="2000" dirty="0" smtClean="0"/>
          </a:p>
          <a:p>
            <a:r>
              <a:rPr lang="ru-RU" sz="2000" dirty="0" smtClean="0"/>
              <a:t>Тринадцать раз выигрывала звание чемпиона команда Бразилии (1939, 1945, 1958-1963, 1968, 1971-1973, 1977, 1983-1985 1989 годы); </a:t>
            </a:r>
          </a:p>
          <a:p>
            <a:r>
              <a:rPr lang="ru-RU" sz="2000" dirty="0" smtClean="0"/>
              <a:t>Аргентина – девятикратный чемпион (1934-1935, 1941-1943, 1966, 1976, 1979 и 1987).</a:t>
            </a:r>
          </a:p>
          <a:p>
            <a:r>
              <a:rPr lang="ru-RU" sz="2000" dirty="0" smtClean="0"/>
              <a:t>У женщин чемпионаты стали проводиться с 1946 года. </a:t>
            </a:r>
          </a:p>
          <a:p>
            <a:r>
              <a:rPr lang="ru-RU" sz="2000" dirty="0" smtClean="0"/>
              <a:t>Четыре раза становились чемпионками баскетболистки Чили (1946, 1950, 1956 и 1960). </a:t>
            </a:r>
          </a:p>
          <a:p>
            <a:endParaRPr lang="ru-RU" sz="2000" dirty="0" smtClean="0"/>
          </a:p>
          <a:p>
            <a:r>
              <a:rPr lang="ru-RU" sz="2000" dirty="0" smtClean="0"/>
              <a:t>Рекордсменками являются баскетболистки Бразилии – четырнадцатикратные чемпионки (1939, 1958, 1965-1974, 1978-1981, 1986-1991 и 1995). </a:t>
            </a:r>
          </a:p>
          <a:p>
            <a:r>
              <a:rPr lang="ru-RU" sz="2000" dirty="0" smtClean="0"/>
              <a:t>Два раза первыми были баскетболистки Парагвая (1982 и 1962).</a:t>
            </a:r>
            <a:endParaRPr lang="ru-RU" sz="20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0"/>
            <a:ext cx="8100392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900" dirty="0" smtClean="0"/>
          </a:p>
          <a:p>
            <a:r>
              <a:rPr lang="ru-RU" sz="1900" dirty="0" smtClean="0"/>
              <a:t>Одними из первых отечественных баскетболистов дебютировали в НБА в начале 1990-х годов Александр Волков («Атланта </a:t>
            </a:r>
            <a:r>
              <a:rPr lang="ru-RU" sz="1900" dirty="0" err="1" smtClean="0"/>
              <a:t>Хоукс</a:t>
            </a:r>
            <a:r>
              <a:rPr lang="ru-RU" sz="1900" dirty="0" smtClean="0"/>
              <a:t>») и звёзды литовского баскетбола </a:t>
            </a:r>
            <a:r>
              <a:rPr lang="ru-RU" sz="1900" dirty="0" err="1" smtClean="0"/>
              <a:t>Шарунас</a:t>
            </a:r>
            <a:r>
              <a:rPr lang="ru-RU" sz="1900" dirty="0" smtClean="0"/>
              <a:t> </a:t>
            </a:r>
            <a:r>
              <a:rPr lang="ru-RU" sz="1900" dirty="0" err="1" smtClean="0"/>
              <a:t>Марчюленис</a:t>
            </a:r>
            <a:r>
              <a:rPr lang="ru-RU" sz="1900" dirty="0" smtClean="0"/>
              <a:t> («</a:t>
            </a:r>
            <a:r>
              <a:rPr lang="ru-RU" sz="1900" dirty="0" err="1" smtClean="0"/>
              <a:t>Голден</a:t>
            </a:r>
            <a:r>
              <a:rPr lang="ru-RU" sz="1900" dirty="0" smtClean="0"/>
              <a:t> </a:t>
            </a:r>
            <a:r>
              <a:rPr lang="ru-RU" sz="1900" dirty="0" err="1" smtClean="0"/>
              <a:t>Стейт</a:t>
            </a:r>
            <a:r>
              <a:rPr lang="ru-RU" sz="1900" dirty="0" smtClean="0"/>
              <a:t>») и </a:t>
            </a:r>
            <a:r>
              <a:rPr lang="ru-RU" sz="1900" dirty="0" err="1" smtClean="0"/>
              <a:t>Арвидас</a:t>
            </a:r>
            <a:r>
              <a:rPr lang="ru-RU" sz="1900" dirty="0" smtClean="0"/>
              <a:t> Сабонис («Портленд </a:t>
            </a:r>
            <a:r>
              <a:rPr lang="ru-RU" sz="1900" dirty="0" err="1" smtClean="0"/>
              <a:t>Блейзерс</a:t>
            </a:r>
            <a:r>
              <a:rPr lang="ru-RU" sz="1900" dirty="0" smtClean="0"/>
              <a:t>»)</a:t>
            </a:r>
          </a:p>
          <a:p>
            <a:r>
              <a:rPr lang="ru-RU" sz="1900" b="1" dirty="0" smtClean="0"/>
              <a:t>1997</a:t>
            </a:r>
            <a:endParaRPr lang="ru-RU" sz="1900" b="1" dirty="0" smtClean="0"/>
          </a:p>
          <a:p>
            <a:r>
              <a:rPr lang="ru-RU" sz="1900" dirty="0" smtClean="0"/>
              <a:t>– </a:t>
            </a:r>
            <a:r>
              <a:rPr lang="ru-RU" sz="1900" dirty="0" smtClean="0"/>
              <a:t>Самым пожилым игроком, который играл в матче НБА (национальная баскетбольная ассоциация), стал Роберт </a:t>
            </a:r>
            <a:r>
              <a:rPr lang="ru-RU" sz="1900" dirty="0" err="1" smtClean="0"/>
              <a:t>Пэриш</a:t>
            </a:r>
            <a:r>
              <a:rPr lang="ru-RU" sz="1900" dirty="0" smtClean="0"/>
              <a:t>. 19 марта, когда он вышел на паркет, ему было 43 года и 231 день.</a:t>
            </a:r>
            <a:endParaRPr lang="ru-RU" sz="1900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2924944"/>
            <a:ext cx="4824536" cy="272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dirty="0" smtClean="0"/>
              <a:t>Сильнейшими мужскими клубами Европы являются: греческие команды – «</a:t>
            </a:r>
            <a:r>
              <a:rPr lang="ru-RU" sz="1900" dirty="0" err="1" smtClean="0"/>
              <a:t>Олимпиакос</a:t>
            </a:r>
            <a:r>
              <a:rPr lang="ru-RU" sz="1900" dirty="0" smtClean="0"/>
              <a:t>» (</a:t>
            </a:r>
            <a:r>
              <a:rPr lang="ru-RU" sz="1900" dirty="0" err="1" smtClean="0"/>
              <a:t>Пирей</a:t>
            </a:r>
            <a:r>
              <a:rPr lang="ru-RU" sz="1900" dirty="0" smtClean="0"/>
              <a:t>) и «</a:t>
            </a:r>
            <a:r>
              <a:rPr lang="ru-RU" sz="1900" dirty="0" err="1" smtClean="0"/>
              <a:t>Панатинаикос</a:t>
            </a:r>
            <a:r>
              <a:rPr lang="ru-RU" sz="1900" dirty="0" smtClean="0"/>
              <a:t>» (Афины), испанские – «Реал» (Мадрид) и «Барселона», российская команда ЦСКА (Москва), израильская «</a:t>
            </a:r>
            <a:r>
              <a:rPr lang="ru-RU" sz="1900" dirty="0" err="1" smtClean="0"/>
              <a:t>Маккаби</a:t>
            </a:r>
            <a:r>
              <a:rPr lang="ru-RU" sz="1900" dirty="0" smtClean="0"/>
              <a:t>» (Тель-Авив), итальянские – «</a:t>
            </a:r>
            <a:r>
              <a:rPr lang="ru-RU" sz="1900" dirty="0" err="1" smtClean="0"/>
              <a:t>Тимсистем</a:t>
            </a:r>
            <a:r>
              <a:rPr lang="ru-RU" sz="1900" dirty="0" smtClean="0"/>
              <a:t>» и «Киндер», турецкие – «Эфес </a:t>
            </a:r>
            <a:r>
              <a:rPr lang="ru-RU" sz="1900" dirty="0" err="1" smtClean="0"/>
              <a:t>Пилсен</a:t>
            </a:r>
            <a:r>
              <a:rPr lang="ru-RU" sz="1900" dirty="0" smtClean="0"/>
              <a:t>» и «</a:t>
            </a:r>
            <a:r>
              <a:rPr lang="ru-RU" sz="1900" dirty="0" err="1" smtClean="0"/>
              <a:t>Улкер</a:t>
            </a:r>
            <a:r>
              <a:rPr lang="ru-RU" sz="1900" dirty="0" smtClean="0"/>
              <a:t>».</a:t>
            </a:r>
            <a:endParaRPr lang="ru-RU" sz="1900" dirty="0"/>
          </a:p>
        </p:txBody>
      </p:sp>
      <p:pic>
        <p:nvPicPr>
          <p:cNvPr id="4" name="Рисунок 3" descr="8498183-basketball-player-silhouettes-vect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64088" y="2708920"/>
            <a:ext cx="3600500" cy="39330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0"/>
            <a:ext cx="8280920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2000</a:t>
            </a:r>
          </a:p>
          <a:p>
            <a:r>
              <a:rPr lang="ru-RU" sz="2000" dirty="0" smtClean="0"/>
              <a:t>– </a:t>
            </a:r>
            <a:r>
              <a:rPr lang="ru-RU" sz="2000" dirty="0" smtClean="0"/>
              <a:t>Самый высокий бросок сверху был сделан 1 апреля 2000 года Майклом </a:t>
            </a:r>
            <a:r>
              <a:rPr lang="ru-RU" sz="2000" dirty="0" smtClean="0"/>
              <a:t>Уилсоном </a:t>
            </a:r>
            <a:r>
              <a:rPr lang="ru-RU" sz="2000" dirty="0" smtClean="0"/>
              <a:t>(США</a:t>
            </a:r>
            <a:r>
              <a:rPr lang="ru-RU" sz="2000" dirty="0" smtClean="0"/>
              <a:t>), </a:t>
            </a:r>
            <a:r>
              <a:rPr lang="ru-RU" sz="2000" dirty="0" smtClean="0"/>
              <a:t>который забросил стандартного размера баскетбольный мяч в корзину, расположенную на высоте 365 см</a:t>
            </a:r>
            <a:r>
              <a:rPr lang="ru-RU" sz="2000" dirty="0" smtClean="0"/>
              <a:t>.</a:t>
            </a:r>
          </a:p>
          <a:p>
            <a:r>
              <a:rPr lang="ru-RU" sz="2000" dirty="0" smtClean="0"/>
              <a:t>В</a:t>
            </a:r>
            <a:r>
              <a:rPr lang="ru-RU" sz="2000" dirty="0" smtClean="0"/>
              <a:t> </a:t>
            </a:r>
            <a:r>
              <a:rPr lang="ru-RU" sz="2000" dirty="0" smtClean="0"/>
              <a:t>2001 году </a:t>
            </a:r>
            <a:r>
              <a:rPr lang="ru-RU" sz="2000" dirty="0" smtClean="0"/>
              <a:t>игрок </a:t>
            </a:r>
            <a:r>
              <a:rPr lang="ru-RU" sz="2000" dirty="0" smtClean="0"/>
              <a:t>команды «</a:t>
            </a:r>
            <a:r>
              <a:rPr lang="ru-RU" sz="2000" dirty="0" err="1" smtClean="0"/>
              <a:t>Литовас</a:t>
            </a:r>
            <a:r>
              <a:rPr lang="ru-RU" sz="2000" dirty="0" smtClean="0"/>
              <a:t> </a:t>
            </a:r>
            <a:r>
              <a:rPr lang="ru-RU" sz="2000" dirty="0" err="1" smtClean="0"/>
              <a:t>Ритас</a:t>
            </a:r>
            <a:r>
              <a:rPr lang="ru-RU" sz="2000" dirty="0" smtClean="0"/>
              <a:t>» </a:t>
            </a:r>
            <a:r>
              <a:rPr lang="ru-RU" sz="2000" dirty="0" err="1" smtClean="0"/>
              <a:t>Робертас</a:t>
            </a:r>
            <a:r>
              <a:rPr lang="ru-RU" sz="2000" dirty="0" smtClean="0"/>
              <a:t> </a:t>
            </a:r>
            <a:r>
              <a:rPr lang="ru-RU" sz="2000" dirty="0" err="1" smtClean="0"/>
              <a:t>Явтокас</a:t>
            </a:r>
            <a:r>
              <a:rPr lang="ru-RU" sz="2000" dirty="0" smtClean="0"/>
              <a:t> тоже смог забить сверху в кольцо высотой 365 см.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2060848"/>
            <a:ext cx="80283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2001</a:t>
            </a:r>
          </a:p>
          <a:p>
            <a:r>
              <a:rPr lang="ru-RU" sz="2000" dirty="0" smtClean="0"/>
              <a:t>– </a:t>
            </a:r>
            <a:r>
              <a:rPr lang="ru-RU" sz="2000" dirty="0" smtClean="0"/>
              <a:t>Самый дальний бросок сверху с линии сделал Джозеф </a:t>
            </a:r>
            <a:r>
              <a:rPr lang="ru-RU" sz="2000" dirty="0" err="1" smtClean="0"/>
              <a:t>Гибби</a:t>
            </a:r>
            <a:r>
              <a:rPr lang="ru-RU" sz="2000" dirty="0" smtClean="0"/>
              <a:t> (США). Он успешно забросил баскетбольный мяч, прыгнув с линии, распложенной на расстоянии 5,79 м от щита, 21 января 2001 г. в аэропорте «Ван </a:t>
            </a:r>
            <a:r>
              <a:rPr lang="ru-RU" sz="2000" dirty="0" err="1" smtClean="0"/>
              <a:t>Нуис</a:t>
            </a:r>
            <a:r>
              <a:rPr lang="ru-RU" sz="2000" dirty="0" smtClean="0"/>
              <a:t>» (США).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3861048"/>
            <a:ext cx="8028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2002</a:t>
            </a:r>
          </a:p>
          <a:p>
            <a:r>
              <a:rPr lang="ru-RU" sz="2000" dirty="0" smtClean="0"/>
              <a:t>– </a:t>
            </a:r>
            <a:r>
              <a:rPr lang="ru-RU" sz="2000" dirty="0" smtClean="0"/>
              <a:t>Первой женщиной, сделавшей бросок сверху, стала Лиза </a:t>
            </a:r>
            <a:r>
              <a:rPr lang="ru-RU" sz="2000" dirty="0" err="1" smtClean="0"/>
              <a:t>Лесли</a:t>
            </a:r>
            <a:r>
              <a:rPr lang="ru-RU" sz="2000" dirty="0" smtClean="0"/>
              <a:t> из «</a:t>
            </a:r>
            <a:r>
              <a:rPr lang="ru-RU" sz="2000" dirty="0" err="1" smtClean="0"/>
              <a:t>Лос</a:t>
            </a:r>
            <a:r>
              <a:rPr lang="ru-RU" sz="2000" dirty="0" smtClean="0"/>
              <a:t> </a:t>
            </a:r>
            <a:r>
              <a:rPr lang="ru-RU" sz="2000" dirty="0" err="1" smtClean="0"/>
              <a:t>Анджелес</a:t>
            </a:r>
            <a:r>
              <a:rPr lang="ru-RU" sz="2000" dirty="0" smtClean="0"/>
              <a:t> </a:t>
            </a:r>
            <a:r>
              <a:rPr lang="ru-RU" sz="2000" dirty="0" err="1" smtClean="0"/>
              <a:t>Спаркс</a:t>
            </a:r>
            <a:r>
              <a:rPr lang="ru-RU" sz="2000" dirty="0" smtClean="0"/>
              <a:t>». 9 июля в матче против «Майами </a:t>
            </a:r>
            <a:r>
              <a:rPr lang="ru-RU" sz="2000" dirty="0" err="1" smtClean="0"/>
              <a:t>Сол</a:t>
            </a:r>
            <a:r>
              <a:rPr lang="ru-RU" sz="2000" dirty="0" smtClean="0"/>
              <a:t>» она сумела вколотить мяч сверху.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5301208"/>
            <a:ext cx="79563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2003</a:t>
            </a:r>
          </a:p>
          <a:p>
            <a:r>
              <a:rPr lang="ru-RU" sz="2000" dirty="0" smtClean="0"/>
              <a:t>– </a:t>
            </a:r>
            <a:r>
              <a:rPr lang="ru-RU" sz="2000" dirty="0" smtClean="0"/>
              <a:t>26 июня прошел </a:t>
            </a:r>
            <a:r>
              <a:rPr lang="ru-RU" sz="2000" dirty="0" err="1" smtClean="0"/>
              <a:t>драфт</a:t>
            </a:r>
            <a:r>
              <a:rPr lang="ru-RU" sz="2000" dirty="0" smtClean="0"/>
              <a:t> НБА, который сравнили с </a:t>
            </a:r>
            <a:r>
              <a:rPr lang="ru-RU" sz="2000" dirty="0" err="1" smtClean="0"/>
              <a:t>драфтом</a:t>
            </a:r>
            <a:r>
              <a:rPr lang="ru-RU" sz="2000" dirty="0" smtClean="0"/>
              <a:t> 1984 и 1996 годов. В лигу пришло много талантливых парней, которые быстро стали лидерами своих </a:t>
            </a:r>
            <a:r>
              <a:rPr lang="ru-RU" sz="2000" dirty="0" smtClean="0"/>
              <a:t>команд.</a:t>
            </a:r>
            <a:endParaRPr lang="ru-RU" sz="20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88640"/>
            <a:ext cx="810039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2004</a:t>
            </a:r>
          </a:p>
          <a:p>
            <a:r>
              <a:rPr lang="ru-RU" sz="1900" dirty="0" smtClean="0"/>
              <a:t>– </a:t>
            </a:r>
            <a:r>
              <a:rPr lang="ru-RU" sz="1900" dirty="0" smtClean="0"/>
              <a:t>На Олимпиаде в Афинах сборная </a:t>
            </a:r>
            <a:r>
              <a:rPr lang="ru-RU" sz="1900" dirty="0" smtClean="0"/>
              <a:t>США</a:t>
            </a:r>
            <a:r>
              <a:rPr lang="ru-RU" sz="1900" dirty="0" smtClean="0"/>
              <a:t> </a:t>
            </a:r>
            <a:r>
              <a:rPr lang="ru-RU" sz="1900" dirty="0" smtClean="0"/>
              <a:t>(«</a:t>
            </a:r>
            <a:r>
              <a:rPr lang="ru-RU" sz="1900" dirty="0" err="1" smtClean="0"/>
              <a:t>дрим-тим</a:t>
            </a:r>
            <a:r>
              <a:rPr lang="ru-RU" sz="1900" dirty="0" smtClean="0"/>
              <a:t>») , </a:t>
            </a:r>
            <a:r>
              <a:rPr lang="ru-RU" sz="1900" dirty="0" smtClean="0"/>
              <a:t>неожиданно для всех в полуфинале проиграла аргентинцам. «Это было настоящим провалом», – писали многие американские издания. </a:t>
            </a:r>
            <a:endParaRPr lang="ru-RU" sz="19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628800"/>
            <a:ext cx="802838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2005</a:t>
            </a:r>
          </a:p>
          <a:p>
            <a:r>
              <a:rPr lang="ru-RU" sz="1900" dirty="0" smtClean="0"/>
              <a:t>– </a:t>
            </a:r>
            <a:r>
              <a:rPr lang="ru-RU" sz="1900" dirty="0" smtClean="0"/>
              <a:t>В России создается МБА (молодежная баскетбольная ассоциация).</a:t>
            </a:r>
            <a:endParaRPr lang="ru-RU" sz="1900" dirty="0"/>
          </a:p>
        </p:txBody>
      </p:sp>
      <p:sp>
        <p:nvSpPr>
          <p:cNvPr id="4" name="TextBox 3"/>
          <p:cNvSpPr txBox="1"/>
          <p:nvPr/>
        </p:nvSpPr>
        <p:spPr>
          <a:xfrm>
            <a:off x="1115616" y="2492896"/>
            <a:ext cx="8028384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2006</a:t>
            </a:r>
          </a:p>
          <a:p>
            <a:r>
              <a:rPr lang="ru-RU" sz="1900" dirty="0" smtClean="0"/>
              <a:t>– </a:t>
            </a:r>
            <a:r>
              <a:rPr lang="ru-RU" sz="1900" dirty="0" smtClean="0"/>
              <a:t>Вслед за провалом на Олимпиаде команда Америки неудачно выступает и на мировом первенстве</a:t>
            </a:r>
            <a:r>
              <a:rPr lang="ru-RU" sz="1900" dirty="0" smtClean="0"/>
              <a:t>.</a:t>
            </a:r>
          </a:p>
          <a:p>
            <a:r>
              <a:rPr lang="ru-RU" sz="1900" dirty="0" smtClean="0"/>
              <a:t>– </a:t>
            </a:r>
            <a:r>
              <a:rPr lang="ru-RU" sz="1900" dirty="0" smtClean="0"/>
              <a:t>22 января </a:t>
            </a:r>
            <a:r>
              <a:rPr lang="ru-RU" sz="1900" dirty="0" err="1" smtClean="0"/>
              <a:t>Коби</a:t>
            </a:r>
            <a:r>
              <a:rPr lang="ru-RU" sz="1900" dirty="0" smtClean="0"/>
              <a:t> </a:t>
            </a:r>
            <a:r>
              <a:rPr lang="ru-RU" sz="1900" dirty="0" err="1" smtClean="0"/>
              <a:t>Брайант</a:t>
            </a:r>
            <a:r>
              <a:rPr lang="ru-RU" sz="1900" dirty="0" smtClean="0"/>
              <a:t> в матче регулярного чемпионата с «Торонто» набрал 81 очко. В 21-м веке эта планка больше никому не покорялась.</a:t>
            </a:r>
            <a:endParaRPr lang="ru-RU" sz="1900" dirty="0"/>
          </a:p>
        </p:txBody>
      </p:sp>
      <p:sp>
        <p:nvSpPr>
          <p:cNvPr id="5" name="TextBox 4"/>
          <p:cNvSpPr txBox="1"/>
          <p:nvPr/>
        </p:nvSpPr>
        <p:spPr>
          <a:xfrm>
            <a:off x="1043608" y="4293096"/>
            <a:ext cx="810039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2007</a:t>
            </a:r>
          </a:p>
          <a:p>
            <a:r>
              <a:rPr lang="ru-RU" sz="1900" dirty="0" smtClean="0"/>
              <a:t>– </a:t>
            </a:r>
            <a:r>
              <a:rPr lang="ru-RU" sz="1900" dirty="0" smtClean="0"/>
              <a:t>В 2007 году в испанском городе </a:t>
            </a:r>
            <a:r>
              <a:rPr lang="ru-RU" sz="1900" dirty="0" err="1" smtClean="0"/>
              <a:t>Алькобендас</a:t>
            </a:r>
            <a:r>
              <a:rPr lang="ru-RU" sz="1900" dirty="0" smtClean="0"/>
              <a:t> был открыт Зал славы Международной федерации баскетбола (ФИБА). Основной задачей Зала славы является увековечивание истории международного баскетбола и всех, кто оказал на него значительное влияние. В настоящее время в Зал славы включаются четыре категории людей: игроки, тренеры, судьи и чиновники. Принятие новых членов осуществляется раз в два года.</a:t>
            </a:r>
            <a:endParaRPr lang="ru-RU" sz="19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15616" y="332656"/>
            <a:ext cx="8028384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2008</a:t>
            </a:r>
          </a:p>
          <a:p>
            <a:r>
              <a:rPr lang="ru-RU" sz="1900" dirty="0" smtClean="0"/>
              <a:t>– </a:t>
            </a:r>
            <a:r>
              <a:rPr lang="ru-RU" sz="1900" dirty="0" smtClean="0"/>
              <a:t>24 августа потерпел катастрофу Боинг 737-219 </a:t>
            </a:r>
            <a:r>
              <a:rPr lang="ru-RU" sz="1900" dirty="0" err="1" smtClean="0"/>
              <a:t>Advanced</a:t>
            </a:r>
            <a:r>
              <a:rPr lang="ru-RU" sz="1900" dirty="0" smtClean="0"/>
              <a:t>. Среди пассажиров находилась молодежная сборная Киргизии по баскетболу, направлявшаяся в Тегеран на соревнования. Десять членов команды погибли, семь остались в живых. Это единственная «баскетбольная» авиакатастрофа.</a:t>
            </a:r>
            <a:endParaRPr lang="ru-RU" sz="1900" dirty="0"/>
          </a:p>
        </p:txBody>
      </p:sp>
      <p:sp>
        <p:nvSpPr>
          <p:cNvPr id="3" name="TextBox 2"/>
          <p:cNvSpPr txBox="1"/>
          <p:nvPr/>
        </p:nvSpPr>
        <p:spPr>
          <a:xfrm>
            <a:off x="1187624" y="2276872"/>
            <a:ext cx="8208912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2009</a:t>
            </a:r>
          </a:p>
          <a:p>
            <a:r>
              <a:rPr lang="ru-RU" sz="1900" dirty="0" smtClean="0"/>
              <a:t>– </a:t>
            </a:r>
            <a:r>
              <a:rPr lang="ru-RU" sz="1900" dirty="0" smtClean="0"/>
              <a:t>В 2009 году в Зал Славы НБА был включен Майкл </a:t>
            </a:r>
            <a:r>
              <a:rPr lang="ru-RU" sz="1900" dirty="0" err="1" smtClean="0"/>
              <a:t>Джордан</a:t>
            </a:r>
            <a:r>
              <a:rPr lang="ru-RU" sz="1900" dirty="0" smtClean="0"/>
              <a:t>, считающийся лучшим игроком лиги за все ее существование.</a:t>
            </a:r>
            <a:endParaRPr lang="ru-RU" sz="1900" dirty="0"/>
          </a:p>
        </p:txBody>
      </p:sp>
      <p:sp>
        <p:nvSpPr>
          <p:cNvPr id="5" name="TextBox 4"/>
          <p:cNvSpPr txBox="1"/>
          <p:nvPr/>
        </p:nvSpPr>
        <p:spPr>
          <a:xfrm>
            <a:off x="1187624" y="3573016"/>
            <a:ext cx="7956376" cy="19236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2010</a:t>
            </a:r>
          </a:p>
          <a:p>
            <a:r>
              <a:rPr lang="ru-RU" sz="1900" dirty="0" smtClean="0"/>
              <a:t>– Самым молодым игроком НБА, который достигнул отметку в 1000 матчей, стал </a:t>
            </a:r>
            <a:r>
              <a:rPr lang="ru-RU" sz="1900" dirty="0" err="1" smtClean="0"/>
              <a:t>Коби</a:t>
            </a:r>
            <a:r>
              <a:rPr lang="ru-RU" sz="1900" dirty="0" smtClean="0"/>
              <a:t> </a:t>
            </a:r>
            <a:r>
              <a:rPr lang="ru-RU" sz="1900" dirty="0" err="1" smtClean="0"/>
              <a:t>Брайант</a:t>
            </a:r>
            <a:r>
              <a:rPr lang="ru-RU" sz="1900" dirty="0" smtClean="0"/>
              <a:t>.</a:t>
            </a:r>
          </a:p>
          <a:p>
            <a:endParaRPr lang="ru-RU" sz="1900" dirty="0" smtClean="0"/>
          </a:p>
          <a:p>
            <a:r>
              <a:rPr lang="ru-RU" sz="1900" dirty="0" smtClean="0"/>
              <a:t>– Больше всех зрителей в истории баскетбола собрал Матч Всех Звезд 2010 года, на котором присутствовало 108713 человек.</a:t>
            </a:r>
            <a:endParaRPr lang="ru-RU" sz="19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4365104"/>
            <a:ext cx="81003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i="1" dirty="0" smtClean="0">
                <a:solidFill>
                  <a:srgbClr val="A50021"/>
                </a:solidFill>
              </a:rPr>
              <a:t>Джеймс </a:t>
            </a:r>
            <a:r>
              <a:rPr lang="ru-RU" sz="2400" i="1" dirty="0" err="1" smtClean="0">
                <a:solidFill>
                  <a:srgbClr val="A50021"/>
                </a:solidFill>
              </a:rPr>
              <a:t>Нейсмит</a:t>
            </a:r>
            <a:r>
              <a:rPr lang="ru-RU" sz="2400" i="1" dirty="0" smtClean="0">
                <a:solidFill>
                  <a:srgbClr val="A50021"/>
                </a:solidFill>
              </a:rPr>
              <a:t> создал игру всех народов мира, игру скорости, ловкости и смекалки.</a:t>
            </a:r>
          </a:p>
          <a:p>
            <a:pPr algn="ctr"/>
            <a:r>
              <a:rPr lang="ru-RU" sz="2400" i="1" dirty="0" smtClean="0">
                <a:solidFill>
                  <a:srgbClr val="A50021"/>
                </a:solidFill>
              </a:rPr>
              <a:t> Баскетбол, как паук объединил одной паутиной всю планету, и паутина эта до сих пор не порвана, потому что она крепкая. </a:t>
            </a:r>
          </a:p>
          <a:p>
            <a:pPr algn="ctr"/>
            <a:r>
              <a:rPr lang="ru-RU" sz="2400" i="1" dirty="0" smtClean="0">
                <a:solidFill>
                  <a:srgbClr val="A50021"/>
                </a:solidFill>
              </a:rPr>
              <a:t>Крепкая, как дружба.</a:t>
            </a:r>
            <a:endParaRPr lang="ru-RU" sz="2400" i="1" dirty="0">
              <a:solidFill>
                <a:srgbClr val="A50021"/>
              </a:solidFill>
            </a:endParaRPr>
          </a:p>
        </p:txBody>
      </p:sp>
      <p:pic>
        <p:nvPicPr>
          <p:cNvPr id="3" name="Рисунок 2" descr="15188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188640"/>
            <a:ext cx="7776864" cy="4159794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0872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i="1" dirty="0" smtClean="0">
                <a:solidFill>
                  <a:srgbClr val="A50021"/>
                </a:solidFill>
              </a:rPr>
              <a:t>Спасибо за внимание!</a:t>
            </a:r>
            <a:endParaRPr lang="ru-RU" sz="7200" i="1" dirty="0">
              <a:solidFill>
                <a:srgbClr val="A50021"/>
              </a:solidFill>
            </a:endParaRPr>
          </a:p>
        </p:txBody>
      </p:sp>
      <p:pic>
        <p:nvPicPr>
          <p:cNvPr id="4" name="Рисунок 3" descr="bk87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007096"/>
            <a:ext cx="4850904" cy="485090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rgbClr val="A50021"/>
                </a:solidFill>
              </a:rPr>
              <a:t>Через год Д. </a:t>
            </a:r>
            <a:r>
              <a:rPr lang="ru-RU" sz="2000" i="1" dirty="0" err="1" smtClean="0">
                <a:solidFill>
                  <a:srgbClr val="A50021"/>
                </a:solidFill>
              </a:rPr>
              <a:t>Нейсмит</a:t>
            </a:r>
            <a:r>
              <a:rPr lang="ru-RU" sz="2000" i="1" dirty="0" smtClean="0">
                <a:solidFill>
                  <a:srgbClr val="A50021"/>
                </a:solidFill>
              </a:rPr>
              <a:t> меньше чем за час, сидя за столом в своём офисе разработал первые 13 пунктов баскетбольных правил:</a:t>
            </a:r>
            <a:endParaRPr lang="ru-RU" sz="2000" i="1" dirty="0">
              <a:solidFill>
                <a:srgbClr val="A5002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1124744"/>
            <a:ext cx="8964488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 Black" pitchFamily="34" charset="0"/>
              </a:rPr>
              <a:t>1.</a:t>
            </a:r>
            <a:r>
              <a:rPr lang="ru-RU" sz="2000" dirty="0" smtClean="0">
                <a:latin typeface="+mj-lt"/>
              </a:rPr>
              <a:t> </a:t>
            </a:r>
            <a:r>
              <a:rPr lang="ru-RU" dirty="0" smtClean="0"/>
              <a:t>Мяч может быть брошен в любом направлении одной или двумя руками;</a:t>
            </a:r>
          </a:p>
          <a:p>
            <a:r>
              <a:rPr lang="ru-RU" dirty="0" smtClean="0">
                <a:latin typeface="Arial Black" pitchFamily="34" charset="0"/>
              </a:rPr>
              <a:t>2. </a:t>
            </a:r>
            <a:r>
              <a:rPr lang="ru-RU" dirty="0" smtClean="0"/>
              <a:t>По мячу можно бить одной или двумя руками в любом направлении, но ни в коем случае кулаком;</a:t>
            </a:r>
          </a:p>
          <a:p>
            <a:r>
              <a:rPr lang="ru-RU" dirty="0" smtClean="0">
                <a:latin typeface="Arial Black" pitchFamily="34" charset="0"/>
              </a:rPr>
              <a:t>3. </a:t>
            </a:r>
            <a:r>
              <a:rPr lang="ru-RU" dirty="0" smtClean="0"/>
              <a:t>Игрок не может бегать за мячом. Игрок должен отдать пас или бросить мяч в корзину с той точки, в которой он его поймал, исключение делается для игрока бегущего на хорошей скорости;</a:t>
            </a:r>
          </a:p>
          <a:p>
            <a:r>
              <a:rPr lang="ru-RU" dirty="0" smtClean="0">
                <a:latin typeface="Arial Black" pitchFamily="34" charset="0"/>
              </a:rPr>
              <a:t>4. </a:t>
            </a:r>
            <a:r>
              <a:rPr lang="ru-RU" dirty="0" smtClean="0"/>
              <a:t>Мяч должен удерживаться одной или двумя руками. Нельзя использовать для удержания мяча предплечья и тело;</a:t>
            </a:r>
          </a:p>
          <a:p>
            <a:r>
              <a:rPr lang="ru-RU" dirty="0" smtClean="0">
                <a:latin typeface="Arial Black" pitchFamily="34" charset="0"/>
              </a:rPr>
              <a:t>5. </a:t>
            </a:r>
            <a:r>
              <a:rPr lang="ru-RU" dirty="0" smtClean="0"/>
              <a:t>В любом случае не допускаются удары, захваты, удержание и толкание противника. Первое нарушение этого правила любым игроком, должно фиксироваться как фол (грязная игра); второй фол </a:t>
            </a:r>
            <a:r>
              <a:rPr lang="ru-RU" dirty="0" err="1" smtClean="0"/>
              <a:t>дисклифицирует</a:t>
            </a:r>
            <a:r>
              <a:rPr lang="ru-RU" dirty="0" smtClean="0"/>
              <a:t> его, пока не будет забит следующий мяч и если имелось очевидное намерение травмировать игрока, на всю игру. Никакая замена не позволяется;</a:t>
            </a:r>
          </a:p>
          <a:p>
            <a:r>
              <a:rPr lang="ru-RU" dirty="0" smtClean="0">
                <a:latin typeface="Arial Black" pitchFamily="34" charset="0"/>
              </a:rPr>
              <a:t>6. </a:t>
            </a:r>
            <a:r>
              <a:rPr lang="ru-RU" dirty="0" smtClean="0"/>
              <a:t>Удар по мячу кулаком - нарушение пунктов правил 2 и 4, наказание описано в пункте 5;</a:t>
            </a:r>
          </a:p>
          <a:p>
            <a:r>
              <a:rPr lang="ru-RU" dirty="0" smtClean="0">
                <a:latin typeface="Arial Black" pitchFamily="34" charset="0"/>
              </a:rPr>
              <a:t>7. </a:t>
            </a:r>
            <a:r>
              <a:rPr lang="ru-RU" dirty="0" smtClean="0"/>
              <a:t>Если ода из сторон совершает три фола подряд, они должны фиксироваться за гол, для противников (это значит, что за это время противники не должны совершить ни одного фола);</a:t>
            </a:r>
            <a:endParaRPr lang="ru-RU" dirty="0"/>
          </a:p>
        </p:txBody>
      </p:sp>
      <p:pic>
        <p:nvPicPr>
          <p:cNvPr id="4" name="Рисунок 3" descr="9380838-basketball-ball-over-white-backgrou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31832" y="0"/>
            <a:ext cx="1312168" cy="126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548680"/>
            <a:ext cx="896448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 Black" pitchFamily="34" charset="0"/>
              </a:rPr>
              <a:t>8.  </a:t>
            </a:r>
            <a:r>
              <a:rPr lang="ru-RU" dirty="0" smtClean="0"/>
              <a:t>Гол засчитывается, - если брошенный или отскочивший от пола мяч попадает в корзину и остаётся там. Защищающимся игрокам не позволяется касаться мяча или корзины в момент броска. Если мяч касается края, и противники перемещают корзину, то засчитывается гол;</a:t>
            </a:r>
          </a:p>
          <a:p>
            <a:r>
              <a:rPr lang="ru-RU" dirty="0" smtClean="0">
                <a:latin typeface="Arial Black" pitchFamily="34" charset="0"/>
              </a:rPr>
              <a:t>9. </a:t>
            </a:r>
            <a:r>
              <a:rPr lang="ru-RU" dirty="0" smtClean="0"/>
              <a:t>Если мяч уходит в аут (за пределы площадки), то он должен быть выброшен в поле и первым коснувшимся его игроком. В случае спора выбросить мяч в поле, должен судья. Вбрасывающему игроку позволяется удерживать мяч пять секунд. Если он удерживает его дольше, то мяч отдаётся противнику. Если любая из сторон пытается затягивать время, судья должен дать им фол;</a:t>
            </a:r>
          </a:p>
          <a:p>
            <a:r>
              <a:rPr lang="ru-RU" dirty="0" smtClean="0">
                <a:latin typeface="Arial Black" pitchFamily="34" charset="0"/>
              </a:rPr>
              <a:t>10. </a:t>
            </a:r>
            <a:r>
              <a:rPr lang="ru-RU" dirty="0" smtClean="0"/>
              <a:t>Судья должен следить за действиями игроков и за фолами, а также уведомлять рефери, о трёх, совершённых подряд фолах. Он наделяется властью дисквалифицировать игроков согласно правилу 5;</a:t>
            </a:r>
          </a:p>
          <a:p>
            <a:r>
              <a:rPr lang="ru-RU" dirty="0" smtClean="0">
                <a:latin typeface="Arial Black" pitchFamily="34" charset="0"/>
              </a:rPr>
              <a:t>11.</a:t>
            </a:r>
            <a:r>
              <a:rPr lang="ru-RU" dirty="0" smtClean="0"/>
              <a:t> Рефери должен следить за мячом и определять, когда мяч находится в игре (в пределах площадки) и когда уходит в аут (за пределы площадки), какая из сторон должна владеть мячом, а также выполнять любые другие действия, которые обычно выполняют рефери;</a:t>
            </a:r>
          </a:p>
          <a:p>
            <a:r>
              <a:rPr lang="ru-RU" dirty="0" smtClean="0">
                <a:latin typeface="Arial Black" pitchFamily="34" charset="0"/>
              </a:rPr>
              <a:t>12. </a:t>
            </a:r>
            <a:r>
              <a:rPr lang="ru-RU" dirty="0" smtClean="0"/>
              <a:t>Игра состоит из двух половин по 15 минут каждая с перерывом в 5 минут между ними;</a:t>
            </a:r>
          </a:p>
          <a:p>
            <a:r>
              <a:rPr lang="ru-RU" dirty="0" smtClean="0">
                <a:latin typeface="Arial Black" pitchFamily="34" charset="0"/>
              </a:rPr>
              <a:t>13. </a:t>
            </a:r>
            <a:r>
              <a:rPr lang="ru-RU" dirty="0" smtClean="0"/>
              <a:t>Сторона, забросившая больше мячей в этот период времени является победителем. </a:t>
            </a:r>
            <a:endParaRPr lang="ru-RU" dirty="0"/>
          </a:p>
        </p:txBody>
      </p:sp>
      <p:pic>
        <p:nvPicPr>
          <p:cNvPr id="3" name="Рисунок 2" descr="so_classic_oran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37977" y="5517232"/>
            <a:ext cx="1506022" cy="13407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32656"/>
            <a:ext cx="4860032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Но уже первые матчи по этим правилам вызвали их изменения. Хотя большинство из них действует и по сей день. Болельщики на балконах ловили улетавшие мячи и пытались их забросить в корзину противника. Поэтому вскоре появились щиты, которые стали защитой для корзины. 12 февраля 1892 года, изучив правила и освоив азы техники, студенты </a:t>
            </a:r>
            <a:r>
              <a:rPr lang="ru-RU" sz="2000" dirty="0" err="1" smtClean="0"/>
              <a:t>Спрингфилдского</a:t>
            </a:r>
            <a:r>
              <a:rPr lang="ru-RU" sz="2000" dirty="0" smtClean="0"/>
              <a:t> колледжа в присутствии ста зрителей провели первый в истории баскетбола «официальный» матч, мирно завершившийся с результатом 2:2. Его успех был настолько оглушительным, а слух о новой игре распространился с такой скоростью, что вскоре две </a:t>
            </a:r>
            <a:r>
              <a:rPr lang="ru-RU" sz="2000" dirty="0" err="1" smtClean="0"/>
              <a:t>спрингфилдские</a:t>
            </a:r>
            <a:r>
              <a:rPr lang="ru-RU" sz="2000" dirty="0" smtClean="0"/>
              <a:t> команды стали проводить показательные встречи, собирая на своих выступлениях сотни зрителей.</a:t>
            </a:r>
            <a:endParaRPr lang="ru-RU" sz="2000" dirty="0"/>
          </a:p>
        </p:txBody>
      </p:sp>
      <p:pic>
        <p:nvPicPr>
          <p:cNvPr id="3" name="Рисунок 2" descr="48821-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85606" y="0"/>
            <a:ext cx="4258394" cy="62373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932040" y="6309320"/>
            <a:ext cx="3851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A50021"/>
                </a:solidFill>
              </a:rPr>
              <a:t>1892 - Первый баскетбольный матч.</a:t>
            </a:r>
            <a:endParaRPr lang="ru-RU" i="1" dirty="0">
              <a:solidFill>
                <a:srgbClr val="A5002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71600" y="0"/>
            <a:ext cx="81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Их почин подхватили студенты других колледжей, и уже на следующий год весь американский северо-восток был охвачен баскетбольной лихорадкой.  Уже в 1893 году появляются железные кольца с сеткой. Новая игра оказалась настолько интересной и динамичной, что в 1894 году в США были изданы первые официальные правила. В то же время баскетбол из США проникает сначала на Восток – в Японию, Китай, на Филиппины, а также в Европу и Южную Америку. В 1895 году были введены штрафные броски с расстояния 5м 25см. Ведение мяча во всех его вариантах было узаконено в 1986 году.</a:t>
            </a:r>
            <a:endParaRPr lang="ru-RU" sz="2000" dirty="0"/>
          </a:p>
        </p:txBody>
      </p:sp>
      <p:pic>
        <p:nvPicPr>
          <p:cNvPr id="4" name="Рисунок 3" descr="Кольц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780928"/>
            <a:ext cx="7864499" cy="38884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0"/>
            <a:ext cx="44999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 </a:t>
            </a:r>
          </a:p>
          <a:p>
            <a:endParaRPr lang="ru-RU" sz="20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971600" y="0"/>
            <a:ext cx="8172400" cy="3031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900" b="1" dirty="0" smtClean="0"/>
              <a:t>1896</a:t>
            </a:r>
          </a:p>
          <a:p>
            <a:r>
              <a:rPr lang="ru-RU" sz="1900" dirty="0" smtClean="0"/>
              <a:t>– Узаконено ведение мяча во всех его вариантах.</a:t>
            </a:r>
          </a:p>
          <a:p>
            <a:r>
              <a:rPr lang="ru-RU" sz="1900" b="1" dirty="0" smtClean="0"/>
              <a:t>1897</a:t>
            </a:r>
          </a:p>
          <a:p>
            <a:r>
              <a:rPr lang="ru-RU" sz="1900" dirty="0" smtClean="0"/>
              <a:t>– Прошел первый баскетбольный матч между студенческими командами. Университет Айовы выиграл у соперников из Чикаго со счетом 15:12</a:t>
            </a:r>
            <a:r>
              <a:rPr lang="ru-RU" sz="1900" dirty="0" smtClean="0"/>
              <a:t>.</a:t>
            </a:r>
          </a:p>
          <a:p>
            <a:r>
              <a:rPr lang="ru-RU" sz="1900" b="1" dirty="0" smtClean="0"/>
              <a:t>1898</a:t>
            </a:r>
            <a:endParaRPr lang="ru-RU" sz="1900" b="1" dirty="0" smtClean="0"/>
          </a:p>
          <a:p>
            <a:r>
              <a:rPr lang="ru-RU" sz="1900" dirty="0" smtClean="0"/>
              <a:t>– Создание первой лиги – НБЛ (Национальная Баскетбольная Лига). Однако, просуществовать этой лиге было суждено недолго – через 5 лет она распалась.</a:t>
            </a:r>
          </a:p>
          <a:p>
            <a:endParaRPr lang="ru-RU" sz="2000" dirty="0" smtClean="0"/>
          </a:p>
        </p:txBody>
      </p:sp>
      <p:pic>
        <p:nvPicPr>
          <p:cNvPr id="8" name="Рисунок 7" descr="НБ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708920"/>
            <a:ext cx="6660232" cy="4149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548680"/>
            <a:ext cx="504056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Родиной отечественного баскетбола является Санкт-Петербург. Факт этот общеизвестен и сомнений не вызывает. Первое упоминание об этой игре в нашей стране принадлежит известному русскому пропагандисту физической культуры и спорта петербуржцу Георгию </a:t>
            </a:r>
            <a:r>
              <a:rPr lang="ru-RU" sz="2000" dirty="0" err="1" smtClean="0"/>
              <a:t>Дюпперону</a:t>
            </a:r>
            <a:r>
              <a:rPr lang="ru-RU" sz="2000" dirty="0" smtClean="0"/>
              <a:t> и относится оно к 1901 году. </a:t>
            </a:r>
          </a:p>
        </p:txBody>
      </p:sp>
      <p:pic>
        <p:nvPicPr>
          <p:cNvPr id="3" name="Рисунок 2" descr="cbbfa3e841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"/>
            <a:ext cx="3851920" cy="573325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99584" y="59492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A50021"/>
                </a:solidFill>
              </a:rPr>
              <a:t>Георгий </a:t>
            </a:r>
            <a:r>
              <a:rPr lang="ru-RU" i="1" dirty="0" err="1" smtClean="0">
                <a:solidFill>
                  <a:srgbClr val="A50021"/>
                </a:solidFill>
              </a:rPr>
              <a:t>Дюпперон</a:t>
            </a:r>
            <a:r>
              <a:rPr lang="ru-RU" i="1" dirty="0" smtClean="0">
                <a:solidFill>
                  <a:srgbClr val="A50021"/>
                </a:solidFill>
              </a:rPr>
              <a:t>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3429000"/>
            <a:ext cx="504056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1902</a:t>
            </a:r>
          </a:p>
          <a:p>
            <a:r>
              <a:rPr lang="ru-RU" sz="2000" dirty="0" smtClean="0"/>
              <a:t>– </a:t>
            </a:r>
            <a:r>
              <a:rPr lang="ru-RU" sz="2000" dirty="0" smtClean="0"/>
              <a:t>Спустя год в сборнике «Подвижные игры» появляется описание игры и ее правил под названием мяч в корзину.</a:t>
            </a:r>
          </a:p>
          <a:p>
            <a:endParaRPr lang="ru-RU" sz="2000" dirty="0" smtClean="0"/>
          </a:p>
          <a:p>
            <a:r>
              <a:rPr lang="ru-RU" sz="2000" b="1" dirty="0" smtClean="0"/>
              <a:t>1904</a:t>
            </a:r>
          </a:p>
          <a:p>
            <a:r>
              <a:rPr lang="ru-RU" sz="2000" dirty="0" smtClean="0"/>
              <a:t>– </a:t>
            </a:r>
            <a:r>
              <a:rPr lang="ru-RU" sz="2000" dirty="0" smtClean="0"/>
              <a:t>Сборная США провела первые показательные баскетбольные матчи на Олимпийских Играх.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908720"/>
            <a:ext cx="374441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С баскетболом в первую очередь были ознакомлены лучшие спортсмены «Маяка». </a:t>
            </a:r>
          </a:p>
          <a:p>
            <a:r>
              <a:rPr lang="ru-RU" sz="2000" dirty="0" smtClean="0"/>
              <a:t>В конце 1906 года в Обществе были проведены первые баскетбольные поединки. Победителем первых соревнований неизменно становилась команда «лиловых» (по цвету маек), возглавляемых одним из лучших гимнастов общества     С. Васильевым, названным впоследствии «дедушкой русского баскетбола»</a:t>
            </a:r>
            <a:endParaRPr lang="ru-RU" sz="2000" dirty="0"/>
          </a:p>
        </p:txBody>
      </p:sp>
      <p:pic>
        <p:nvPicPr>
          <p:cNvPr id="3" name="Рисунок 2" descr="moraller-erik19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39952" y="188640"/>
            <a:ext cx="4843435" cy="56886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88024" y="5949280"/>
            <a:ext cx="37444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A50021"/>
                </a:solidFill>
              </a:rPr>
              <a:t>Команда «Лиловых» 1906 год.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587</TotalTime>
  <Words>3058</Words>
  <Application>Microsoft Office PowerPoint</Application>
  <PresentationFormat>Экран (4:3)</PresentationFormat>
  <Paragraphs>158</Paragraphs>
  <Slides>28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Солнцестояние</vt:lpstr>
      <vt:lpstr>Презентация.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Презентация.</dc:title>
  <dc:creator>Люба</dc:creator>
  <cp:lastModifiedBy>1</cp:lastModifiedBy>
  <cp:revision>59</cp:revision>
  <dcterms:created xsi:type="dcterms:W3CDTF">2012-09-13T13:26:18Z</dcterms:created>
  <dcterms:modified xsi:type="dcterms:W3CDTF">2012-10-22T18:10:05Z</dcterms:modified>
</cp:coreProperties>
</file>