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363" r:id="rId2"/>
    <p:sldId id="400" r:id="rId3"/>
    <p:sldId id="357" r:id="rId4"/>
    <p:sldId id="356" r:id="rId5"/>
    <p:sldId id="402" r:id="rId6"/>
    <p:sldId id="372" r:id="rId7"/>
    <p:sldId id="374" r:id="rId8"/>
    <p:sldId id="401" r:id="rId9"/>
    <p:sldId id="380" r:id="rId10"/>
    <p:sldId id="390" r:id="rId11"/>
    <p:sldId id="383" r:id="rId12"/>
    <p:sldId id="384" r:id="rId13"/>
    <p:sldId id="385" r:id="rId14"/>
    <p:sldId id="389" r:id="rId15"/>
    <p:sldId id="388" r:id="rId16"/>
    <p:sldId id="399" r:id="rId17"/>
    <p:sldId id="395" r:id="rId18"/>
    <p:sldId id="396" r:id="rId19"/>
    <p:sldId id="397" r:id="rId20"/>
    <p:sldId id="398" r:id="rId21"/>
    <p:sldId id="3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DA6226"/>
    <a:srgbClr val="FD99B3"/>
    <a:srgbClr val="E2A538"/>
    <a:srgbClr val="A3F1FB"/>
    <a:srgbClr val="20FAA2"/>
    <a:srgbClr val="FFE94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100" autoAdjust="0"/>
  </p:normalViewPr>
  <p:slideViewPr>
    <p:cSldViewPr>
      <p:cViewPr>
        <p:scale>
          <a:sx n="43" d="100"/>
          <a:sy n="43" d="100"/>
        </p:scale>
        <p:origin x="-413" y="-1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5D35B-FD56-4ECB-B704-0A4D803B6D66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F60C3E-F8B8-4A34-A4B8-FCDA194103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7287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F60C3E-F8B8-4A34-A4B8-FCDA194103F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avtatuzova.ru/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microsoft.com/office/2007/relationships/hdphoto" Target="../media/hdphoto2.wdp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3.wdp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microsoft.com/office/2007/relationships/hdphoto" Target="../media/hdphoto3.wdp"/><Relationship Id="rId10" Type="http://schemas.microsoft.com/office/2007/relationships/hdphoto" Target="../media/hdphoto4.wdp"/><Relationship Id="rId4" Type="http://schemas.openxmlformats.org/officeDocument/2006/relationships/image" Target="../media/image19.png"/><Relationship Id="rId9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8596" y="1785926"/>
            <a:ext cx="1818173" cy="2408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0298" y="2479669"/>
            <a:ext cx="111112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3122611"/>
            <a:ext cx="753568" cy="10080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142844" y="142852"/>
            <a:ext cx="7429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«Моя математика» 1 класс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715272" y="357166"/>
            <a:ext cx="1217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Урок 36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1406" y="785794"/>
            <a:ext cx="878687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урока: «Числа 1-6</a:t>
            </a:r>
            <a:r>
              <a:rPr lang="ru-RU" sz="3200" dirty="0" smtClean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4143380"/>
            <a:ext cx="85725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учителю.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Презентация к уроку составлена на основе заданий, расположенных в учебнике. Рекомендую открыть учебник на странице с данным уроком, прочитать задания и просмотреть их в данной презентации в режиме демонстрации.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Некоторые задания можно выполнять интерактивно. Например, продолжить ряд, сравнить или вставить пропущенные числа.</a:t>
            </a:r>
            <a:r>
              <a:rPr kumimoji="0" lang="ru-RU" b="0" i="1" u="none" strike="noStrike" cap="none" normalizeH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Для этого презентацию надо перевести в режим редактирования.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38" y="1772816"/>
            <a:ext cx="5020504" cy="2408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214942" y="1928802"/>
            <a:ext cx="378621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 презентации</a:t>
            </a:r>
          </a:p>
          <a:p>
            <a:pPr algn="ctr"/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Татузова Анна Васильевна</a:t>
            </a:r>
          </a:p>
          <a:p>
            <a:pPr algn="ctr"/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  <a:hlinkClick r:id="rId6"/>
              </a:rPr>
              <a:t>http://avtatuzova.ru</a:t>
            </a:r>
            <a:endParaRPr lang="ru-RU" sz="2400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школы № 1702 </a:t>
            </a:r>
          </a:p>
          <a:p>
            <a:pPr algn="ctr"/>
            <a:r>
              <a:rPr lang="ru-RU" sz="26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Овал 32"/>
          <p:cNvSpPr/>
          <p:nvPr/>
        </p:nvSpPr>
        <p:spPr>
          <a:xfrm>
            <a:off x="545680" y="2714004"/>
            <a:ext cx="3594271" cy="2299172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35532" y="843552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425344" y="2121703"/>
            <a:ext cx="2170992" cy="523220"/>
            <a:chOff x="5085196" y="2000240"/>
            <a:chExt cx="2170992" cy="52322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08519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13824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871014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371080" y="200024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87114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425344" y="2907521"/>
            <a:ext cx="2170992" cy="523220"/>
            <a:chOff x="5085196" y="2786058"/>
            <a:chExt cx="2170992" cy="52322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085196" y="278605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513824" y="2786058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871014" y="278605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71080" y="278605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871146" y="278605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584" y="2489447"/>
            <a:ext cx="118268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44" y="2489446"/>
            <a:ext cx="118268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348" y="2786058"/>
            <a:ext cx="11826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897" y="4159181"/>
            <a:ext cx="11826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25" y="3969584"/>
            <a:ext cx="11826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425344" y="3622471"/>
            <a:ext cx="2170992" cy="526609"/>
            <a:chOff x="5085196" y="3501008"/>
            <a:chExt cx="2170992" cy="526609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085196" y="3504397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513824" y="3504397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871014" y="3504397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6371080" y="350100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871146" y="3504397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129283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33333E-6 L -0.46389 0.24838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94" y="124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/>
          <p:cNvSpPr/>
          <p:nvPr/>
        </p:nvSpPr>
        <p:spPr>
          <a:xfrm>
            <a:off x="928662" y="2313040"/>
            <a:ext cx="3715346" cy="2320229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0070C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0395" y="2739504"/>
            <a:ext cx="2743150" cy="82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77" y="3473155"/>
            <a:ext cx="2395275" cy="110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14282" y="832796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47152"/>
            <a:ext cx="28829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6" name="Группа 55"/>
          <p:cNvGrpSpPr/>
          <p:nvPr/>
        </p:nvGrpSpPr>
        <p:grpSpPr>
          <a:xfrm>
            <a:off x="6156176" y="2565371"/>
            <a:ext cx="1944216" cy="523220"/>
            <a:chOff x="3826918" y="5786100"/>
            <a:chExt cx="1944216" cy="523220"/>
          </a:xfrm>
        </p:grpSpPr>
        <p:sp>
          <p:nvSpPr>
            <p:cNvPr id="57" name="Прямоугольник 56"/>
            <p:cNvSpPr/>
            <p:nvPr/>
          </p:nvSpPr>
          <p:spPr>
            <a:xfrm>
              <a:off x="3826918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4208540" y="578610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459400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5016434" y="57861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538609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6203182" y="4055470"/>
            <a:ext cx="1969218" cy="526609"/>
            <a:chOff x="6768494" y="5782711"/>
            <a:chExt cx="1969218" cy="526609"/>
          </a:xfrm>
        </p:grpSpPr>
        <p:sp>
          <p:nvSpPr>
            <p:cNvPr id="63" name="Прямоугольник 62"/>
            <p:cNvSpPr/>
            <p:nvPr/>
          </p:nvSpPr>
          <p:spPr>
            <a:xfrm>
              <a:off x="676849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208684" y="5786100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756058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6" name="Прямоугольник 65"/>
            <p:cNvSpPr/>
            <p:nvPr/>
          </p:nvSpPr>
          <p:spPr>
            <a:xfrm>
              <a:off x="7983012" y="5782711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Прямоугольник 66"/>
            <p:cNvSpPr/>
            <p:nvPr/>
          </p:nvSpPr>
          <p:spPr>
            <a:xfrm>
              <a:off x="8352670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6156176" y="1820321"/>
            <a:ext cx="1944216" cy="523220"/>
            <a:chOff x="5641368" y="4221088"/>
            <a:chExt cx="1944216" cy="523220"/>
          </a:xfrm>
        </p:grpSpPr>
        <p:sp>
          <p:nvSpPr>
            <p:cNvPr id="69" name="Прямоугольник 68"/>
            <p:cNvSpPr/>
            <p:nvPr/>
          </p:nvSpPr>
          <p:spPr>
            <a:xfrm>
              <a:off x="5641368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5967922" y="4221088"/>
              <a:ext cx="404278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6427186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Прямоугольник 71"/>
            <p:cNvSpPr/>
            <p:nvPr/>
          </p:nvSpPr>
          <p:spPr>
            <a:xfrm>
              <a:off x="6804248" y="422108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7200542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4" name="Группа 73"/>
          <p:cNvGrpSpPr/>
          <p:nvPr/>
        </p:nvGrpSpPr>
        <p:grpSpPr>
          <a:xfrm>
            <a:off x="6156176" y="3310421"/>
            <a:ext cx="2752431" cy="523220"/>
            <a:chOff x="5641368" y="2000240"/>
            <a:chExt cx="2752431" cy="523220"/>
          </a:xfrm>
        </p:grpSpPr>
        <p:sp>
          <p:nvSpPr>
            <p:cNvPr id="75" name="Прямоугольник 74"/>
            <p:cNvSpPr/>
            <p:nvPr/>
          </p:nvSpPr>
          <p:spPr>
            <a:xfrm>
              <a:off x="5641368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6069996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642718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7648717" y="200024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8008757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0" name="Прямоугольник 79"/>
            <p:cNvSpPr/>
            <p:nvPr/>
          </p:nvSpPr>
          <p:spPr>
            <a:xfrm>
              <a:off x="6876256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723344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2" name="Прямоугольник 81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009727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33333E-6 L -0.54427 0.23125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11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</p:childTnLst>
        </p:cTn>
      </p:par>
    </p:tnLst>
    <p:bldLst>
      <p:bldP spid="8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/>
          <p:cNvSpPr/>
          <p:nvPr/>
        </p:nvSpPr>
        <p:spPr>
          <a:xfrm>
            <a:off x="928662" y="2313040"/>
            <a:ext cx="3715346" cy="2320229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0070C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0395" y="2739504"/>
            <a:ext cx="2743150" cy="82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14282" y="832796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47152"/>
            <a:ext cx="28829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2" name="Группа 51"/>
          <p:cNvGrpSpPr/>
          <p:nvPr/>
        </p:nvGrpSpPr>
        <p:grpSpPr>
          <a:xfrm>
            <a:off x="6156176" y="2565371"/>
            <a:ext cx="1944216" cy="523220"/>
            <a:chOff x="3826918" y="5786100"/>
            <a:chExt cx="1944216" cy="523220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3826918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4208540" y="578610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459400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5016434" y="57861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538609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6203182" y="4055470"/>
            <a:ext cx="1969218" cy="526609"/>
            <a:chOff x="6768494" y="5782711"/>
            <a:chExt cx="1969218" cy="526609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676849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7208684" y="5786100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756058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7983012" y="5782711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8352670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6156176" y="1820321"/>
            <a:ext cx="1944216" cy="523220"/>
            <a:chOff x="5641368" y="4221088"/>
            <a:chExt cx="1944216" cy="523220"/>
          </a:xfrm>
        </p:grpSpPr>
        <p:sp>
          <p:nvSpPr>
            <p:cNvPr id="67" name="Прямоугольник 66"/>
            <p:cNvSpPr/>
            <p:nvPr/>
          </p:nvSpPr>
          <p:spPr>
            <a:xfrm>
              <a:off x="5641368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Прямоугольник 67"/>
            <p:cNvSpPr/>
            <p:nvPr/>
          </p:nvSpPr>
          <p:spPr>
            <a:xfrm>
              <a:off x="5967922" y="4221088"/>
              <a:ext cx="404278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9" name="Прямоугольник 68"/>
            <p:cNvSpPr/>
            <p:nvPr/>
          </p:nvSpPr>
          <p:spPr>
            <a:xfrm>
              <a:off x="6427186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6804248" y="422108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7200542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2" name="Группа 71"/>
          <p:cNvGrpSpPr/>
          <p:nvPr/>
        </p:nvGrpSpPr>
        <p:grpSpPr>
          <a:xfrm>
            <a:off x="6156176" y="3310421"/>
            <a:ext cx="2752431" cy="523220"/>
            <a:chOff x="5641368" y="2000240"/>
            <a:chExt cx="2752431" cy="523220"/>
          </a:xfrm>
        </p:grpSpPr>
        <p:sp>
          <p:nvSpPr>
            <p:cNvPr id="73" name="Прямоугольник 72"/>
            <p:cNvSpPr/>
            <p:nvPr/>
          </p:nvSpPr>
          <p:spPr>
            <a:xfrm>
              <a:off x="5641368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Прямоугольник 73"/>
            <p:cNvSpPr/>
            <p:nvPr/>
          </p:nvSpPr>
          <p:spPr>
            <a:xfrm>
              <a:off x="6069996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Прямоугольник 74"/>
            <p:cNvSpPr/>
            <p:nvPr/>
          </p:nvSpPr>
          <p:spPr>
            <a:xfrm>
              <a:off x="642718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6" name="Прямоугольник 75"/>
            <p:cNvSpPr/>
            <p:nvPr/>
          </p:nvSpPr>
          <p:spPr>
            <a:xfrm>
              <a:off x="7648717" y="200024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8008757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6876256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Прямоугольник 78"/>
            <p:cNvSpPr/>
            <p:nvPr/>
          </p:nvSpPr>
          <p:spPr>
            <a:xfrm>
              <a:off x="723344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80" name="Прямоугольник 79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77" y="3473155"/>
            <a:ext cx="2395275" cy="110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73552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.0037 L -0.58663 0.36435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40" y="180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Овал 27"/>
          <p:cNvSpPr/>
          <p:nvPr/>
        </p:nvSpPr>
        <p:spPr>
          <a:xfrm>
            <a:off x="928662" y="2313040"/>
            <a:ext cx="3715346" cy="2320229"/>
          </a:xfrm>
          <a:prstGeom prst="ellipse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rgbClr val="0070C0"/>
            </a:solidFill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colorTemperature colorTemp="88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60395" y="2739504"/>
            <a:ext cx="2743150" cy="82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8177" y="3473155"/>
            <a:ext cx="2395275" cy="1108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14282" y="832796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156176" y="2565371"/>
            <a:ext cx="1944216" cy="523220"/>
            <a:chOff x="3826918" y="5786100"/>
            <a:chExt cx="1944216" cy="523220"/>
          </a:xfrm>
        </p:grpSpPr>
        <p:sp>
          <p:nvSpPr>
            <p:cNvPr id="35" name="Прямоугольник 34"/>
            <p:cNvSpPr/>
            <p:nvPr/>
          </p:nvSpPr>
          <p:spPr>
            <a:xfrm>
              <a:off x="3826918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4208540" y="578610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459400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5016434" y="57861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538609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203182" y="4055470"/>
            <a:ext cx="1969218" cy="526609"/>
            <a:chOff x="6768494" y="5782711"/>
            <a:chExt cx="1969218" cy="526609"/>
          </a:xfrm>
        </p:grpSpPr>
        <p:sp>
          <p:nvSpPr>
            <p:cNvPr id="41" name="Прямоугольник 40"/>
            <p:cNvSpPr/>
            <p:nvPr/>
          </p:nvSpPr>
          <p:spPr>
            <a:xfrm>
              <a:off x="676849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7208684" y="5786100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756058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7983012" y="5782711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8352670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6156176" y="1820321"/>
            <a:ext cx="1944216" cy="523220"/>
            <a:chOff x="5641368" y="4221088"/>
            <a:chExt cx="1944216" cy="523220"/>
          </a:xfrm>
        </p:grpSpPr>
        <p:sp>
          <p:nvSpPr>
            <p:cNvPr id="46" name="Прямоугольник 45"/>
            <p:cNvSpPr/>
            <p:nvPr/>
          </p:nvSpPr>
          <p:spPr>
            <a:xfrm>
              <a:off x="5641368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967922" y="4221088"/>
              <a:ext cx="404278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6427186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6804248" y="422108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7200542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="" xmlns:a14="http://schemas.microsoft.com/office/drawing/2010/main">
                  <a14:imgLayer r:embed="rId6">
                    <a14:imgEffect>
                      <a14:saturation sat="200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047152"/>
            <a:ext cx="2882900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1" name="Группа 50"/>
          <p:cNvGrpSpPr/>
          <p:nvPr/>
        </p:nvGrpSpPr>
        <p:grpSpPr>
          <a:xfrm>
            <a:off x="6156176" y="3310421"/>
            <a:ext cx="2752431" cy="523220"/>
            <a:chOff x="5641368" y="2000240"/>
            <a:chExt cx="2752431" cy="523220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5641368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6069996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642718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7648717" y="200024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8008757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876256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723344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5" name="Прямоугольник 54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7214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-0.55382 0.1539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91" y="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Овал 37"/>
          <p:cNvSpPr/>
          <p:nvPr/>
        </p:nvSpPr>
        <p:spPr>
          <a:xfrm rot="508533">
            <a:off x="1548877" y="2605243"/>
            <a:ext cx="2589466" cy="1185449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292416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Группа 47"/>
          <p:cNvGrpSpPr/>
          <p:nvPr/>
        </p:nvGrpSpPr>
        <p:grpSpPr>
          <a:xfrm>
            <a:off x="6156176" y="2996468"/>
            <a:ext cx="1944216" cy="523220"/>
            <a:chOff x="3826918" y="5786100"/>
            <a:chExt cx="1944216" cy="523220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3826918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4208540" y="578610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59400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5016434" y="57861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538609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6156176" y="3789040"/>
            <a:ext cx="1969218" cy="526609"/>
            <a:chOff x="6768494" y="5782711"/>
            <a:chExt cx="1969218" cy="526609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676849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7208684" y="5786100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56058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83012" y="5782711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352670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6156176" y="2251418"/>
            <a:ext cx="1944216" cy="523220"/>
            <a:chOff x="5641368" y="4221088"/>
            <a:chExt cx="1944216" cy="523220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5641368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67922" y="4221088"/>
              <a:ext cx="404278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427186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6804248" y="422108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7200542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214282" y="832796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15" y="2348880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2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97" y="2431623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89" y="2181677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244" y="2316965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545" y="2433370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58836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Прямоугольник 34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179296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0 L -0.51579 0.22454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99" y="11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Овал 44"/>
          <p:cNvSpPr/>
          <p:nvPr/>
        </p:nvSpPr>
        <p:spPr>
          <a:xfrm rot="508533">
            <a:off x="1548877" y="2605243"/>
            <a:ext cx="2589466" cy="1185449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8100000" scaled="1"/>
            <a:tileRect/>
          </a:gradFill>
          <a:ln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924944"/>
            <a:ext cx="292416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8" name="Группа 47"/>
          <p:cNvGrpSpPr/>
          <p:nvPr/>
        </p:nvGrpSpPr>
        <p:grpSpPr>
          <a:xfrm>
            <a:off x="6156176" y="2996468"/>
            <a:ext cx="1944216" cy="523220"/>
            <a:chOff x="3826918" y="5786100"/>
            <a:chExt cx="1944216" cy="523220"/>
          </a:xfrm>
        </p:grpSpPr>
        <p:sp>
          <p:nvSpPr>
            <p:cNvPr id="49" name="Прямоугольник 48"/>
            <p:cNvSpPr/>
            <p:nvPr/>
          </p:nvSpPr>
          <p:spPr>
            <a:xfrm>
              <a:off x="3826918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4208540" y="578610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459400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5016434" y="578610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538609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6156176" y="3789040"/>
            <a:ext cx="1969218" cy="526609"/>
            <a:chOff x="6768494" y="5782711"/>
            <a:chExt cx="1969218" cy="526609"/>
          </a:xfrm>
        </p:grpSpPr>
        <p:sp>
          <p:nvSpPr>
            <p:cNvPr id="55" name="Прямоугольник 54"/>
            <p:cNvSpPr/>
            <p:nvPr/>
          </p:nvSpPr>
          <p:spPr>
            <a:xfrm>
              <a:off x="6768494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7208684" y="5786100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560582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83012" y="5782711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8352670" y="578610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60" name="Группа 59"/>
          <p:cNvGrpSpPr/>
          <p:nvPr/>
        </p:nvGrpSpPr>
        <p:grpSpPr>
          <a:xfrm>
            <a:off x="6156176" y="2251418"/>
            <a:ext cx="1944216" cy="523220"/>
            <a:chOff x="5641368" y="4221088"/>
            <a:chExt cx="1944216" cy="523220"/>
          </a:xfrm>
        </p:grpSpPr>
        <p:sp>
          <p:nvSpPr>
            <p:cNvPr id="61" name="Прямоугольник 60"/>
            <p:cNvSpPr/>
            <p:nvPr/>
          </p:nvSpPr>
          <p:spPr>
            <a:xfrm>
              <a:off x="5641368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6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Прямоугольник 61"/>
            <p:cNvSpPr/>
            <p:nvPr/>
          </p:nvSpPr>
          <p:spPr>
            <a:xfrm>
              <a:off x="5967922" y="4221088"/>
              <a:ext cx="404278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 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3" name="Прямоугольник 62"/>
            <p:cNvSpPr/>
            <p:nvPr/>
          </p:nvSpPr>
          <p:spPr>
            <a:xfrm>
              <a:off x="6427186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Прямоугольник 63"/>
            <p:cNvSpPr/>
            <p:nvPr/>
          </p:nvSpPr>
          <p:spPr>
            <a:xfrm>
              <a:off x="6804248" y="422108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Прямоугольник 64"/>
            <p:cNvSpPr/>
            <p:nvPr/>
          </p:nvSpPr>
          <p:spPr>
            <a:xfrm>
              <a:off x="7200542" y="422108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214282" y="832796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15" y="2348880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saturation sat="200000"/>
                    </a14:imgEffect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197" y="2431623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6089" y="2181677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244" y="2316965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colorTemperature colorTemp="72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545" y="2433370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158836"/>
            <a:ext cx="2984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108721"/>
            <a:ext cx="3238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21" y="1964705"/>
            <a:ext cx="3238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989589"/>
            <a:ext cx="3238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271" y="2181677"/>
            <a:ext cx="3238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035" y="2277898"/>
            <a:ext cx="3238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="" xmlns:a14="http://schemas.microsoft.com/office/drawing/2010/main">
                  <a14:imgLayer r:embed="rId10"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676" y="2261416"/>
            <a:ext cx="323850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Прямоугольник 41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85364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3.7037E-7 L -0.55382 0.15393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91" y="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1529078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60051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28677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043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138372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138372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6" y="145516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9322" y="145516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29520" y="145516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12457" y="1552232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435304" y="1599183"/>
            <a:ext cx="457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214282" y="2527073"/>
            <a:ext cx="571504" cy="571504"/>
            <a:chOff x="500034" y="1857364"/>
            <a:chExt cx="571504" cy="571504"/>
          </a:xfrm>
        </p:grpSpPr>
        <p:sp>
          <p:nvSpPr>
            <p:cNvPr id="55" name="Овал 54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Овал 56"/>
          <p:cNvSpPr/>
          <p:nvPr/>
        </p:nvSpPr>
        <p:spPr>
          <a:xfrm>
            <a:off x="828677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85735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350043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5143504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71514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71538" y="234888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612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6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29322" y="234888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29520" y="234888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612457" y="252707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8435304" y="2587111"/>
            <a:ext cx="457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214282" y="5426630"/>
            <a:ext cx="571504" cy="571504"/>
            <a:chOff x="500034" y="1857364"/>
            <a:chExt cx="571504" cy="571504"/>
          </a:xfrm>
        </p:grpSpPr>
        <p:sp>
          <p:nvSpPr>
            <p:cNvPr id="76" name="Овал 75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Овал 77"/>
          <p:cNvSpPr/>
          <p:nvPr/>
        </p:nvSpPr>
        <p:spPr>
          <a:xfrm>
            <a:off x="828677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185735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350043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5143504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671514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71538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714612" y="5199583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357686" y="5199583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929322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29520" y="5199583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612457" y="544978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418062" y="5487615"/>
            <a:ext cx="47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928794" y="544978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214282" y="4346510"/>
            <a:ext cx="571504" cy="571504"/>
            <a:chOff x="500034" y="1857364"/>
            <a:chExt cx="571504" cy="571504"/>
          </a:xfrm>
        </p:grpSpPr>
        <p:sp>
          <p:nvSpPr>
            <p:cNvPr id="97" name="Овал 96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?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9" name="Овал 98"/>
          <p:cNvSpPr/>
          <p:nvPr/>
        </p:nvSpPr>
        <p:spPr>
          <a:xfrm>
            <a:off x="828677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85735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350043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5143504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671514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1071538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14612" y="4191471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57686" y="4191471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929322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29520" y="4191471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612457" y="436966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3595577" y="44014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8392276" y="443711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4" name="Группа 143"/>
          <p:cNvGrpSpPr/>
          <p:nvPr/>
        </p:nvGrpSpPr>
        <p:grpSpPr>
          <a:xfrm>
            <a:off x="827584" y="1842544"/>
            <a:ext cx="7416824" cy="2280"/>
            <a:chOff x="827584" y="1842544"/>
            <a:chExt cx="7416824" cy="2280"/>
          </a:xfrm>
        </p:grpSpPr>
        <p:cxnSp>
          <p:nvCxnSpPr>
            <p:cNvPr id="136" name="Прямая со стрелкой 13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 стрелкой 141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Группа 144"/>
          <p:cNvGrpSpPr/>
          <p:nvPr/>
        </p:nvGrpSpPr>
        <p:grpSpPr>
          <a:xfrm>
            <a:off x="827584" y="2850656"/>
            <a:ext cx="7416824" cy="2280"/>
            <a:chOff x="827584" y="1842544"/>
            <a:chExt cx="7416824" cy="2280"/>
          </a:xfrm>
        </p:grpSpPr>
        <p:cxnSp>
          <p:nvCxnSpPr>
            <p:cNvPr id="146" name="Прямая со стрелкой 14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 стрелкой 147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 стрелкой 148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 стрелкой 149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Группа 150"/>
          <p:cNvGrpSpPr/>
          <p:nvPr/>
        </p:nvGrpSpPr>
        <p:grpSpPr>
          <a:xfrm>
            <a:off x="827584" y="5733256"/>
            <a:ext cx="7416824" cy="2280"/>
            <a:chOff x="827584" y="1842544"/>
            <a:chExt cx="7416824" cy="2280"/>
          </a:xfrm>
        </p:grpSpPr>
        <p:cxnSp>
          <p:nvCxnSpPr>
            <p:cNvPr id="152" name="Прямая со стрелкой 151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 стрелкой 152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Прямая со стрелкой 153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Прямая со стрелкой 154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Прямая со стрелкой 155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Прямая со стрелкой 157"/>
          <p:cNvCxnSpPr/>
          <p:nvPr/>
        </p:nvCxnSpPr>
        <p:spPr>
          <a:xfrm>
            <a:off x="5804210" y="472286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>
            <a:off x="7362166" y="4722864"/>
            <a:ext cx="8822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/>
          <p:nvPr/>
        </p:nvCxnSpPr>
        <p:spPr>
          <a:xfrm>
            <a:off x="4148026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/>
          <p:nvPr/>
        </p:nvCxnSpPr>
        <p:spPr>
          <a:xfrm flipH="1">
            <a:off x="2483768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 стрелкой 161"/>
          <p:cNvCxnSpPr/>
          <p:nvPr/>
        </p:nvCxnSpPr>
        <p:spPr>
          <a:xfrm flipH="1">
            <a:off x="827584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78932" y="512184"/>
            <a:ext cx="8606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Назови числа, которые спрятались за знаком «?».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14282" y="97468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1- 6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" name="Овал 104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Овал 105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Овал 106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Овал 107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Овал 118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Овал 119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Овал 120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Овал 121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Овал 122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Овал 123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Овал 124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Овал 125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Овал 126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Овал 127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9" name="Овал 128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0" name="Овал 129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1" name="Овал 130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2" name="Овал 131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Овал 132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Овал 133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Овал 134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Овал 137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Овал 138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Овал 142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7" name="Овал 156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Овал 162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Овал 163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Овал 164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Овал 165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7" name="Овал 166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Овал 167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9" name="Овал 168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0" name="Овал 169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Овал 170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Овал 171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3" name="Овал 172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Овал 173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5" name="Овал 174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6" name="Овал 175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Овал 176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Овал 177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Овал 178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Овал 179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Овал 180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Овал 181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Овал 182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Овал 183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Овал 184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Овал 185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Овал 186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Овал 187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Овал 188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Овал 189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Овал 190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Овал 191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Овал 192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Овал 193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Овал 194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Овал 195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Овал 196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Овал 197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Овал 198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Овал 199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Овал 200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Овал 201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Овал 202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Овал 203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Овал 204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Овал 205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Овал 206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Овал 207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Овал 208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Овал 209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Овал 210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Овал 211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Овал 212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Овал 213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Овал 214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Овал 215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7" name="Овал 216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8" name="Овал 217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9" name="Овал 218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0" name="Овал 219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1" name="Овал 220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2" name="Овал 221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Овал 222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Овал 223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5" name="Овал 224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6" name="Овал 225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7" name="Овал 226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8" name="Овал 227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9" name="Овал 228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0" name="Овал 229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Овал 230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Овал 231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Овал 232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Овал 233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Овал 234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Овал 235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Овал 236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Овал 237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Овал 238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Овал 239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Овал 240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Овал 241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Овал 242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4" name="Овал 243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5" name="Овал 244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6" name="Овал 245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7" name="Овал 246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8" name="Овал 247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9" name="Овал 248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0" name="Овал 249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1" name="Овал 250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2" name="Овал 251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3" name="Овал 252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4" name="Овал 253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5" name="Овал 254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6" name="Овал 255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7" name="Овал 256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8" name="Овал 257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9" name="Овал 258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0" name="Овал 259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1" name="Овал 260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2" name="Овал 261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3" name="Овал 262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4" name="Овал 263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5" name="Овал 264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6" name="Овал 265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7" name="Овал 266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8" name="Овал 267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69" name="Овал 268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0" name="Овал 269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1" name="Овал 270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2" name="Овал 271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3" name="Овал 272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4" name="Овал 273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5" name="Овал 274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6" name="Овал 275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7" name="Овал 276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Овал 277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Овал 278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Овал 279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Овал 280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Овал 281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Овал 282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Овал 283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Овал 284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Овал 285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7" name="Овал 286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8" name="Овал 287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Овал 288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Овал 289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1" name="Овал 290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Овал 291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Овал 292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Овал 293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Овал 294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Овал 295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Овал 296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8" name="Овал 297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99" name="Овал 298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0" name="Овал 299"/>
          <p:cNvSpPr/>
          <p:nvPr/>
        </p:nvSpPr>
        <p:spPr>
          <a:xfrm>
            <a:off x="4499992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Овал 300"/>
          <p:cNvSpPr/>
          <p:nvPr/>
        </p:nvSpPr>
        <p:spPr>
          <a:xfrm>
            <a:off x="5229245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2" name="Овал 301"/>
          <p:cNvSpPr/>
          <p:nvPr/>
        </p:nvSpPr>
        <p:spPr>
          <a:xfrm>
            <a:off x="5958498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3" name="Овал 302"/>
          <p:cNvSpPr/>
          <p:nvPr/>
        </p:nvSpPr>
        <p:spPr>
          <a:xfrm>
            <a:off x="6687751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4" name="Овал 303"/>
          <p:cNvSpPr/>
          <p:nvPr/>
        </p:nvSpPr>
        <p:spPr>
          <a:xfrm>
            <a:off x="7417004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5" name="Овал 304"/>
          <p:cNvSpPr/>
          <p:nvPr/>
        </p:nvSpPr>
        <p:spPr>
          <a:xfrm>
            <a:off x="8137083" y="3429000"/>
            <a:ext cx="683389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6" name="Прямоугольник 305"/>
          <p:cNvSpPr/>
          <p:nvPr/>
        </p:nvSpPr>
        <p:spPr>
          <a:xfrm>
            <a:off x="78839" y="3027517"/>
            <a:ext cx="42788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431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14282" y="1529078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5720" y="1600516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28677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043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138372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138372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6" y="145516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9322" y="145516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29520" y="145516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12457" y="1552232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327365" y="1480794"/>
            <a:ext cx="457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435304" y="161171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786578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95932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39748" y="155679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28794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grpSp>
        <p:nvGrpSpPr>
          <p:cNvPr id="54" name="Группа 53"/>
          <p:cNvGrpSpPr/>
          <p:nvPr/>
        </p:nvGrpSpPr>
        <p:grpSpPr>
          <a:xfrm>
            <a:off x="214282" y="2527073"/>
            <a:ext cx="571504" cy="571504"/>
            <a:chOff x="500034" y="1857364"/>
            <a:chExt cx="571504" cy="571504"/>
          </a:xfrm>
        </p:grpSpPr>
        <p:sp>
          <p:nvSpPr>
            <p:cNvPr id="55" name="Овал 54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6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57" name="Овал 56"/>
          <p:cNvSpPr/>
          <p:nvPr/>
        </p:nvSpPr>
        <p:spPr>
          <a:xfrm>
            <a:off x="828677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85735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350043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5143504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71514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71538" y="234888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612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6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29322" y="234888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29520" y="234888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612457" y="252707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8435304" y="2587111"/>
            <a:ext cx="457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214282" y="5426630"/>
            <a:ext cx="571504" cy="571504"/>
            <a:chOff x="500034" y="1857364"/>
            <a:chExt cx="571504" cy="571504"/>
          </a:xfrm>
        </p:grpSpPr>
        <p:sp>
          <p:nvSpPr>
            <p:cNvPr id="76" name="Овал 75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?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Овал 77"/>
          <p:cNvSpPr/>
          <p:nvPr/>
        </p:nvSpPr>
        <p:spPr>
          <a:xfrm>
            <a:off x="828677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185735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350043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5143504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671514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71538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714612" y="5199583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357686" y="5199583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929322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29520" y="5199583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612457" y="544978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418062" y="5487615"/>
            <a:ext cx="47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928794" y="544978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6" name="Группа 95"/>
          <p:cNvGrpSpPr/>
          <p:nvPr/>
        </p:nvGrpSpPr>
        <p:grpSpPr>
          <a:xfrm>
            <a:off x="214282" y="4346510"/>
            <a:ext cx="571504" cy="571504"/>
            <a:chOff x="500034" y="1857364"/>
            <a:chExt cx="571504" cy="571504"/>
          </a:xfrm>
        </p:grpSpPr>
        <p:sp>
          <p:nvSpPr>
            <p:cNvPr id="97" name="Овал 96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?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99" name="Овал 98"/>
          <p:cNvSpPr/>
          <p:nvPr/>
        </p:nvSpPr>
        <p:spPr>
          <a:xfrm>
            <a:off x="828677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85735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350043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5143504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671514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1071538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14612" y="4191471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57686" y="4191471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929322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29520" y="4191471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612457" y="436966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3595577" y="44014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8392276" y="443711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4" name="Группа 143"/>
          <p:cNvGrpSpPr/>
          <p:nvPr/>
        </p:nvGrpSpPr>
        <p:grpSpPr>
          <a:xfrm>
            <a:off x="827584" y="1842544"/>
            <a:ext cx="7416824" cy="2280"/>
            <a:chOff x="827584" y="1842544"/>
            <a:chExt cx="7416824" cy="2280"/>
          </a:xfrm>
        </p:grpSpPr>
        <p:cxnSp>
          <p:nvCxnSpPr>
            <p:cNvPr id="136" name="Прямая со стрелкой 13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 стрелкой 141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Группа 144"/>
          <p:cNvGrpSpPr/>
          <p:nvPr/>
        </p:nvGrpSpPr>
        <p:grpSpPr>
          <a:xfrm>
            <a:off x="827584" y="2850656"/>
            <a:ext cx="7416824" cy="2280"/>
            <a:chOff x="827584" y="1842544"/>
            <a:chExt cx="7416824" cy="2280"/>
          </a:xfrm>
        </p:grpSpPr>
        <p:cxnSp>
          <p:nvCxnSpPr>
            <p:cNvPr id="146" name="Прямая со стрелкой 14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 стрелкой 147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 стрелкой 148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 стрелкой 149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Группа 150"/>
          <p:cNvGrpSpPr/>
          <p:nvPr/>
        </p:nvGrpSpPr>
        <p:grpSpPr>
          <a:xfrm>
            <a:off x="827584" y="5733256"/>
            <a:ext cx="7416824" cy="2280"/>
            <a:chOff x="827584" y="1842544"/>
            <a:chExt cx="7416824" cy="2280"/>
          </a:xfrm>
        </p:grpSpPr>
        <p:cxnSp>
          <p:nvCxnSpPr>
            <p:cNvPr id="152" name="Прямая со стрелкой 151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 стрелкой 152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Прямая со стрелкой 153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Прямая со стрелкой 154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Прямая со стрелкой 155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Прямая со стрелкой 157"/>
          <p:cNvCxnSpPr/>
          <p:nvPr/>
        </p:nvCxnSpPr>
        <p:spPr>
          <a:xfrm>
            <a:off x="5804210" y="472286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>
            <a:off x="7362166" y="4722864"/>
            <a:ext cx="8822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/>
          <p:nvPr/>
        </p:nvCxnSpPr>
        <p:spPr>
          <a:xfrm>
            <a:off x="4148026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/>
          <p:nvPr/>
        </p:nvCxnSpPr>
        <p:spPr>
          <a:xfrm flipH="1">
            <a:off x="2483768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 стрелкой 161"/>
          <p:cNvCxnSpPr/>
          <p:nvPr/>
        </p:nvCxnSpPr>
        <p:spPr>
          <a:xfrm flipH="1">
            <a:off x="827584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107504" y="555511"/>
            <a:ext cx="8606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Назови числа, которые спрятались за знаком «?».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604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17" grpId="0"/>
      <p:bldP spid="18" grpId="0"/>
      <p:bldP spid="19" grpId="0"/>
      <p:bldP spid="20" grpId="0"/>
      <p:bldP spid="28" grpId="0"/>
      <p:bldP spid="32" grpId="0"/>
      <p:bldP spid="33" grpId="0"/>
      <p:bldP spid="34" grpId="0"/>
      <p:bldP spid="35" grpId="0"/>
      <p:bldP spid="3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14282" y="1529078"/>
            <a:ext cx="571504" cy="571504"/>
            <a:chOff x="500034" y="1857364"/>
            <a:chExt cx="571504" cy="571504"/>
          </a:xfrm>
        </p:grpSpPr>
        <p:sp>
          <p:nvSpPr>
            <p:cNvPr id="2" name="Овал 1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Овал 3"/>
          <p:cNvSpPr/>
          <p:nvPr/>
        </p:nvSpPr>
        <p:spPr>
          <a:xfrm>
            <a:off x="828677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043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138372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138372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6" y="145516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9322" y="145516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29520" y="145516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12457" y="1552232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435304" y="161171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786578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95932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39748" y="155679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28794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5" name="Овал 54"/>
          <p:cNvSpPr/>
          <p:nvPr/>
        </p:nvSpPr>
        <p:spPr>
          <a:xfrm>
            <a:off x="214282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5720" y="2598511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828677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85735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350043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5143504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71514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71538" y="234888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612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6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29322" y="234888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29520" y="234888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612457" y="252707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Прямоугольник 72"/>
          <p:cNvSpPr/>
          <p:nvPr/>
        </p:nvSpPr>
        <p:spPr>
          <a:xfrm>
            <a:off x="8343940" y="2612815"/>
            <a:ext cx="4571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214282" y="5426630"/>
            <a:ext cx="571504" cy="571504"/>
            <a:chOff x="500034" y="1857364"/>
            <a:chExt cx="571504" cy="571504"/>
          </a:xfrm>
        </p:grpSpPr>
        <p:sp>
          <p:nvSpPr>
            <p:cNvPr id="76" name="Овал 75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?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Овал 77"/>
          <p:cNvSpPr/>
          <p:nvPr/>
        </p:nvSpPr>
        <p:spPr>
          <a:xfrm>
            <a:off x="828677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185735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350043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5143504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671514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71538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714612" y="5199583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357686" y="5199583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929322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29520" y="5199583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612457" y="544978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418062" y="5487615"/>
            <a:ext cx="47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928794" y="544978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Овал 96"/>
          <p:cNvSpPr/>
          <p:nvPr/>
        </p:nvSpPr>
        <p:spPr>
          <a:xfrm>
            <a:off x="214282" y="4346510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85720" y="441794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Овал 98"/>
          <p:cNvSpPr/>
          <p:nvPr/>
        </p:nvSpPr>
        <p:spPr>
          <a:xfrm>
            <a:off x="828677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85735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350043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5143504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671514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1071538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14612" y="4191471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57686" y="4191471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929322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29520" y="4191471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612457" y="436966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3595577" y="44014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8392276" y="443711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4" name="Группа 143"/>
          <p:cNvGrpSpPr/>
          <p:nvPr/>
        </p:nvGrpSpPr>
        <p:grpSpPr>
          <a:xfrm>
            <a:off x="827584" y="1842544"/>
            <a:ext cx="7416824" cy="2280"/>
            <a:chOff x="827584" y="1842544"/>
            <a:chExt cx="7416824" cy="2280"/>
          </a:xfrm>
        </p:grpSpPr>
        <p:cxnSp>
          <p:nvCxnSpPr>
            <p:cNvPr id="136" name="Прямая со стрелкой 13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 стрелкой 141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Группа 144"/>
          <p:cNvGrpSpPr/>
          <p:nvPr/>
        </p:nvGrpSpPr>
        <p:grpSpPr>
          <a:xfrm>
            <a:off x="827584" y="2850656"/>
            <a:ext cx="7416824" cy="2280"/>
            <a:chOff x="827584" y="1842544"/>
            <a:chExt cx="7416824" cy="2280"/>
          </a:xfrm>
        </p:grpSpPr>
        <p:cxnSp>
          <p:nvCxnSpPr>
            <p:cNvPr id="146" name="Прямая со стрелкой 14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 стрелкой 147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 стрелкой 148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 стрелкой 149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Группа 150"/>
          <p:cNvGrpSpPr/>
          <p:nvPr/>
        </p:nvGrpSpPr>
        <p:grpSpPr>
          <a:xfrm>
            <a:off x="827584" y="5733256"/>
            <a:ext cx="7416824" cy="2280"/>
            <a:chOff x="827584" y="1842544"/>
            <a:chExt cx="7416824" cy="2280"/>
          </a:xfrm>
        </p:grpSpPr>
        <p:cxnSp>
          <p:nvCxnSpPr>
            <p:cNvPr id="152" name="Прямая со стрелкой 151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 стрелкой 152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Прямая со стрелкой 153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Прямая со стрелкой 154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Прямая со стрелкой 155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Прямая со стрелкой 157"/>
          <p:cNvCxnSpPr/>
          <p:nvPr/>
        </p:nvCxnSpPr>
        <p:spPr>
          <a:xfrm>
            <a:off x="5804210" y="472286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>
            <a:off x="7362166" y="4722864"/>
            <a:ext cx="8822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/>
          <p:nvPr/>
        </p:nvCxnSpPr>
        <p:spPr>
          <a:xfrm>
            <a:off x="4148026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/>
          <p:nvPr/>
        </p:nvCxnSpPr>
        <p:spPr>
          <a:xfrm flipH="1">
            <a:off x="2483768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 стрелкой 161"/>
          <p:cNvCxnSpPr/>
          <p:nvPr/>
        </p:nvCxnSpPr>
        <p:spPr>
          <a:xfrm flipH="1">
            <a:off x="827584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Прямоугольник 114"/>
          <p:cNvSpPr/>
          <p:nvPr/>
        </p:nvSpPr>
        <p:spPr>
          <a:xfrm>
            <a:off x="8414214" y="2607295"/>
            <a:ext cx="478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765488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5274842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3618658" y="255237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907704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107504" y="555511"/>
            <a:ext cx="8606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Назови числа, которые спрятались за знаком «?».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TextBox 122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142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67" grpId="0"/>
      <p:bldP spid="68" grpId="0"/>
      <p:bldP spid="69" grpId="0"/>
      <p:bldP spid="70" grpId="0"/>
      <p:bldP spid="71" grpId="0"/>
      <p:bldP spid="73" grpId="0"/>
      <p:bldP spid="115" grpId="0"/>
      <p:bldP spid="118" grpId="0"/>
      <p:bldP spid="119" grpId="0"/>
      <p:bldP spid="120" grpId="0"/>
      <p:bldP spid="1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14282" y="1529078"/>
            <a:ext cx="571504" cy="571504"/>
            <a:chOff x="500034" y="1857364"/>
            <a:chExt cx="571504" cy="571504"/>
          </a:xfrm>
        </p:grpSpPr>
        <p:sp>
          <p:nvSpPr>
            <p:cNvPr id="2" name="Овал 1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Овал 3"/>
          <p:cNvSpPr/>
          <p:nvPr/>
        </p:nvSpPr>
        <p:spPr>
          <a:xfrm>
            <a:off x="828677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043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138372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138372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6" y="145516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9322" y="145516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29520" y="145516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12457" y="1552232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435304" y="161171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786578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95932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39748" y="155679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28794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5" name="Овал 54"/>
          <p:cNvSpPr/>
          <p:nvPr/>
        </p:nvSpPr>
        <p:spPr>
          <a:xfrm>
            <a:off x="214282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5720" y="2598511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828677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85735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350043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5143504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71514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71538" y="234888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612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6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29322" y="234888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29520" y="234888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612457" y="252707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75" name="Группа 74"/>
          <p:cNvGrpSpPr/>
          <p:nvPr/>
        </p:nvGrpSpPr>
        <p:grpSpPr>
          <a:xfrm>
            <a:off x="214282" y="5426630"/>
            <a:ext cx="571504" cy="571504"/>
            <a:chOff x="500034" y="1857364"/>
            <a:chExt cx="571504" cy="571504"/>
          </a:xfrm>
        </p:grpSpPr>
        <p:sp>
          <p:nvSpPr>
            <p:cNvPr id="76" name="Овал 75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latin typeface="Arial" pitchFamily="34" charset="0"/>
                  <a:cs typeface="Arial" pitchFamily="34" charset="0"/>
                </a:rPr>
                <a:t>?</a:t>
              </a:r>
              <a:endParaRPr lang="ru-RU" sz="24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78" name="Овал 77"/>
          <p:cNvSpPr/>
          <p:nvPr/>
        </p:nvSpPr>
        <p:spPr>
          <a:xfrm>
            <a:off x="828677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185735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350043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5143504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671514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71538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714612" y="5199583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357686" y="5199583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929322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29520" y="5199583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612457" y="544978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418062" y="5487615"/>
            <a:ext cx="47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928794" y="544978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Овал 96"/>
          <p:cNvSpPr/>
          <p:nvPr/>
        </p:nvSpPr>
        <p:spPr>
          <a:xfrm>
            <a:off x="214282" y="4346510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285720" y="441794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Овал 98"/>
          <p:cNvSpPr/>
          <p:nvPr/>
        </p:nvSpPr>
        <p:spPr>
          <a:xfrm>
            <a:off x="828677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85735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350043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5143504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671514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1071538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14612" y="4191471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57686" y="4191471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929322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29520" y="4191471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612457" y="436966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3595577" y="44014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8392276" y="443711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4" name="Группа 143"/>
          <p:cNvGrpSpPr/>
          <p:nvPr/>
        </p:nvGrpSpPr>
        <p:grpSpPr>
          <a:xfrm>
            <a:off x="827584" y="1842544"/>
            <a:ext cx="7416824" cy="2280"/>
            <a:chOff x="827584" y="1842544"/>
            <a:chExt cx="7416824" cy="2280"/>
          </a:xfrm>
        </p:grpSpPr>
        <p:cxnSp>
          <p:nvCxnSpPr>
            <p:cNvPr id="136" name="Прямая со стрелкой 13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 стрелкой 141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Группа 144"/>
          <p:cNvGrpSpPr/>
          <p:nvPr/>
        </p:nvGrpSpPr>
        <p:grpSpPr>
          <a:xfrm>
            <a:off x="827584" y="2850656"/>
            <a:ext cx="7416824" cy="2280"/>
            <a:chOff x="827584" y="1842544"/>
            <a:chExt cx="7416824" cy="2280"/>
          </a:xfrm>
        </p:grpSpPr>
        <p:cxnSp>
          <p:nvCxnSpPr>
            <p:cNvPr id="146" name="Прямая со стрелкой 14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 стрелкой 147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 стрелкой 148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 стрелкой 149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1" name="Группа 150"/>
          <p:cNvGrpSpPr/>
          <p:nvPr/>
        </p:nvGrpSpPr>
        <p:grpSpPr>
          <a:xfrm>
            <a:off x="827584" y="5733256"/>
            <a:ext cx="7416824" cy="2280"/>
            <a:chOff x="827584" y="1842544"/>
            <a:chExt cx="7416824" cy="2280"/>
          </a:xfrm>
        </p:grpSpPr>
        <p:cxnSp>
          <p:nvCxnSpPr>
            <p:cNvPr id="152" name="Прямая со стрелкой 151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Прямая со стрелкой 152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Прямая со стрелкой 153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Прямая со стрелкой 154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Прямая со стрелкой 155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8" name="Прямая со стрелкой 157"/>
          <p:cNvCxnSpPr/>
          <p:nvPr/>
        </p:nvCxnSpPr>
        <p:spPr>
          <a:xfrm>
            <a:off x="5804210" y="472286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>
            <a:off x="7362166" y="4722864"/>
            <a:ext cx="8822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/>
          <p:nvPr/>
        </p:nvCxnSpPr>
        <p:spPr>
          <a:xfrm>
            <a:off x="4148026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/>
          <p:nvPr/>
        </p:nvCxnSpPr>
        <p:spPr>
          <a:xfrm flipH="1">
            <a:off x="2483768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 стрелкой 161"/>
          <p:cNvCxnSpPr/>
          <p:nvPr/>
        </p:nvCxnSpPr>
        <p:spPr>
          <a:xfrm flipH="1">
            <a:off x="827584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Прямоугольник 114"/>
          <p:cNvSpPr/>
          <p:nvPr/>
        </p:nvSpPr>
        <p:spPr>
          <a:xfrm>
            <a:off x="8414214" y="2564904"/>
            <a:ext cx="478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765488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5274842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3618658" y="255237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907704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8380198" y="440957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21940" y="438976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1965014" y="438976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6822798" y="443711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5297120" y="440142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3436869"/>
            <a:ext cx="2273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Внимание!</a:t>
            </a: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07504" y="555511"/>
            <a:ext cx="8606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Назови числа, которые спрятались за знаком «?».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5923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56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/>
      <p:bldP spid="98" grpId="1"/>
      <p:bldP spid="109" grpId="1"/>
      <p:bldP spid="110" grpId="0"/>
      <p:bldP spid="111" grpId="0"/>
      <p:bldP spid="112" grpId="0"/>
      <p:bldP spid="113" grpId="0"/>
      <p:bldP spid="116" grpId="0"/>
      <p:bldP spid="116" grpId="1"/>
      <p:bldP spid="117" grpId="0"/>
      <p:bldP spid="104" grpId="0"/>
      <p:bldP spid="105" grpId="0"/>
      <p:bldP spid="106" grpId="0"/>
      <p:bldP spid="107" grpId="0"/>
      <p:bldP spid="10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795" y="541082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Сложите из палочек фигуры и назовите их. (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Задание из 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 Методических рекомендаций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»)</a:t>
            </a:r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428596" y="1340768"/>
            <a:ext cx="1572430" cy="1644662"/>
            <a:chOff x="3642512" y="2071678"/>
            <a:chExt cx="1572430" cy="1644662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4500562" y="371475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3714744" y="371475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3286910" y="2498718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429124" y="2071678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643306" y="2071678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 flipH="1" flipV="1">
              <a:off x="4857752" y="2498718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 flipH="1" flipV="1">
              <a:off x="3287704" y="3355974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 flipH="1" flipV="1">
              <a:off x="4857752" y="3284536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2714612" y="1340768"/>
            <a:ext cx="2428892" cy="1573224"/>
            <a:chOff x="2714612" y="3214686"/>
            <a:chExt cx="2428892" cy="157322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3643306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429124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571868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714612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786050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5400000" flipH="1" flipV="1">
              <a:off x="2430448" y="4427544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 flipH="1" flipV="1">
              <a:off x="2430448" y="3641726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16200000" flipV="1">
              <a:off x="4215604" y="3358356"/>
              <a:ext cx="642942" cy="35560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rot="16200000" flipV="1">
              <a:off x="4643438" y="4226788"/>
              <a:ext cx="642942" cy="35719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5715008" y="1340768"/>
            <a:ext cx="3000396" cy="1573224"/>
            <a:chOff x="5715008" y="3214686"/>
            <a:chExt cx="3000396" cy="1573224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>
              <a:off x="5786446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6572264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786446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6572264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8143900" y="4143380"/>
              <a:ext cx="571504" cy="33337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7358082" y="4500570"/>
              <a:ext cx="714380" cy="27145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8072462" y="3643314"/>
              <a:ext cx="642942" cy="42862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5400000" flipH="1" flipV="1">
              <a:off x="5359406" y="3570288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5359406" y="4427544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10800000">
              <a:off x="7358082" y="3214686"/>
              <a:ext cx="642942" cy="35719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Прямоугольник 3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107504" y="3123545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ты можешь сказать об  этой фигуре?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827584" y="3905900"/>
            <a:ext cx="3858413" cy="1548848"/>
            <a:chOff x="827584" y="3905900"/>
            <a:chExt cx="3858413" cy="1548848"/>
          </a:xfrm>
        </p:grpSpPr>
        <p:cxnSp>
          <p:nvCxnSpPr>
            <p:cNvPr id="48" name="Прямая соединительная линия 47"/>
            <p:cNvCxnSpPr/>
            <p:nvPr/>
          </p:nvCxnSpPr>
          <p:spPr>
            <a:xfrm>
              <a:off x="886327" y="5393247"/>
              <a:ext cx="2357454" cy="1588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Прямая соединительная линия 53"/>
            <p:cNvCxnSpPr/>
            <p:nvPr/>
          </p:nvCxnSpPr>
          <p:spPr>
            <a:xfrm flipV="1">
              <a:off x="886327" y="3964487"/>
              <a:ext cx="642942" cy="641354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>
              <a:off x="1529269" y="3962899"/>
              <a:ext cx="1643074" cy="1588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единительная линия 56"/>
            <p:cNvCxnSpPr/>
            <p:nvPr/>
          </p:nvCxnSpPr>
          <p:spPr>
            <a:xfrm rot="5400000" flipH="1" flipV="1">
              <a:off x="494212" y="4999544"/>
              <a:ext cx="784230" cy="1588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Прямая соединительная линия 57"/>
            <p:cNvCxnSpPr/>
            <p:nvPr/>
          </p:nvCxnSpPr>
          <p:spPr>
            <a:xfrm flipV="1">
              <a:off x="3243781" y="4678867"/>
              <a:ext cx="1428760" cy="714380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Прямая соединительная линия 59"/>
            <p:cNvCxnSpPr/>
            <p:nvPr/>
          </p:nvCxnSpPr>
          <p:spPr>
            <a:xfrm>
              <a:off x="3172343" y="3964487"/>
              <a:ext cx="1500198" cy="714380"/>
            </a:xfrm>
            <a:prstGeom prst="line">
              <a:avLst/>
            </a:prstGeom>
            <a:ln w="38100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Овал 61"/>
            <p:cNvSpPr/>
            <p:nvPr/>
          </p:nvSpPr>
          <p:spPr>
            <a:xfrm>
              <a:off x="1514055" y="3905900"/>
              <a:ext cx="113997" cy="113997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3131840" y="3916397"/>
              <a:ext cx="113997" cy="113997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Овал 63"/>
            <p:cNvSpPr/>
            <p:nvPr/>
          </p:nvSpPr>
          <p:spPr>
            <a:xfrm>
              <a:off x="827584" y="5324422"/>
              <a:ext cx="113997" cy="113997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3131840" y="5340751"/>
              <a:ext cx="113997" cy="113997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Овал 65"/>
            <p:cNvSpPr/>
            <p:nvPr/>
          </p:nvSpPr>
          <p:spPr>
            <a:xfrm>
              <a:off x="830223" y="4564992"/>
              <a:ext cx="113997" cy="113997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Овал 66"/>
            <p:cNvSpPr/>
            <p:nvPr/>
          </p:nvSpPr>
          <p:spPr>
            <a:xfrm>
              <a:off x="4572000" y="4606981"/>
              <a:ext cx="113997" cy="113997"/>
            </a:xfrm>
            <a:prstGeom prst="ellipse">
              <a:avLst/>
            </a:prstGeom>
            <a:solidFill>
              <a:srgbClr val="FF0000"/>
            </a:solidFill>
            <a:ln w="5715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214282" y="18864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739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214282" y="1529078"/>
            <a:ext cx="571504" cy="571504"/>
            <a:chOff x="500034" y="1857364"/>
            <a:chExt cx="571504" cy="571504"/>
          </a:xfrm>
        </p:grpSpPr>
        <p:sp>
          <p:nvSpPr>
            <p:cNvPr id="2" name="Овал 1"/>
            <p:cNvSpPr/>
            <p:nvPr/>
          </p:nvSpPr>
          <p:spPr>
            <a:xfrm>
              <a:off x="500034" y="1857364"/>
              <a:ext cx="571504" cy="571504"/>
            </a:xfrm>
            <a:prstGeom prst="ellipse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71472" y="192880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Овал 3"/>
          <p:cNvSpPr/>
          <p:nvPr/>
        </p:nvSpPr>
        <p:spPr>
          <a:xfrm>
            <a:off x="828677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857356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043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143504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715140" y="1552232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538" y="1383728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14612" y="1383728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57686" y="1455166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929322" y="1455167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29520" y="1455167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612457" y="1552232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435304" y="1611711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786578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295932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639748" y="155679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928794" y="1552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55" name="Овал 54"/>
          <p:cNvSpPr/>
          <p:nvPr/>
        </p:nvSpPr>
        <p:spPr>
          <a:xfrm>
            <a:off x="214282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85720" y="2598511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Овал 56"/>
          <p:cNvSpPr/>
          <p:nvPr/>
        </p:nvSpPr>
        <p:spPr>
          <a:xfrm>
            <a:off x="828677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Овал 57"/>
          <p:cNvSpPr/>
          <p:nvPr/>
        </p:nvSpPr>
        <p:spPr>
          <a:xfrm>
            <a:off x="1857356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Овал 58"/>
          <p:cNvSpPr/>
          <p:nvPr/>
        </p:nvSpPr>
        <p:spPr>
          <a:xfrm>
            <a:off x="350043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Овал 59"/>
          <p:cNvSpPr/>
          <p:nvPr/>
        </p:nvSpPr>
        <p:spPr>
          <a:xfrm>
            <a:off x="5143504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Овал 60"/>
          <p:cNvSpPr/>
          <p:nvPr/>
        </p:nvSpPr>
        <p:spPr>
          <a:xfrm>
            <a:off x="6715140" y="2527073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71538" y="2348880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714612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357686" y="2348880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929322" y="2348880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429520" y="234888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3612457" y="2527073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Овал 75"/>
          <p:cNvSpPr/>
          <p:nvPr/>
        </p:nvSpPr>
        <p:spPr>
          <a:xfrm>
            <a:off x="214282" y="5426630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85720" y="5498068"/>
            <a:ext cx="357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Овал 77"/>
          <p:cNvSpPr/>
          <p:nvPr/>
        </p:nvSpPr>
        <p:spPr>
          <a:xfrm>
            <a:off x="828677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Овал 78"/>
          <p:cNvSpPr/>
          <p:nvPr/>
        </p:nvSpPr>
        <p:spPr>
          <a:xfrm>
            <a:off x="1857356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Овал 79"/>
          <p:cNvSpPr/>
          <p:nvPr/>
        </p:nvSpPr>
        <p:spPr>
          <a:xfrm>
            <a:off x="350043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Овал 80"/>
          <p:cNvSpPr/>
          <p:nvPr/>
        </p:nvSpPr>
        <p:spPr>
          <a:xfrm>
            <a:off x="5143504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Овал 81"/>
          <p:cNvSpPr/>
          <p:nvPr/>
        </p:nvSpPr>
        <p:spPr>
          <a:xfrm>
            <a:off x="6715140" y="544978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71538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2714612" y="5199583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357686" y="5199583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+ 2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929322" y="5199583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7429520" y="5199583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612457" y="544978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8418062" y="5559623"/>
            <a:ext cx="474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1928794" y="5449784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Овал 96"/>
          <p:cNvSpPr/>
          <p:nvPr/>
        </p:nvSpPr>
        <p:spPr>
          <a:xfrm>
            <a:off x="214282" y="4346510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Овал 98"/>
          <p:cNvSpPr/>
          <p:nvPr/>
        </p:nvSpPr>
        <p:spPr>
          <a:xfrm>
            <a:off x="828677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Овал 99"/>
          <p:cNvSpPr/>
          <p:nvPr/>
        </p:nvSpPr>
        <p:spPr>
          <a:xfrm>
            <a:off x="1857356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Овал 100"/>
          <p:cNvSpPr/>
          <p:nvPr/>
        </p:nvSpPr>
        <p:spPr>
          <a:xfrm>
            <a:off x="350043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Овал 101"/>
          <p:cNvSpPr/>
          <p:nvPr/>
        </p:nvSpPr>
        <p:spPr>
          <a:xfrm>
            <a:off x="5143504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Овал 102"/>
          <p:cNvSpPr/>
          <p:nvPr/>
        </p:nvSpPr>
        <p:spPr>
          <a:xfrm>
            <a:off x="6715140" y="4369664"/>
            <a:ext cx="571504" cy="571504"/>
          </a:xfrm>
          <a:prstGeom prst="ellipse">
            <a:avLst/>
          </a:prstGeom>
          <a:noFill/>
          <a:ln w="38100">
            <a:solidFill>
              <a:srgbClr val="0070C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 flipH="1">
            <a:off x="1071538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2714612" y="4191471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-3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4357686" y="4191471"/>
            <a:ext cx="7858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  2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5929322" y="4191471"/>
            <a:ext cx="571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429520" y="4191471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-1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Прямоугольник 113"/>
          <p:cNvSpPr/>
          <p:nvPr/>
        </p:nvSpPr>
        <p:spPr>
          <a:xfrm>
            <a:off x="3612457" y="4369664"/>
            <a:ext cx="2696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3595577" y="44014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44" name="Группа 143"/>
          <p:cNvGrpSpPr/>
          <p:nvPr/>
        </p:nvGrpSpPr>
        <p:grpSpPr>
          <a:xfrm>
            <a:off x="827584" y="1842544"/>
            <a:ext cx="7416824" cy="2280"/>
            <a:chOff x="827584" y="1842544"/>
            <a:chExt cx="7416824" cy="2280"/>
          </a:xfrm>
        </p:grpSpPr>
        <p:cxnSp>
          <p:nvCxnSpPr>
            <p:cNvPr id="136" name="Прямая со стрелкой 13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Прямая со стрелкой 13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Прямая со стрелкой 139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Прямая со стрелкой 140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Прямая со стрелкой 141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5" name="Группа 144"/>
          <p:cNvGrpSpPr/>
          <p:nvPr/>
        </p:nvGrpSpPr>
        <p:grpSpPr>
          <a:xfrm>
            <a:off x="827584" y="2850656"/>
            <a:ext cx="7416824" cy="2280"/>
            <a:chOff x="827584" y="1842544"/>
            <a:chExt cx="7416824" cy="2280"/>
          </a:xfrm>
        </p:grpSpPr>
        <p:cxnSp>
          <p:nvCxnSpPr>
            <p:cNvPr id="146" name="Прямая со стрелкой 145"/>
            <p:cNvCxnSpPr/>
            <p:nvPr/>
          </p:nvCxnSpPr>
          <p:spPr>
            <a:xfrm>
              <a:off x="5804210" y="184254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 стрелкой 146"/>
            <p:cNvCxnSpPr/>
            <p:nvPr/>
          </p:nvCxnSpPr>
          <p:spPr>
            <a:xfrm>
              <a:off x="7362166" y="1842544"/>
              <a:ext cx="882242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 стрелкой 147"/>
            <p:cNvCxnSpPr/>
            <p:nvPr/>
          </p:nvCxnSpPr>
          <p:spPr>
            <a:xfrm>
              <a:off x="4148026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 стрелкой 148"/>
            <p:cNvCxnSpPr/>
            <p:nvPr/>
          </p:nvCxnSpPr>
          <p:spPr>
            <a:xfrm>
              <a:off x="2483768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 стрелкой 149"/>
            <p:cNvCxnSpPr/>
            <p:nvPr/>
          </p:nvCxnSpPr>
          <p:spPr>
            <a:xfrm>
              <a:off x="827584" y="1844824"/>
              <a:ext cx="92803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2" name="Прямая со стрелкой 151"/>
          <p:cNvCxnSpPr/>
          <p:nvPr/>
        </p:nvCxnSpPr>
        <p:spPr>
          <a:xfrm>
            <a:off x="5804210" y="5733256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Прямая со стрелкой 152"/>
          <p:cNvCxnSpPr/>
          <p:nvPr/>
        </p:nvCxnSpPr>
        <p:spPr>
          <a:xfrm>
            <a:off x="7362166" y="5733256"/>
            <a:ext cx="8822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Прямая со стрелкой 153"/>
          <p:cNvCxnSpPr/>
          <p:nvPr/>
        </p:nvCxnSpPr>
        <p:spPr>
          <a:xfrm>
            <a:off x="4148026" y="5735536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Прямая со стрелкой 154"/>
          <p:cNvCxnSpPr/>
          <p:nvPr/>
        </p:nvCxnSpPr>
        <p:spPr>
          <a:xfrm>
            <a:off x="2483768" y="5735536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Прямая со стрелкой 155"/>
          <p:cNvCxnSpPr/>
          <p:nvPr/>
        </p:nvCxnSpPr>
        <p:spPr>
          <a:xfrm>
            <a:off x="827584" y="5735536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Прямая со стрелкой 157"/>
          <p:cNvCxnSpPr/>
          <p:nvPr/>
        </p:nvCxnSpPr>
        <p:spPr>
          <a:xfrm>
            <a:off x="5804210" y="472286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Прямая со стрелкой 158"/>
          <p:cNvCxnSpPr/>
          <p:nvPr/>
        </p:nvCxnSpPr>
        <p:spPr>
          <a:xfrm>
            <a:off x="7362166" y="4722864"/>
            <a:ext cx="882242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Прямая со стрелкой 159"/>
          <p:cNvCxnSpPr/>
          <p:nvPr/>
        </p:nvCxnSpPr>
        <p:spPr>
          <a:xfrm>
            <a:off x="4148026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Прямая со стрелкой 160"/>
          <p:cNvCxnSpPr/>
          <p:nvPr/>
        </p:nvCxnSpPr>
        <p:spPr>
          <a:xfrm flipH="1">
            <a:off x="2483768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Прямая со стрелкой 161"/>
          <p:cNvCxnSpPr/>
          <p:nvPr/>
        </p:nvCxnSpPr>
        <p:spPr>
          <a:xfrm flipH="1">
            <a:off x="827584" y="4725144"/>
            <a:ext cx="92803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Прямоугольник 114"/>
          <p:cNvSpPr/>
          <p:nvPr/>
        </p:nvSpPr>
        <p:spPr>
          <a:xfrm>
            <a:off x="8414214" y="2564904"/>
            <a:ext cx="4782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765488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5274842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3618658" y="255237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1907704" y="254781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8380198" y="4407495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321940" y="4389766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1965014" y="4389767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6822798" y="443711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5297120" y="4401428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7554" y="3436869"/>
            <a:ext cx="22734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Внимание!</a:t>
            </a:r>
            <a:endParaRPr lang="ru-RU" sz="2800" b="1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323528" y="5487615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639748" y="5487615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5295932" y="5517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6822798" y="553646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8380198" y="5517232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107504" y="555511"/>
            <a:ext cx="86061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5.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Назови числа, которые спрятались за знаком «?».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897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3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2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0" dur="10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7" grpId="1"/>
      <p:bldP spid="88" grpId="0"/>
      <p:bldP spid="89" grpId="0"/>
      <p:bldP spid="90" grpId="0"/>
      <p:bldP spid="91" grpId="0"/>
      <p:bldP spid="92" grpId="0"/>
      <p:bldP spid="94" grpId="0"/>
      <p:bldP spid="95" grpId="0"/>
      <p:bldP spid="95" grpId="1"/>
      <p:bldP spid="10" grpId="0"/>
      <p:bldP spid="122" grpId="0"/>
      <p:bldP spid="123" grpId="0"/>
      <p:bldP spid="124" grpId="0"/>
      <p:bldP spid="125" grpId="0"/>
      <p:bldP spid="1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2071670" y="2357431"/>
            <a:ext cx="4357718" cy="1200329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ru-RU" sz="7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7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Группа 38"/>
          <p:cNvGrpSpPr/>
          <p:nvPr/>
        </p:nvGrpSpPr>
        <p:grpSpPr>
          <a:xfrm>
            <a:off x="428596" y="1340768"/>
            <a:ext cx="1572430" cy="1644662"/>
            <a:chOff x="3642512" y="2071678"/>
            <a:chExt cx="1572430" cy="1644662"/>
          </a:xfrm>
        </p:grpSpPr>
        <p:cxnSp>
          <p:nvCxnSpPr>
            <p:cNvPr id="30" name="Прямая соединительная линия 29"/>
            <p:cNvCxnSpPr/>
            <p:nvPr/>
          </p:nvCxnSpPr>
          <p:spPr>
            <a:xfrm>
              <a:off x="4500562" y="371475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Прямая соединительная линия 30"/>
            <p:cNvCxnSpPr/>
            <p:nvPr/>
          </p:nvCxnSpPr>
          <p:spPr>
            <a:xfrm>
              <a:off x="3714744" y="371475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5400000" flipH="1" flipV="1">
              <a:off x="3286910" y="2498718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Прямая соединительная линия 32"/>
            <p:cNvCxnSpPr/>
            <p:nvPr/>
          </p:nvCxnSpPr>
          <p:spPr>
            <a:xfrm>
              <a:off x="4429124" y="2071678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643306" y="2071678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Прямая соединительная линия 35"/>
            <p:cNvCxnSpPr/>
            <p:nvPr/>
          </p:nvCxnSpPr>
          <p:spPr>
            <a:xfrm rot="5400000" flipH="1" flipV="1">
              <a:off x="4857752" y="2498718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единительная линия 36"/>
            <p:cNvCxnSpPr/>
            <p:nvPr/>
          </p:nvCxnSpPr>
          <p:spPr>
            <a:xfrm rot="5400000" flipH="1" flipV="1">
              <a:off x="3287704" y="3355974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 flipH="1" flipV="1">
              <a:off x="4857752" y="3284536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Группа 69"/>
          <p:cNvGrpSpPr/>
          <p:nvPr/>
        </p:nvGrpSpPr>
        <p:grpSpPr>
          <a:xfrm>
            <a:off x="2714612" y="1340768"/>
            <a:ext cx="2428892" cy="1573224"/>
            <a:chOff x="2714612" y="3214686"/>
            <a:chExt cx="2428892" cy="1573224"/>
          </a:xfrm>
        </p:grpSpPr>
        <p:cxnSp>
          <p:nvCxnSpPr>
            <p:cNvPr id="25" name="Прямая соединительная линия 24"/>
            <p:cNvCxnSpPr/>
            <p:nvPr/>
          </p:nvCxnSpPr>
          <p:spPr>
            <a:xfrm>
              <a:off x="3643306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>
              <a:off x="4429124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единительная линия 26"/>
            <p:cNvCxnSpPr/>
            <p:nvPr/>
          </p:nvCxnSpPr>
          <p:spPr>
            <a:xfrm>
              <a:off x="3571868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2714612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единительная линия 28"/>
            <p:cNvCxnSpPr/>
            <p:nvPr/>
          </p:nvCxnSpPr>
          <p:spPr>
            <a:xfrm>
              <a:off x="2786050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 rot="5400000" flipH="1" flipV="1">
              <a:off x="2430448" y="4427544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 rot="5400000" flipH="1" flipV="1">
              <a:off x="2430448" y="3641726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единительная линия 52"/>
            <p:cNvCxnSpPr/>
            <p:nvPr/>
          </p:nvCxnSpPr>
          <p:spPr>
            <a:xfrm rot="16200000" flipV="1">
              <a:off x="4215604" y="3358356"/>
              <a:ext cx="642942" cy="35560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 rot="16200000" flipV="1">
              <a:off x="4643438" y="4226788"/>
              <a:ext cx="642942" cy="35719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Группа 70"/>
          <p:cNvGrpSpPr/>
          <p:nvPr/>
        </p:nvGrpSpPr>
        <p:grpSpPr>
          <a:xfrm>
            <a:off x="5715008" y="1340768"/>
            <a:ext cx="3000396" cy="1573224"/>
            <a:chOff x="5715008" y="3214686"/>
            <a:chExt cx="3000396" cy="1573224"/>
          </a:xfrm>
        </p:grpSpPr>
        <p:cxnSp>
          <p:nvCxnSpPr>
            <p:cNvPr id="40" name="Прямая соединительная линия 39"/>
            <p:cNvCxnSpPr/>
            <p:nvPr/>
          </p:nvCxnSpPr>
          <p:spPr>
            <a:xfrm>
              <a:off x="5786446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Прямая соединительная линия 40"/>
            <p:cNvCxnSpPr/>
            <p:nvPr/>
          </p:nvCxnSpPr>
          <p:spPr>
            <a:xfrm>
              <a:off x="6572264" y="4786322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единительная линия 41"/>
            <p:cNvCxnSpPr/>
            <p:nvPr/>
          </p:nvCxnSpPr>
          <p:spPr>
            <a:xfrm>
              <a:off x="5786446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Прямая соединительная линия 42"/>
            <p:cNvCxnSpPr/>
            <p:nvPr/>
          </p:nvCxnSpPr>
          <p:spPr>
            <a:xfrm>
              <a:off x="6572264" y="3214686"/>
              <a:ext cx="714380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единительная линия 43"/>
            <p:cNvCxnSpPr/>
            <p:nvPr/>
          </p:nvCxnSpPr>
          <p:spPr>
            <a:xfrm flipV="1">
              <a:off x="8143900" y="4143380"/>
              <a:ext cx="571504" cy="333372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Прямая соединительная линия 44"/>
            <p:cNvCxnSpPr/>
            <p:nvPr/>
          </p:nvCxnSpPr>
          <p:spPr>
            <a:xfrm flipV="1">
              <a:off x="7358082" y="4500570"/>
              <a:ext cx="714380" cy="27145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Прямая соединительная линия 45"/>
            <p:cNvCxnSpPr/>
            <p:nvPr/>
          </p:nvCxnSpPr>
          <p:spPr>
            <a:xfrm>
              <a:off x="8072462" y="3643314"/>
              <a:ext cx="642942" cy="42862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 rot="5400000" flipH="1" flipV="1">
              <a:off x="5359406" y="3570288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rot="5400000" flipH="1" flipV="1">
              <a:off x="5359406" y="4427544"/>
              <a:ext cx="712792" cy="1588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единительная линия 58"/>
            <p:cNvCxnSpPr/>
            <p:nvPr/>
          </p:nvCxnSpPr>
          <p:spPr>
            <a:xfrm rot="10800000">
              <a:off x="7358082" y="3214686"/>
              <a:ext cx="642942" cy="357190"/>
            </a:xfrm>
            <a:prstGeom prst="line">
              <a:avLst/>
            </a:prstGeom>
            <a:ln w="381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Прямоугольник 34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47" name="TextBox 46"/>
          <p:cNvSpPr txBox="1"/>
          <p:nvPr/>
        </p:nvSpPr>
        <p:spPr>
          <a:xfrm>
            <a:off x="107504" y="3123545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Что ты можешь сказать о фигуре на рисунке?</a:t>
            </a: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886327" y="5393247"/>
            <a:ext cx="2357454" cy="1588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flipV="1">
            <a:off x="886327" y="3964487"/>
            <a:ext cx="642942" cy="641354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1529269" y="3962899"/>
            <a:ext cx="1643074" cy="1588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 flipH="1" flipV="1">
            <a:off x="494212" y="4999544"/>
            <a:ext cx="784230" cy="1588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3243781" y="4678867"/>
            <a:ext cx="1428760" cy="71438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>
            <a:off x="3172343" y="3964487"/>
            <a:ext cx="1500198" cy="714380"/>
          </a:xfrm>
          <a:prstGeom prst="line">
            <a:avLst/>
          </a:prstGeom>
          <a:ln w="38100">
            <a:solidFill>
              <a:srgbClr val="C0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285720" y="5673442"/>
            <a:ext cx="6643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Как бы ты назвал эту фигуру?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Овал 61"/>
          <p:cNvSpPr/>
          <p:nvPr/>
        </p:nvSpPr>
        <p:spPr>
          <a:xfrm>
            <a:off x="1514055" y="3905900"/>
            <a:ext cx="113997" cy="11399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вал 62"/>
          <p:cNvSpPr/>
          <p:nvPr/>
        </p:nvSpPr>
        <p:spPr>
          <a:xfrm>
            <a:off x="3131840" y="3916397"/>
            <a:ext cx="113997" cy="11399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/>
          <p:nvPr/>
        </p:nvSpPr>
        <p:spPr>
          <a:xfrm>
            <a:off x="827584" y="5324422"/>
            <a:ext cx="113997" cy="11399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Овал 64"/>
          <p:cNvSpPr/>
          <p:nvPr/>
        </p:nvSpPr>
        <p:spPr>
          <a:xfrm>
            <a:off x="3131840" y="5340751"/>
            <a:ext cx="113997" cy="11399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Овал 65"/>
          <p:cNvSpPr/>
          <p:nvPr/>
        </p:nvSpPr>
        <p:spPr>
          <a:xfrm>
            <a:off x="830223" y="4564992"/>
            <a:ext cx="113997" cy="11399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Овал 66"/>
          <p:cNvSpPr/>
          <p:nvPr/>
        </p:nvSpPr>
        <p:spPr>
          <a:xfrm>
            <a:off x="4572000" y="4606981"/>
            <a:ext cx="113997" cy="113997"/>
          </a:xfrm>
          <a:prstGeom prst="ellipse">
            <a:avLst/>
          </a:prstGeom>
          <a:solidFill>
            <a:srgbClr val="FF0000"/>
          </a:solidFill>
          <a:ln w="5715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TextBox 67"/>
          <p:cNvSpPr txBox="1"/>
          <p:nvPr/>
        </p:nvSpPr>
        <p:spPr>
          <a:xfrm>
            <a:off x="4750198" y="4114158"/>
            <a:ext cx="43585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!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Это – шестиугольник.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0795" y="541082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Сложите из палочек фигуры и назовите их. (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Задание из </a:t>
            </a:r>
          </a:p>
          <a:p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« Методических рекомендаций</a:t>
            </a:r>
            <a:r>
              <a:rPr lang="ru-RU" sz="2400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»)</a:t>
            </a:r>
            <a:endParaRPr lang="ru-RU" sz="2400" i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14282" y="18864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indefinite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hlink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2" dur="indefinite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6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7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7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979712" y="2508422"/>
            <a:ext cx="357190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20072" y="2508422"/>
            <a:ext cx="357190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63282" y="2508895"/>
            <a:ext cx="357190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0" y="626399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можно записать в «окошках»?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10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4414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00298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43306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91846" y="4293096"/>
            <a:ext cx="77627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7032486" y="2093201"/>
            <a:ext cx="794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107504" y="2255961"/>
            <a:ext cx="8802561" cy="31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04150" y="2093201"/>
            <a:ext cx="794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210837" y="2093201"/>
            <a:ext cx="158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6366" y="2508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35896" y="2508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5425005" y="2093201"/>
            <a:ext cx="158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3818318" y="2093201"/>
            <a:ext cx="794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8639175" y="2093201"/>
            <a:ext cx="158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79106" y="2508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282" y="21429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1979712" y="2508422"/>
            <a:ext cx="357190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20072" y="2508422"/>
            <a:ext cx="357190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63282" y="2508895"/>
            <a:ext cx="357190" cy="58477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85720" y="626399"/>
            <a:ext cx="8572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числа можно записать в «окошках»? 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42910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214414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28794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500298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71802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43306" y="5796553"/>
            <a:ext cx="357190" cy="58477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7032486" y="2093201"/>
            <a:ext cx="794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V="1">
            <a:off x="107504" y="2255961"/>
            <a:ext cx="8802561" cy="31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>
            <a:off x="604150" y="2093201"/>
            <a:ext cx="794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2210837" y="2093201"/>
            <a:ext cx="158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06366" y="2508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635896" y="2508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flipH="1">
            <a:off x="5425005" y="2093201"/>
            <a:ext cx="158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>
            <a:off x="3818318" y="2093201"/>
            <a:ext cx="794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8639175" y="2093201"/>
            <a:ext cx="1588" cy="35719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879106" y="2508422"/>
            <a:ext cx="3571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4282" y="21429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8" name="TextBox 37"/>
          <p:cNvSpPr txBox="1"/>
          <p:nvPr/>
        </p:nvSpPr>
        <p:spPr>
          <a:xfrm>
            <a:off x="6995086" y="5517232"/>
            <a:ext cx="182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27778E-6 5.55556E-6 L 0.08662 -0.48286 " pathEditMode="relative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5709E-6 L 0.29375 -0.48185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7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5709E-6 L 0.52309 -0.4818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" y="-2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42" grpId="0" animBg="1"/>
      <p:bldP spid="18" grpId="0" animBg="1"/>
      <p:bldP spid="20" grpId="0" animBg="1"/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7" name="Прямая соединительная линия 126"/>
          <p:cNvCxnSpPr/>
          <p:nvPr/>
        </p:nvCxnSpPr>
        <p:spPr>
          <a:xfrm>
            <a:off x="3143240" y="2869608"/>
            <a:ext cx="440534" cy="4886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Прямая соединительная линия 128"/>
          <p:cNvCxnSpPr/>
          <p:nvPr/>
        </p:nvCxnSpPr>
        <p:spPr>
          <a:xfrm>
            <a:off x="3583774" y="2869608"/>
            <a:ext cx="440534" cy="4886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Прямая соединительная линия 129"/>
          <p:cNvCxnSpPr/>
          <p:nvPr/>
        </p:nvCxnSpPr>
        <p:spPr>
          <a:xfrm>
            <a:off x="4024309" y="2869608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Прямая соединительная линия 130"/>
          <p:cNvCxnSpPr/>
          <p:nvPr/>
        </p:nvCxnSpPr>
        <p:spPr>
          <a:xfrm>
            <a:off x="4464843" y="2869608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Прямая соединительная линия 131"/>
          <p:cNvCxnSpPr/>
          <p:nvPr/>
        </p:nvCxnSpPr>
        <p:spPr>
          <a:xfrm>
            <a:off x="4905377" y="2869608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Прямоугольник 160"/>
          <p:cNvSpPr/>
          <p:nvPr/>
        </p:nvSpPr>
        <p:spPr>
          <a:xfrm>
            <a:off x="251520" y="303934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42910" y="3023630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100010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1500166" y="30236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2000232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14282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42910" y="3615407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1044382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500166" y="361540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2000232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14324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571868" y="3023630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929058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29124" y="30236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2919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143240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571868" y="3615407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929058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429124" y="361540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29190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572264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000892" y="3023630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358082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858148" y="30236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8358214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572264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7000892" y="3615407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358082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7858148" y="361540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8358214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143240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571868" y="4191471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929058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429124" y="419147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929190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143240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571868" y="4767535"/>
            <a:ext cx="37221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929058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429124" y="476753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4929190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6572264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7000892" y="4191471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358082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7858148" y="419147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8358214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572264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7000892" y="4767535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7358082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7858148" y="476753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8358214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21" name="Прямая соединительная линия 120"/>
          <p:cNvCxnSpPr/>
          <p:nvPr/>
        </p:nvCxnSpPr>
        <p:spPr>
          <a:xfrm>
            <a:off x="5357818" y="2890441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Прямая соединительная линия 168"/>
          <p:cNvCxnSpPr/>
          <p:nvPr/>
        </p:nvCxnSpPr>
        <p:spPr>
          <a:xfrm>
            <a:off x="6357918" y="2864722"/>
            <a:ext cx="440534" cy="4886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/>
          <p:nvPr/>
        </p:nvCxnSpPr>
        <p:spPr>
          <a:xfrm>
            <a:off x="6798452" y="2864722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>
            <a:off x="7238987" y="2864722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/>
          <p:nvPr/>
        </p:nvCxnSpPr>
        <p:spPr>
          <a:xfrm>
            <a:off x="7679521" y="2864722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/>
          <p:nvPr/>
        </p:nvCxnSpPr>
        <p:spPr>
          <a:xfrm>
            <a:off x="8120055" y="2864722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Прямая соединительная линия 175"/>
          <p:cNvCxnSpPr/>
          <p:nvPr/>
        </p:nvCxnSpPr>
        <p:spPr>
          <a:xfrm>
            <a:off x="8572496" y="2885555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14282" y="559829"/>
            <a:ext cx="8929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3.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Назовите число всех единичных отрезков ( целое) на каждом рисунке.  Назовите число единичных отрезков в каждой части.</a:t>
            </a:r>
            <a:endParaRPr lang="ru-RU" sz="28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146" name="Прямая соединительная линия 145"/>
          <p:cNvCxnSpPr/>
          <p:nvPr/>
        </p:nvCxnSpPr>
        <p:spPr>
          <a:xfrm>
            <a:off x="71438" y="2793284"/>
            <a:ext cx="440534" cy="4886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Прямая соединительная линия 146"/>
          <p:cNvCxnSpPr/>
          <p:nvPr/>
        </p:nvCxnSpPr>
        <p:spPr>
          <a:xfrm>
            <a:off x="511972" y="2793284"/>
            <a:ext cx="440534" cy="4886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/>
          <p:nvPr/>
        </p:nvCxnSpPr>
        <p:spPr>
          <a:xfrm>
            <a:off x="952507" y="2793284"/>
            <a:ext cx="440534" cy="4886"/>
          </a:xfrm>
          <a:prstGeom prst="line">
            <a:avLst/>
          </a:prstGeom>
          <a:ln w="57150">
            <a:solidFill>
              <a:srgbClr val="FF000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Прямая соединительная линия 148"/>
          <p:cNvCxnSpPr/>
          <p:nvPr/>
        </p:nvCxnSpPr>
        <p:spPr>
          <a:xfrm>
            <a:off x="1393041" y="2793284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/>
          <p:nvPr/>
        </p:nvCxnSpPr>
        <p:spPr>
          <a:xfrm>
            <a:off x="1833575" y="2793284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>
            <a:off x="2286016" y="2819003"/>
            <a:ext cx="440534" cy="4886"/>
          </a:xfrm>
          <a:prstGeom prst="line">
            <a:avLst/>
          </a:prstGeom>
          <a:ln w="57150">
            <a:solidFill>
              <a:srgbClr val="00B0F0"/>
            </a:solidFill>
            <a:prstDash val="solid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286248" y="1959223"/>
            <a:ext cx="428628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Выгнутая вверх стрелка 134"/>
          <p:cNvSpPr/>
          <p:nvPr/>
        </p:nvSpPr>
        <p:spPr>
          <a:xfrm>
            <a:off x="3071802" y="2543023"/>
            <a:ext cx="2857520" cy="142876"/>
          </a:xfrm>
          <a:prstGeom prst="curvedDownArrow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214446" y="1959223"/>
            <a:ext cx="428628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Выгнутая вверх стрелка 167"/>
          <p:cNvSpPr/>
          <p:nvPr/>
        </p:nvSpPr>
        <p:spPr>
          <a:xfrm>
            <a:off x="0" y="2466699"/>
            <a:ext cx="2857520" cy="142876"/>
          </a:xfrm>
          <a:prstGeom prst="curvedDownArrow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500926" y="1959223"/>
            <a:ext cx="428628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Выгнутая вверх стрелка 176"/>
          <p:cNvSpPr/>
          <p:nvPr/>
        </p:nvSpPr>
        <p:spPr>
          <a:xfrm>
            <a:off x="6286480" y="2538137"/>
            <a:ext cx="2857520" cy="142876"/>
          </a:xfrm>
          <a:prstGeom prst="curvedDownArrow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0" name="Прямоугольник 179"/>
          <p:cNvSpPr/>
          <p:nvPr/>
        </p:nvSpPr>
        <p:spPr>
          <a:xfrm>
            <a:off x="3363507" y="5197744"/>
            <a:ext cx="563764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задание можно выполнить интерактивно. Для этого презентацию надо перевести в режим редактирования.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1" name="Прямоугольник 180"/>
          <p:cNvSpPr/>
          <p:nvPr/>
        </p:nvSpPr>
        <p:spPr>
          <a:xfrm>
            <a:off x="755576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214282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1835696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1331640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2898126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2339752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Прямоугольник 201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Прямоугольник 203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Прямоугольник 204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Прямоугольник 206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Прямоугольник 208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Прямоугольник 210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Прямоугольник 211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Прямоугольник 212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Прямоугольник 213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5" name="Прямоугольник 214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Прямоугольник 215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2251607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Прямоугольник 160"/>
          <p:cNvSpPr/>
          <p:nvPr/>
        </p:nvSpPr>
        <p:spPr>
          <a:xfrm>
            <a:off x="25152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" name="Прямоугольник 162"/>
          <p:cNvSpPr/>
          <p:nvPr/>
        </p:nvSpPr>
        <p:spPr>
          <a:xfrm>
            <a:off x="642910" y="3023630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100010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Прямоугольник 164"/>
          <p:cNvSpPr/>
          <p:nvPr/>
        </p:nvSpPr>
        <p:spPr>
          <a:xfrm>
            <a:off x="1500166" y="30236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Прямоугольник 165"/>
          <p:cNvSpPr/>
          <p:nvPr/>
        </p:nvSpPr>
        <p:spPr>
          <a:xfrm>
            <a:off x="2000232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55372" y="357301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642910" y="3573016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1500166" y="3573016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1979712" y="357301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314324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3571868" y="3023630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3929058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29124" y="30236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29190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3143240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3571868" y="3615407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3929058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429124" y="361540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29190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6572264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000892" y="3023630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Прямоугольник 75"/>
          <p:cNvSpPr/>
          <p:nvPr/>
        </p:nvSpPr>
        <p:spPr>
          <a:xfrm>
            <a:off x="7358082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7858148" y="3023630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8358214" y="3023630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6572264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7000892" y="3615407"/>
            <a:ext cx="364202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7358082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7858148" y="3615407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8358214" y="3615407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5" name="Прямоугольник 84"/>
          <p:cNvSpPr/>
          <p:nvPr/>
        </p:nvSpPr>
        <p:spPr>
          <a:xfrm>
            <a:off x="3143240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3571868" y="4191471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3929058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429124" y="419147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929190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3143240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3571868" y="4767535"/>
            <a:ext cx="37221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3929058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4429124" y="476753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4929190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Прямоугольник 95"/>
          <p:cNvSpPr/>
          <p:nvPr/>
        </p:nvSpPr>
        <p:spPr>
          <a:xfrm>
            <a:off x="6572264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7000892" y="4191471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8" name="Прямоугольник 97"/>
          <p:cNvSpPr/>
          <p:nvPr/>
        </p:nvSpPr>
        <p:spPr>
          <a:xfrm>
            <a:off x="7358082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Прямоугольник 98"/>
          <p:cNvSpPr/>
          <p:nvPr/>
        </p:nvSpPr>
        <p:spPr>
          <a:xfrm>
            <a:off x="7858148" y="4191471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Прямоугольник 100"/>
          <p:cNvSpPr/>
          <p:nvPr/>
        </p:nvSpPr>
        <p:spPr>
          <a:xfrm>
            <a:off x="8358214" y="4191471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Прямоугольник 101"/>
          <p:cNvSpPr/>
          <p:nvPr/>
        </p:nvSpPr>
        <p:spPr>
          <a:xfrm>
            <a:off x="6572264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3" name="Прямоугольник 102"/>
          <p:cNvSpPr/>
          <p:nvPr/>
        </p:nvSpPr>
        <p:spPr>
          <a:xfrm>
            <a:off x="7000892" y="4767535"/>
            <a:ext cx="28725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Прямоугольник 103"/>
          <p:cNvSpPr/>
          <p:nvPr/>
        </p:nvSpPr>
        <p:spPr>
          <a:xfrm>
            <a:off x="7358082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Прямоугольник 104"/>
          <p:cNvSpPr/>
          <p:nvPr/>
        </p:nvSpPr>
        <p:spPr>
          <a:xfrm>
            <a:off x="7858148" y="4767535"/>
            <a:ext cx="3642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=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6" name="Прямоугольник 105"/>
          <p:cNvSpPr/>
          <p:nvPr/>
        </p:nvSpPr>
        <p:spPr>
          <a:xfrm>
            <a:off x="8358214" y="4767535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3143240" y="2890441"/>
            <a:ext cx="2655112" cy="4886"/>
            <a:chOff x="3143240" y="2890441"/>
            <a:chExt cx="2655112" cy="4886"/>
          </a:xfrm>
        </p:grpSpPr>
        <p:cxnSp>
          <p:nvCxnSpPr>
            <p:cNvPr id="127" name="Прямая соединительная линия 126"/>
            <p:cNvCxnSpPr/>
            <p:nvPr/>
          </p:nvCxnSpPr>
          <p:spPr>
            <a:xfrm>
              <a:off x="3143240" y="2890441"/>
              <a:ext cx="440534" cy="4886"/>
            </a:xfrm>
            <a:prstGeom prst="line">
              <a:avLst/>
            </a:prstGeom>
            <a:ln w="57150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Прямая соединительная линия 128"/>
            <p:cNvCxnSpPr/>
            <p:nvPr/>
          </p:nvCxnSpPr>
          <p:spPr>
            <a:xfrm>
              <a:off x="3583774" y="2890441"/>
              <a:ext cx="440534" cy="4886"/>
            </a:xfrm>
            <a:prstGeom prst="line">
              <a:avLst/>
            </a:prstGeom>
            <a:ln w="57150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Прямая соединительная линия 129"/>
            <p:cNvCxnSpPr/>
            <p:nvPr/>
          </p:nvCxnSpPr>
          <p:spPr>
            <a:xfrm>
              <a:off x="4024309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Прямая соединительная линия 130"/>
            <p:cNvCxnSpPr/>
            <p:nvPr/>
          </p:nvCxnSpPr>
          <p:spPr>
            <a:xfrm>
              <a:off x="4464843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Прямая соединительная линия 131"/>
            <p:cNvCxnSpPr/>
            <p:nvPr/>
          </p:nvCxnSpPr>
          <p:spPr>
            <a:xfrm>
              <a:off x="4905377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Прямая соединительная линия 120"/>
            <p:cNvCxnSpPr/>
            <p:nvPr/>
          </p:nvCxnSpPr>
          <p:spPr>
            <a:xfrm>
              <a:off x="5357818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Группа 4"/>
          <p:cNvGrpSpPr/>
          <p:nvPr/>
        </p:nvGrpSpPr>
        <p:grpSpPr>
          <a:xfrm>
            <a:off x="6357918" y="2890441"/>
            <a:ext cx="2655112" cy="4886"/>
            <a:chOff x="6357918" y="2890441"/>
            <a:chExt cx="2655112" cy="4886"/>
          </a:xfrm>
        </p:grpSpPr>
        <p:cxnSp>
          <p:nvCxnSpPr>
            <p:cNvPr id="169" name="Прямая соединительная линия 168"/>
            <p:cNvCxnSpPr/>
            <p:nvPr/>
          </p:nvCxnSpPr>
          <p:spPr>
            <a:xfrm>
              <a:off x="6357918" y="2890441"/>
              <a:ext cx="440534" cy="4886"/>
            </a:xfrm>
            <a:prstGeom prst="line">
              <a:avLst/>
            </a:prstGeom>
            <a:ln w="57150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Прямая соединительная линия 169"/>
            <p:cNvCxnSpPr/>
            <p:nvPr/>
          </p:nvCxnSpPr>
          <p:spPr>
            <a:xfrm>
              <a:off x="6798452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Прямая соединительная линия 170"/>
            <p:cNvCxnSpPr/>
            <p:nvPr/>
          </p:nvCxnSpPr>
          <p:spPr>
            <a:xfrm>
              <a:off x="7238987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Прямая соединительная линия 171"/>
            <p:cNvCxnSpPr/>
            <p:nvPr/>
          </p:nvCxnSpPr>
          <p:spPr>
            <a:xfrm>
              <a:off x="7679521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Прямая соединительная линия 172"/>
            <p:cNvCxnSpPr/>
            <p:nvPr/>
          </p:nvCxnSpPr>
          <p:spPr>
            <a:xfrm>
              <a:off x="8120055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Прямая соединительная линия 175"/>
            <p:cNvCxnSpPr/>
            <p:nvPr/>
          </p:nvCxnSpPr>
          <p:spPr>
            <a:xfrm>
              <a:off x="8572496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/>
          <p:cNvSpPr txBox="1"/>
          <p:nvPr/>
        </p:nvSpPr>
        <p:spPr>
          <a:xfrm>
            <a:off x="214282" y="559829"/>
            <a:ext cx="89297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 Narrow" pitchFamily="34" charset="0"/>
              </a:rPr>
              <a:t>3. </a:t>
            </a:r>
            <a:r>
              <a:rPr lang="ru-RU" sz="2800" dirty="0" smtClean="0">
                <a:solidFill>
                  <a:srgbClr val="002060"/>
                </a:solidFill>
                <a:latin typeface="Arial Narrow" pitchFamily="34" charset="0"/>
              </a:rPr>
              <a:t>Назовите число всех единичных отрезков ( целое) на каждом рисунке.  Назовите число единичных отрезков в каждой части.</a:t>
            </a:r>
            <a:endParaRPr lang="ru-RU" sz="2800" dirty="0">
              <a:solidFill>
                <a:srgbClr val="002060"/>
              </a:solidFill>
              <a:latin typeface="Arial Narrow" pitchFamily="34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71438" y="2890441"/>
            <a:ext cx="2655112" cy="4886"/>
            <a:chOff x="71438" y="2890441"/>
            <a:chExt cx="2655112" cy="4886"/>
          </a:xfrm>
        </p:grpSpPr>
        <p:cxnSp>
          <p:nvCxnSpPr>
            <p:cNvPr id="146" name="Прямая соединительная линия 145"/>
            <p:cNvCxnSpPr/>
            <p:nvPr/>
          </p:nvCxnSpPr>
          <p:spPr>
            <a:xfrm>
              <a:off x="71438" y="2890441"/>
              <a:ext cx="440534" cy="4886"/>
            </a:xfrm>
            <a:prstGeom prst="line">
              <a:avLst/>
            </a:prstGeom>
            <a:ln w="57150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Прямая соединительная линия 146"/>
            <p:cNvCxnSpPr/>
            <p:nvPr/>
          </p:nvCxnSpPr>
          <p:spPr>
            <a:xfrm>
              <a:off x="511972" y="2890441"/>
              <a:ext cx="440534" cy="4886"/>
            </a:xfrm>
            <a:prstGeom prst="line">
              <a:avLst/>
            </a:prstGeom>
            <a:ln w="57150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Прямая соединительная линия 147"/>
            <p:cNvCxnSpPr/>
            <p:nvPr/>
          </p:nvCxnSpPr>
          <p:spPr>
            <a:xfrm>
              <a:off x="952507" y="2890441"/>
              <a:ext cx="440534" cy="4886"/>
            </a:xfrm>
            <a:prstGeom prst="line">
              <a:avLst/>
            </a:prstGeom>
            <a:ln w="57150">
              <a:solidFill>
                <a:srgbClr val="FF000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Прямая соединительная линия 148"/>
            <p:cNvCxnSpPr/>
            <p:nvPr/>
          </p:nvCxnSpPr>
          <p:spPr>
            <a:xfrm>
              <a:off x="1393041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Прямая соединительная линия 149"/>
            <p:cNvCxnSpPr/>
            <p:nvPr/>
          </p:nvCxnSpPr>
          <p:spPr>
            <a:xfrm>
              <a:off x="1833575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Прямая соединительная линия 166"/>
            <p:cNvCxnSpPr/>
            <p:nvPr/>
          </p:nvCxnSpPr>
          <p:spPr>
            <a:xfrm>
              <a:off x="2286016" y="2890441"/>
              <a:ext cx="440534" cy="4886"/>
            </a:xfrm>
            <a:prstGeom prst="line">
              <a:avLst/>
            </a:prstGeom>
            <a:ln w="57150">
              <a:solidFill>
                <a:srgbClr val="00B0F0"/>
              </a:solidFill>
              <a:prstDash val="solid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2" name="TextBox 151"/>
          <p:cNvSpPr txBox="1"/>
          <p:nvPr/>
        </p:nvSpPr>
        <p:spPr>
          <a:xfrm>
            <a:off x="4286248" y="1959223"/>
            <a:ext cx="428628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5" name="Выгнутая вверх стрелка 134"/>
          <p:cNvSpPr/>
          <p:nvPr/>
        </p:nvSpPr>
        <p:spPr>
          <a:xfrm>
            <a:off x="3071802" y="2543023"/>
            <a:ext cx="2857520" cy="142876"/>
          </a:xfrm>
          <a:prstGeom prst="curvedDownArrow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1214446" y="1916832"/>
            <a:ext cx="428628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Выгнутая вверх стрелка 167"/>
          <p:cNvSpPr/>
          <p:nvPr/>
        </p:nvSpPr>
        <p:spPr>
          <a:xfrm>
            <a:off x="0" y="2466699"/>
            <a:ext cx="2857520" cy="142876"/>
          </a:xfrm>
          <a:prstGeom prst="curvedDownArrow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>
            <a:off x="7500926" y="1959223"/>
            <a:ext cx="428628" cy="461665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Выгнутая вверх стрелка 176"/>
          <p:cNvSpPr/>
          <p:nvPr/>
        </p:nvSpPr>
        <p:spPr>
          <a:xfrm>
            <a:off x="6286480" y="2538137"/>
            <a:ext cx="2857520" cy="142876"/>
          </a:xfrm>
          <a:prstGeom prst="curvedDownArrow">
            <a:avLst/>
          </a:prstGeom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0" name="Прямоугольник 99"/>
          <p:cNvSpPr/>
          <p:nvPr/>
        </p:nvSpPr>
        <p:spPr>
          <a:xfrm>
            <a:off x="7308000" y="179348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181" name="Прямоугольник 180"/>
          <p:cNvSpPr/>
          <p:nvPr/>
        </p:nvSpPr>
        <p:spPr>
          <a:xfrm>
            <a:off x="755576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2" name="Прямоугольник 181"/>
          <p:cNvSpPr/>
          <p:nvPr/>
        </p:nvSpPr>
        <p:spPr>
          <a:xfrm>
            <a:off x="214282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3" name="Прямоугольник 182"/>
          <p:cNvSpPr/>
          <p:nvPr/>
        </p:nvSpPr>
        <p:spPr>
          <a:xfrm>
            <a:off x="1835696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4" name="Прямоугольник 183"/>
          <p:cNvSpPr/>
          <p:nvPr/>
        </p:nvSpPr>
        <p:spPr>
          <a:xfrm>
            <a:off x="1331640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5" name="Прямоугольник 184"/>
          <p:cNvSpPr/>
          <p:nvPr/>
        </p:nvSpPr>
        <p:spPr>
          <a:xfrm>
            <a:off x="2898126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6" name="Прямоугольник 185"/>
          <p:cNvSpPr/>
          <p:nvPr/>
        </p:nvSpPr>
        <p:spPr>
          <a:xfrm>
            <a:off x="2339752" y="5854503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8" name="Прямоугольник 187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9" name="Прямоугольник 188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0" name="Прямоугольник 189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1" name="Прямоугольник 190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2" name="Прямоугольник 191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3" name="Прямоугольник 192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4" name="Прямоугольник 193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5" name="Прямоугольник 194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6" name="Прямоугольник 195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7" name="Прямоугольник 196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8" name="Прямоугольник 197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9" name="Прямоугольник 198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0" name="Прямоугольник 199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1" name="Прямоугольник 200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2" name="Прямоугольник 201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3" name="Прямоугольник 202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" name="Прямоугольник 203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" name="Прямоугольник 204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" name="Прямоугольник 206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8" name="Прямоугольник 207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9" name="Прямоугольник 208"/>
          <p:cNvSpPr/>
          <p:nvPr/>
        </p:nvSpPr>
        <p:spPr>
          <a:xfrm>
            <a:off x="289812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0" name="Прямоугольник 209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1" name="Прямоугольник 210"/>
          <p:cNvSpPr/>
          <p:nvPr/>
        </p:nvSpPr>
        <p:spPr>
          <a:xfrm>
            <a:off x="75557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2" name="Прямоугольник 211"/>
          <p:cNvSpPr/>
          <p:nvPr/>
        </p:nvSpPr>
        <p:spPr>
          <a:xfrm>
            <a:off x="21428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3" name="Прямоугольник 212"/>
          <p:cNvSpPr/>
          <p:nvPr/>
        </p:nvSpPr>
        <p:spPr>
          <a:xfrm>
            <a:off x="1835696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4" name="Прямоугольник 213"/>
          <p:cNvSpPr/>
          <p:nvPr/>
        </p:nvSpPr>
        <p:spPr>
          <a:xfrm>
            <a:off x="1331640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6" name="Прямоугольник 215"/>
          <p:cNvSpPr/>
          <p:nvPr/>
        </p:nvSpPr>
        <p:spPr>
          <a:xfrm>
            <a:off x="2339752" y="5857892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971600" y="3573016"/>
            <a:ext cx="356188" cy="461665"/>
          </a:xfrm>
          <a:prstGeom prst="rect">
            <a:avLst/>
          </a:prstGeom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2015077" y="3023630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1979712" y="3573016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3929058" y="3054075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4932040" y="3039343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3131840" y="3615407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4935892" y="3645024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4932040" y="4221088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3923928" y="4767535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4935892" y="4767535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7380312" y="3039343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8388424" y="3028484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6592076" y="3615407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8392276" y="3645024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8388424" y="4191471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9" name="Прямоугольник 138"/>
          <p:cNvSpPr/>
          <p:nvPr/>
        </p:nvSpPr>
        <p:spPr>
          <a:xfrm>
            <a:off x="7348780" y="4767535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0" name="Прямоугольник 139"/>
          <p:cNvSpPr/>
          <p:nvPr/>
        </p:nvSpPr>
        <p:spPr>
          <a:xfrm>
            <a:off x="8392276" y="4767535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989124" y="3573016"/>
            <a:ext cx="356188" cy="461665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" name="TextBox 141"/>
          <p:cNvSpPr txBox="1"/>
          <p:nvPr/>
        </p:nvSpPr>
        <p:spPr>
          <a:xfrm>
            <a:off x="6890018" y="5681979"/>
            <a:ext cx="18253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ПРОВЕРЬ!</a:t>
            </a:r>
            <a:endParaRPr lang="ru-RU" sz="24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3901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" grpId="0"/>
      <p:bldP spid="119" grpId="0"/>
      <p:bldP spid="120" grpId="0"/>
      <p:bldP spid="122" grpId="0"/>
      <p:bldP spid="123" grpId="0"/>
      <p:bldP spid="124" grpId="0"/>
      <p:bldP spid="125" grpId="0"/>
      <p:bldP spid="126" grpId="0"/>
      <p:bldP spid="128" grpId="0"/>
      <p:bldP spid="133" grpId="0"/>
      <p:bldP spid="134" grpId="0"/>
      <p:bldP spid="136" grpId="0"/>
      <p:bldP spid="137" grpId="0"/>
      <p:bldP spid="138" grpId="0"/>
      <p:bldP spid="139" grpId="0"/>
      <p:bldP spid="140" grpId="0"/>
      <p:bldP spid="6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рямоугольник 3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235532" y="843552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678" y="1700808"/>
            <a:ext cx="2466587" cy="2129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929" y="1959969"/>
            <a:ext cx="2999204" cy="1892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133" y="1932989"/>
            <a:ext cx="2822397" cy="1720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/>
          <p:cNvSpPr txBox="1"/>
          <p:nvPr/>
        </p:nvSpPr>
        <p:spPr>
          <a:xfrm>
            <a:off x="251520" y="4602776"/>
            <a:ext cx="5805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  <a:sym typeface="Symbol"/>
              </a:rPr>
              <a:t>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Придумай рассказы по рисункам.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034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Овал 32"/>
          <p:cNvSpPr/>
          <p:nvPr/>
        </p:nvSpPr>
        <p:spPr>
          <a:xfrm>
            <a:off x="545680" y="2714004"/>
            <a:ext cx="3594271" cy="2299172"/>
          </a:xfrm>
          <a:prstGeom prst="ellipse">
            <a:avLst/>
          </a:prstGeom>
          <a:gradFill flip="none" rotWithShape="1">
            <a:gsLst>
              <a:gs pos="0">
                <a:srgbClr val="0070C0">
                  <a:tint val="66000"/>
                  <a:satMod val="160000"/>
                </a:srgbClr>
              </a:gs>
              <a:gs pos="50000">
                <a:srgbClr val="0070C0">
                  <a:tint val="44500"/>
                  <a:satMod val="160000"/>
                </a:srgbClr>
              </a:gs>
              <a:gs pos="100000">
                <a:srgbClr val="0070C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prstDash val="solid"/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3"/>
          <p:cNvGrpSpPr/>
          <p:nvPr/>
        </p:nvGrpSpPr>
        <p:grpSpPr>
          <a:xfrm>
            <a:off x="5425344" y="2121703"/>
            <a:ext cx="2170992" cy="523220"/>
            <a:chOff x="5085196" y="2000240"/>
            <a:chExt cx="2170992" cy="523220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508519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5513824" y="2000240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871014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6371080" y="2000240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871146" y="2000240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5425344" y="2907521"/>
            <a:ext cx="2170992" cy="523220"/>
            <a:chOff x="5085196" y="2786058"/>
            <a:chExt cx="2170992" cy="523220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5085196" y="278605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1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513824" y="2786058"/>
              <a:ext cx="394660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+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5871014" y="278605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4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6371080" y="278605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871146" y="2786058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57158" y="1691334"/>
            <a:ext cx="571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П.</a:t>
            </a:r>
            <a:endParaRPr lang="ru-RU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584" y="2489447"/>
            <a:ext cx="118268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344" y="2489446"/>
            <a:ext cx="1182687" cy="110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348" y="2786058"/>
            <a:ext cx="1182687" cy="111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897" y="4159181"/>
            <a:ext cx="11826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25" y="3969584"/>
            <a:ext cx="1182687" cy="334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Группа 5"/>
          <p:cNvGrpSpPr/>
          <p:nvPr/>
        </p:nvGrpSpPr>
        <p:grpSpPr>
          <a:xfrm>
            <a:off x="5425344" y="3622471"/>
            <a:ext cx="2170992" cy="526609"/>
            <a:chOff x="5085196" y="3501008"/>
            <a:chExt cx="2170992" cy="526609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5085196" y="3504397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5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5513824" y="3504397"/>
              <a:ext cx="304892" cy="523220"/>
            </a:xfrm>
            <a:prstGeom prst="rect">
              <a:avLst/>
            </a:prstGeom>
            <a:ln>
              <a:noFill/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-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Прямоугольник 27"/>
            <p:cNvSpPr/>
            <p:nvPr/>
          </p:nvSpPr>
          <p:spPr>
            <a:xfrm>
              <a:off x="5871014" y="3504397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6371080" y="3501008"/>
              <a:ext cx="39466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=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6871146" y="3504397"/>
              <a:ext cx="385042" cy="523220"/>
            </a:xfrm>
            <a:prstGeom prst="rect">
              <a:avLst/>
            </a:prstGeom>
            <a:ln>
              <a:solidFill>
                <a:srgbClr val="0070C0"/>
              </a:solidFill>
            </a:ln>
          </p:spPr>
          <p:txBody>
            <a:bodyPr wrap="none">
              <a:spAutoFit/>
            </a:bodyPr>
            <a:lstStyle/>
            <a:p>
              <a:pPr lvl="0"/>
              <a:r>
                <a:rPr lang="ru-RU" sz="2800" dirty="0" smtClean="0">
                  <a:solidFill>
                    <a:srgbClr val="002060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lang="ru-RU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1" name="Прямоугольник 30"/>
          <p:cNvSpPr/>
          <p:nvPr/>
        </p:nvSpPr>
        <p:spPr>
          <a:xfrm>
            <a:off x="179512" y="5517232"/>
            <a:ext cx="8733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Внимание!</a:t>
            </a:r>
          </a:p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Данное </a:t>
            </a:r>
            <a:r>
              <a:rPr lang="ru-RU" i="1" dirty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можно выполнять интерактивно.  Во время демонстрации навести курсор на  </a:t>
            </a: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нужную фигуру </a:t>
            </a:r>
            <a:r>
              <a:rPr lang="ru-RU" i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появления ладошки. </a:t>
            </a: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Кликнуть!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7308000" y="142852"/>
            <a:ext cx="16931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МАТЕМАТИКА</a:t>
            </a:r>
            <a:endParaRPr lang="ru-RU" i="1" dirty="0"/>
          </a:p>
        </p:txBody>
      </p:sp>
      <p:sp>
        <p:nvSpPr>
          <p:cNvPr id="35" name="TextBox 34"/>
          <p:cNvSpPr txBox="1"/>
          <p:nvPr/>
        </p:nvSpPr>
        <p:spPr>
          <a:xfrm>
            <a:off x="235532" y="843552"/>
            <a:ext cx="8643998" cy="8572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4. </a:t>
            </a:r>
            <a:r>
              <a:rPr lang="ru-RU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Какие числовые выражения можно записать к рисункам ребят?</a:t>
            </a:r>
            <a:endParaRPr lang="ru-RU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4282" y="116632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Урок 36. Числа 1-6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07206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7037E-6 L -0.46389 0.467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194" y="233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2516</TotalTime>
  <Words>1549</Words>
  <Application>Microsoft Office PowerPoint</Application>
  <PresentationFormat>Экран (4:3)</PresentationFormat>
  <Paragraphs>842</Paragraphs>
  <Slides>21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277</cp:revision>
  <dcterms:created xsi:type="dcterms:W3CDTF">2010-10-26T14:31:01Z</dcterms:created>
  <dcterms:modified xsi:type="dcterms:W3CDTF">2012-11-01T08:51:14Z</dcterms:modified>
</cp:coreProperties>
</file>