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E989-223B-47E1-935C-126957B19A04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3804-C9E4-46C4-97DE-C20FDD69A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E989-223B-47E1-935C-126957B19A04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3804-C9E4-46C4-97DE-C20FDD69A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E989-223B-47E1-935C-126957B19A04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3804-C9E4-46C4-97DE-C20FDD69A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E989-223B-47E1-935C-126957B19A04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3804-C9E4-46C4-97DE-C20FDD69A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E989-223B-47E1-935C-126957B19A04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3804-C9E4-46C4-97DE-C20FDD69A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E989-223B-47E1-935C-126957B19A04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3804-C9E4-46C4-97DE-C20FDD69A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E989-223B-47E1-935C-126957B19A04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3804-C9E4-46C4-97DE-C20FDD69A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E989-223B-47E1-935C-126957B19A04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3804-C9E4-46C4-97DE-C20FDD69A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E989-223B-47E1-935C-126957B19A04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3804-C9E4-46C4-97DE-C20FDD69A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E989-223B-47E1-935C-126957B19A04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43804-C9E4-46C4-97DE-C20FDD69A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DE989-223B-47E1-935C-126957B19A04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A43804-C9E4-46C4-97DE-C20FDD69A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CDE989-223B-47E1-935C-126957B19A04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A43804-C9E4-46C4-97DE-C20FDD69A7F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Подготовка к ЕГЭ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9600" dirty="0" smtClean="0"/>
              <a:t>Эссе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Каждый абзац должен начинаться со связующего слова или словосочетания, чтобы обеспечить плавный переход между абзацами.</a:t>
            </a:r>
          </a:p>
          <a:p>
            <a:r>
              <a:rPr lang="ru-RU" dirty="0" smtClean="0"/>
              <a:t>В каждом абзаце нужно использовать примеры, объяснения, указывать на причины и следствия, сравнивать или показывать диаметрально </a:t>
            </a:r>
            <a:r>
              <a:rPr lang="ru-RU" smtClean="0"/>
              <a:t>противоположные направления.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Каждый абзац должен начинаться со связующего слова или словосочетания для обеспечения плавного перехода между абзацами.</a:t>
            </a:r>
          </a:p>
          <a:p>
            <a:r>
              <a:rPr lang="ru-RU" dirty="0" smtClean="0"/>
              <a:t>В каждом абзаце нужно использовать примеры, объяснения, указывать на их причины и следствия, сравнивать или показывать диаметрально противоположные направления.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заключении не могут вводиться новые мысли или информация, не допускается использование таких слов, как </a:t>
            </a:r>
            <a:r>
              <a:rPr lang="en-US" dirty="0" smtClean="0"/>
              <a:t>in addition, I want to add, By the way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Заключение показывает, что сочинение закончено, и подчеркивает ключевые утверждения и суждения, высказанные в сочинении. Заключение начинается завершающим словом или словосочетанием, далее следует предложение, содержащее главную мысль.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Linking and sequencing words</a:t>
            </a:r>
            <a:br>
              <a:rPr lang="en-US" u="sng" dirty="0" smtClean="0"/>
            </a:br>
            <a:r>
              <a:rPr lang="ru-RU" i="1" dirty="0" smtClean="0"/>
              <a:t>положительные прибавления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and - </a:t>
            </a:r>
            <a:r>
              <a:rPr lang="ru-RU" sz="2400" dirty="0" smtClean="0"/>
              <a:t>и</a:t>
            </a:r>
            <a:endParaRPr lang="en-US" sz="2400" dirty="0" smtClean="0"/>
          </a:p>
          <a:p>
            <a:r>
              <a:rPr lang="en-US" sz="2400" dirty="0" smtClean="0"/>
              <a:t>both … and –</a:t>
            </a:r>
            <a:r>
              <a:rPr lang="ru-RU" sz="2400" dirty="0" smtClean="0"/>
              <a:t> как … так и</a:t>
            </a:r>
            <a:endParaRPr lang="en-US" sz="2400" dirty="0" smtClean="0"/>
          </a:p>
          <a:p>
            <a:r>
              <a:rPr lang="en-US" sz="2400" dirty="0" smtClean="0"/>
              <a:t>not only … but also –</a:t>
            </a:r>
            <a:r>
              <a:rPr lang="ru-RU" sz="2400" dirty="0" smtClean="0"/>
              <a:t> не только … но</a:t>
            </a:r>
            <a:endParaRPr lang="en-US" sz="2400" dirty="0" smtClean="0"/>
          </a:p>
          <a:p>
            <a:r>
              <a:rPr lang="en-US" sz="2400" dirty="0" smtClean="0"/>
              <a:t>also/ as well -</a:t>
            </a:r>
            <a:r>
              <a:rPr lang="ru-RU" sz="2400" dirty="0" smtClean="0"/>
              <a:t> также</a:t>
            </a:r>
            <a:endParaRPr lang="en-US" sz="2400" dirty="0" smtClean="0"/>
          </a:p>
          <a:p>
            <a:r>
              <a:rPr lang="en-US" sz="2400" dirty="0" smtClean="0"/>
              <a:t>too –</a:t>
            </a:r>
            <a:r>
              <a:rPr lang="ru-RU" sz="2400" dirty="0" smtClean="0"/>
              <a:t> также, тоже</a:t>
            </a:r>
            <a:endParaRPr lang="en-US" sz="2400" dirty="0" smtClean="0"/>
          </a:p>
          <a:p>
            <a:r>
              <a:rPr lang="en-US" sz="2400" dirty="0" smtClean="0"/>
              <a:t>moreover –</a:t>
            </a:r>
            <a:r>
              <a:rPr lang="ru-RU" sz="2400" dirty="0" smtClean="0"/>
              <a:t> более того</a:t>
            </a:r>
            <a:endParaRPr lang="en-US" sz="2400" dirty="0" smtClean="0"/>
          </a:p>
          <a:p>
            <a:r>
              <a:rPr lang="en-US" sz="2400" dirty="0" smtClean="0"/>
              <a:t>in addition to –</a:t>
            </a:r>
            <a:r>
              <a:rPr lang="ru-RU" sz="2400" dirty="0" smtClean="0"/>
              <a:t> в дополнении к</a:t>
            </a:r>
            <a:endParaRPr lang="en-US" sz="2400" dirty="0" smtClean="0"/>
          </a:p>
          <a:p>
            <a:r>
              <a:rPr lang="en-US" sz="2400" dirty="0" smtClean="0"/>
              <a:t>furthermore –</a:t>
            </a:r>
            <a:r>
              <a:rPr lang="ru-RU" sz="2400" dirty="0" smtClean="0"/>
              <a:t> к тому же, кроме того</a:t>
            </a:r>
            <a:endParaRPr lang="en-US" sz="2400" dirty="0" smtClean="0"/>
          </a:p>
          <a:p>
            <a:r>
              <a:rPr lang="en-US" sz="2400" dirty="0" smtClean="0"/>
              <a:t>not to mention the fact that –</a:t>
            </a:r>
            <a:r>
              <a:rPr lang="ru-RU" sz="2400" dirty="0" smtClean="0"/>
              <a:t> не упоминая того факта, что</a:t>
            </a:r>
            <a:endParaRPr lang="en-US" sz="2400" dirty="0" smtClean="0"/>
          </a:p>
          <a:p>
            <a:r>
              <a:rPr lang="en-US" sz="2400" dirty="0" smtClean="0"/>
              <a:t>besides  -</a:t>
            </a:r>
            <a:r>
              <a:rPr lang="ru-RU" sz="2400" dirty="0" smtClean="0"/>
              <a:t> кроме того</a:t>
            </a:r>
            <a:endParaRPr lang="en-US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Противопоставление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but -  </a:t>
            </a:r>
            <a:r>
              <a:rPr lang="ru-RU" sz="2000" dirty="0" smtClean="0"/>
              <a:t>но</a:t>
            </a:r>
            <a:endParaRPr lang="en-US" sz="2000" dirty="0" smtClean="0"/>
          </a:p>
          <a:p>
            <a:r>
              <a:rPr lang="en-US" sz="2000" dirty="0" smtClean="0"/>
              <a:t>not … but – </a:t>
            </a:r>
            <a:r>
              <a:rPr lang="ru-RU" sz="2000" dirty="0" smtClean="0"/>
              <a:t>не … но</a:t>
            </a:r>
            <a:endParaRPr lang="en-US" sz="2000" dirty="0" smtClean="0"/>
          </a:p>
          <a:p>
            <a:r>
              <a:rPr lang="en-US" sz="2000" dirty="0" smtClean="0"/>
              <a:t>although -</a:t>
            </a:r>
            <a:r>
              <a:rPr lang="ru-RU" sz="2000" dirty="0" smtClean="0"/>
              <a:t> хотя</a:t>
            </a:r>
            <a:endParaRPr lang="en-US" sz="2000" dirty="0" smtClean="0"/>
          </a:p>
          <a:p>
            <a:r>
              <a:rPr lang="en-US" sz="2000" dirty="0" smtClean="0"/>
              <a:t>while –</a:t>
            </a:r>
            <a:r>
              <a:rPr lang="ru-RU" sz="2000" dirty="0" smtClean="0"/>
              <a:t> в тоже время как</a:t>
            </a:r>
            <a:endParaRPr lang="en-US" sz="2000" dirty="0" smtClean="0"/>
          </a:p>
          <a:p>
            <a:r>
              <a:rPr lang="en-US" sz="2000" dirty="0" smtClean="0"/>
              <a:t> whereas –</a:t>
            </a:r>
            <a:r>
              <a:rPr lang="ru-RU" sz="2000" dirty="0" smtClean="0"/>
              <a:t> тогда как, поскольку</a:t>
            </a:r>
            <a:endParaRPr lang="en-US" sz="2000" dirty="0" smtClean="0"/>
          </a:p>
          <a:p>
            <a:r>
              <a:rPr lang="en-US" sz="2000" dirty="0" smtClean="0"/>
              <a:t>despite  -</a:t>
            </a:r>
            <a:r>
              <a:rPr lang="ru-RU" sz="2000" dirty="0" smtClean="0"/>
              <a:t> вопреки, не смотря на</a:t>
            </a:r>
            <a:endParaRPr lang="en-US" sz="2000" dirty="0" smtClean="0"/>
          </a:p>
          <a:p>
            <a:r>
              <a:rPr lang="en-US" sz="2000" dirty="0" smtClean="0"/>
              <a:t>even if –</a:t>
            </a:r>
            <a:r>
              <a:rPr lang="ru-RU" sz="2000" dirty="0" smtClean="0"/>
              <a:t> даже если</a:t>
            </a:r>
            <a:endParaRPr lang="en-US" sz="2000" dirty="0" smtClean="0"/>
          </a:p>
          <a:p>
            <a:r>
              <a:rPr lang="en-US" sz="2000" dirty="0" smtClean="0"/>
              <a:t>even though -</a:t>
            </a:r>
            <a:r>
              <a:rPr lang="ru-RU" sz="2000" dirty="0" smtClean="0"/>
              <a:t> хотя</a:t>
            </a:r>
            <a:endParaRPr lang="en-US" sz="2000" dirty="0" smtClean="0"/>
          </a:p>
          <a:p>
            <a:r>
              <a:rPr lang="en-US" sz="2000" dirty="0" smtClean="0"/>
              <a:t>on the one hand – on the other hand –</a:t>
            </a:r>
            <a:r>
              <a:rPr lang="ru-RU" sz="2000" dirty="0" smtClean="0"/>
              <a:t> с одной стороны – с другой стороны</a:t>
            </a:r>
            <a:endParaRPr lang="en-US" sz="2000" dirty="0" smtClean="0"/>
          </a:p>
          <a:p>
            <a:r>
              <a:rPr lang="en-US" sz="2000" dirty="0" smtClean="0"/>
              <a:t>in contrast to –</a:t>
            </a:r>
            <a:r>
              <a:rPr lang="ru-RU" sz="2000" dirty="0" smtClean="0"/>
              <a:t> в противоположность</a:t>
            </a:r>
            <a:endParaRPr lang="en-US" sz="2000" dirty="0" smtClean="0"/>
          </a:p>
          <a:p>
            <a:r>
              <a:rPr lang="en-US" sz="2000" dirty="0" smtClean="0"/>
              <a:t>however -</a:t>
            </a:r>
            <a:r>
              <a:rPr lang="ru-RU" sz="2000" dirty="0" smtClean="0"/>
              <a:t> однако</a:t>
            </a:r>
            <a:endParaRPr lang="en-US" sz="2000" dirty="0" smtClean="0"/>
          </a:p>
          <a:p>
            <a:r>
              <a:rPr lang="en-US" sz="2000" dirty="0" smtClean="0"/>
              <a:t>yet –</a:t>
            </a:r>
            <a:r>
              <a:rPr lang="ru-RU" sz="2000" dirty="0" smtClean="0"/>
              <a:t> тем не менее</a:t>
            </a:r>
            <a:endParaRPr lang="en-US" sz="2000" dirty="0" smtClean="0"/>
          </a:p>
          <a:p>
            <a:r>
              <a:rPr lang="en-US" sz="2000" dirty="0" smtClean="0"/>
              <a:t>at the same time –</a:t>
            </a:r>
            <a:r>
              <a:rPr lang="ru-RU" sz="2000" dirty="0" smtClean="0"/>
              <a:t> в то же время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Подобие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similarly – </a:t>
            </a:r>
            <a:r>
              <a:rPr lang="ru-RU" dirty="0" smtClean="0"/>
              <a:t>подобным образом</a:t>
            </a:r>
            <a:endParaRPr lang="en-US" dirty="0" smtClean="0"/>
          </a:p>
          <a:p>
            <a:r>
              <a:rPr lang="en-US" dirty="0" smtClean="0"/>
              <a:t>likewise – </a:t>
            </a:r>
            <a:r>
              <a:rPr lang="ru-RU" dirty="0" smtClean="0"/>
              <a:t>так же</a:t>
            </a:r>
            <a:endParaRPr lang="en-US" dirty="0" smtClean="0"/>
          </a:p>
          <a:p>
            <a:r>
              <a:rPr lang="en-US" dirty="0" smtClean="0"/>
              <a:t>in the same way –</a:t>
            </a:r>
            <a:r>
              <a:rPr lang="ru-RU" dirty="0" smtClean="0"/>
              <a:t> таким же образом</a:t>
            </a:r>
            <a:endParaRPr lang="en-US" dirty="0" smtClean="0"/>
          </a:p>
          <a:p>
            <a:r>
              <a:rPr lang="en-US" dirty="0" smtClean="0"/>
              <a:t>equally –</a:t>
            </a:r>
            <a:r>
              <a:rPr lang="ru-RU" dirty="0" smtClean="0"/>
              <a:t> так же, одинаково, равноценно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Уступка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but – </a:t>
            </a:r>
            <a:r>
              <a:rPr lang="ru-RU" dirty="0" smtClean="0"/>
              <a:t> но</a:t>
            </a:r>
            <a:endParaRPr lang="en-US" dirty="0" smtClean="0"/>
          </a:p>
          <a:p>
            <a:r>
              <a:rPr lang="en-US" dirty="0" smtClean="0"/>
              <a:t>even so –</a:t>
            </a:r>
            <a:r>
              <a:rPr lang="ru-RU" dirty="0" smtClean="0"/>
              <a:t> все равно, даже в таком случае</a:t>
            </a:r>
            <a:endParaRPr lang="en-US" dirty="0" smtClean="0"/>
          </a:p>
          <a:p>
            <a:r>
              <a:rPr lang="en-US" dirty="0" smtClean="0"/>
              <a:t>however</a:t>
            </a:r>
            <a:r>
              <a:rPr lang="ru-RU" dirty="0" smtClean="0"/>
              <a:t> – однако, все же</a:t>
            </a:r>
            <a:endParaRPr lang="en-US" dirty="0" smtClean="0"/>
          </a:p>
          <a:p>
            <a:r>
              <a:rPr lang="en-US" dirty="0" smtClean="0"/>
              <a:t>still –</a:t>
            </a:r>
            <a:r>
              <a:rPr lang="ru-RU" dirty="0" smtClean="0"/>
              <a:t> однако</a:t>
            </a:r>
            <a:endParaRPr lang="en-US" dirty="0" smtClean="0"/>
          </a:p>
          <a:p>
            <a:r>
              <a:rPr lang="en-US" dirty="0" smtClean="0"/>
              <a:t>yet –</a:t>
            </a:r>
            <a:r>
              <a:rPr lang="ru-RU" dirty="0" smtClean="0"/>
              <a:t> тем не менее</a:t>
            </a:r>
            <a:endParaRPr lang="en-US" dirty="0" smtClean="0"/>
          </a:p>
          <a:p>
            <a:r>
              <a:rPr lang="en-US" dirty="0" smtClean="0"/>
              <a:t>nevertheless – </a:t>
            </a:r>
            <a:r>
              <a:rPr lang="ru-RU" dirty="0" smtClean="0"/>
              <a:t>тем не менее, не смотря на это</a:t>
            </a:r>
            <a:endParaRPr lang="en-US" dirty="0" smtClean="0"/>
          </a:p>
          <a:p>
            <a:r>
              <a:rPr lang="en-US" dirty="0" smtClean="0"/>
              <a:t>even though -</a:t>
            </a:r>
            <a:r>
              <a:rPr lang="ru-RU" dirty="0" smtClean="0"/>
              <a:t> хотя</a:t>
            </a:r>
            <a:endParaRPr lang="en-US" dirty="0" smtClean="0"/>
          </a:p>
          <a:p>
            <a:r>
              <a:rPr lang="en-US" dirty="0" smtClean="0"/>
              <a:t>despite/ in spite of</a:t>
            </a:r>
            <a:r>
              <a:rPr lang="ru-RU" dirty="0" smtClean="0"/>
              <a:t> </a:t>
            </a:r>
            <a:r>
              <a:rPr lang="en-US" dirty="0" smtClean="0"/>
              <a:t>–</a:t>
            </a:r>
            <a:r>
              <a:rPr lang="ru-RU" dirty="0" smtClean="0"/>
              <a:t> не смотря на</a:t>
            </a:r>
            <a:endParaRPr lang="en-US" dirty="0" smtClean="0"/>
          </a:p>
          <a:p>
            <a:r>
              <a:rPr lang="en-US" dirty="0" smtClean="0"/>
              <a:t>regardless of –</a:t>
            </a:r>
            <a:r>
              <a:rPr lang="ru-RU" dirty="0" smtClean="0"/>
              <a:t> не считаясь с, не обращая внимания на </a:t>
            </a:r>
            <a:endParaRPr lang="en-US" dirty="0" smtClean="0"/>
          </a:p>
          <a:p>
            <a:r>
              <a:rPr lang="en-US" dirty="0" smtClean="0"/>
              <a:t>admittedly – </a:t>
            </a:r>
            <a:r>
              <a:rPr lang="ru-RU" dirty="0" smtClean="0"/>
              <a:t>как принято считать</a:t>
            </a:r>
            <a:endParaRPr lang="en-US" dirty="0" smtClean="0"/>
          </a:p>
          <a:p>
            <a:r>
              <a:rPr lang="en-US" dirty="0" smtClean="0"/>
              <a:t>considering –</a:t>
            </a:r>
            <a:r>
              <a:rPr lang="ru-RU" dirty="0" smtClean="0"/>
              <a:t> учитывая, принимая во внимание</a:t>
            </a:r>
            <a:endParaRPr lang="en-US" dirty="0" smtClean="0"/>
          </a:p>
          <a:p>
            <a:r>
              <a:rPr lang="en-US" dirty="0" smtClean="0"/>
              <a:t>whereas – </a:t>
            </a:r>
            <a:r>
              <a:rPr lang="ru-RU" dirty="0" smtClean="0"/>
              <a:t>тогда как, поскольку</a:t>
            </a:r>
            <a:endParaRPr lang="en-US" dirty="0" smtClean="0"/>
          </a:p>
          <a:p>
            <a:r>
              <a:rPr lang="en-US" dirty="0" smtClean="0"/>
              <a:t>while –</a:t>
            </a:r>
            <a:r>
              <a:rPr lang="ru-RU" dirty="0" smtClean="0"/>
              <a:t> в то время как</a:t>
            </a:r>
            <a:endParaRPr lang="en-US" dirty="0" smtClean="0"/>
          </a:p>
          <a:p>
            <a:r>
              <a:rPr lang="en-US" dirty="0" smtClean="0"/>
              <a:t>nonetheless – </a:t>
            </a:r>
            <a:r>
              <a:rPr lang="ru-RU" dirty="0" smtClean="0"/>
              <a:t>тем не менее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Акцент, подчеркивание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000660"/>
          </a:xfrm>
        </p:spPr>
        <p:txBody>
          <a:bodyPr>
            <a:normAutofit/>
          </a:bodyPr>
          <a:lstStyle/>
          <a:p>
            <a:r>
              <a:rPr lang="en-US" dirty="0" smtClean="0"/>
              <a:t>besides – </a:t>
            </a:r>
            <a:r>
              <a:rPr lang="ru-RU" dirty="0" smtClean="0"/>
              <a:t>помимо</a:t>
            </a:r>
            <a:endParaRPr lang="en-US" dirty="0" smtClean="0"/>
          </a:p>
          <a:p>
            <a:r>
              <a:rPr lang="en-US" dirty="0" smtClean="0"/>
              <a:t>not only this but … also –</a:t>
            </a:r>
            <a:r>
              <a:rPr lang="ru-RU" dirty="0" smtClean="0"/>
              <a:t> не только это, но … так же</a:t>
            </a:r>
            <a:endParaRPr lang="en-US" dirty="0" smtClean="0"/>
          </a:p>
          <a:p>
            <a:r>
              <a:rPr lang="en-US" dirty="0" smtClean="0"/>
              <a:t>as well –</a:t>
            </a:r>
            <a:r>
              <a:rPr lang="ru-RU" dirty="0" smtClean="0"/>
              <a:t> также</a:t>
            </a:r>
            <a:endParaRPr lang="en-US" dirty="0" smtClean="0"/>
          </a:p>
          <a:p>
            <a:r>
              <a:rPr lang="en-US" dirty="0" smtClean="0"/>
              <a:t>what is more –</a:t>
            </a:r>
            <a:r>
              <a:rPr lang="ru-RU" dirty="0" smtClean="0"/>
              <a:t> к тому же</a:t>
            </a:r>
            <a:endParaRPr lang="en-US" dirty="0" smtClean="0"/>
          </a:p>
          <a:p>
            <a:r>
              <a:rPr lang="en-US" dirty="0" smtClean="0"/>
              <a:t>in fact –</a:t>
            </a:r>
            <a:r>
              <a:rPr lang="ru-RU" dirty="0" smtClean="0"/>
              <a:t> в действительности</a:t>
            </a:r>
            <a:endParaRPr lang="en-US" dirty="0" smtClean="0"/>
          </a:p>
          <a:p>
            <a:r>
              <a:rPr lang="en-US" dirty="0" smtClean="0"/>
              <a:t>as a matter of fact – </a:t>
            </a:r>
            <a:r>
              <a:rPr lang="ru-RU" dirty="0" smtClean="0"/>
              <a:t>фактически</a:t>
            </a:r>
            <a:endParaRPr lang="en-US" dirty="0" smtClean="0"/>
          </a:p>
          <a:p>
            <a:r>
              <a:rPr lang="en-US" dirty="0" smtClean="0"/>
              <a:t>to tell you the truth – </a:t>
            </a:r>
            <a:r>
              <a:rPr lang="ru-RU" dirty="0" smtClean="0"/>
              <a:t>по правде сказать</a:t>
            </a:r>
            <a:endParaRPr lang="en-US" dirty="0" smtClean="0"/>
          </a:p>
          <a:p>
            <a:r>
              <a:rPr lang="en-US" dirty="0" smtClean="0"/>
              <a:t>actually – </a:t>
            </a:r>
            <a:r>
              <a:rPr lang="ru-RU" dirty="0" smtClean="0"/>
              <a:t>на самом деле</a:t>
            </a:r>
            <a:endParaRPr lang="en-US" dirty="0" smtClean="0"/>
          </a:p>
          <a:p>
            <a:r>
              <a:rPr lang="en-US" dirty="0" smtClean="0"/>
              <a:t>indeed – </a:t>
            </a:r>
            <a:r>
              <a:rPr lang="ru-RU" dirty="0" smtClean="0"/>
              <a:t>на самом деле</a:t>
            </a:r>
            <a:endParaRPr lang="en-US" dirty="0" smtClean="0"/>
          </a:p>
          <a:p>
            <a:r>
              <a:rPr lang="en-US" dirty="0" smtClean="0"/>
              <a:t>let alone – </a:t>
            </a:r>
            <a:r>
              <a:rPr lang="ru-RU" dirty="0" smtClean="0"/>
              <a:t>не говоря уже о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Привидение примеров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– </a:t>
            </a:r>
            <a:r>
              <a:rPr lang="ru-RU" dirty="0" smtClean="0"/>
              <a:t>как</a:t>
            </a:r>
            <a:endParaRPr lang="en-US" dirty="0" smtClean="0"/>
          </a:p>
          <a:p>
            <a:r>
              <a:rPr lang="en-US" dirty="0" smtClean="0"/>
              <a:t>such as – </a:t>
            </a:r>
            <a:r>
              <a:rPr lang="ru-RU" dirty="0" smtClean="0"/>
              <a:t>такой как</a:t>
            </a:r>
            <a:endParaRPr lang="en-US" dirty="0" smtClean="0"/>
          </a:p>
          <a:p>
            <a:r>
              <a:rPr lang="en-US" dirty="0" smtClean="0"/>
              <a:t>like – </a:t>
            </a:r>
            <a:r>
              <a:rPr lang="ru-RU" dirty="0" smtClean="0"/>
              <a:t>как</a:t>
            </a:r>
            <a:endParaRPr lang="en-US" dirty="0" smtClean="0"/>
          </a:p>
          <a:p>
            <a:r>
              <a:rPr lang="en-US" dirty="0" smtClean="0"/>
              <a:t>for example –</a:t>
            </a:r>
            <a:r>
              <a:rPr lang="ru-RU" dirty="0" smtClean="0"/>
              <a:t> например</a:t>
            </a:r>
            <a:r>
              <a:rPr lang="en-US" dirty="0" smtClean="0"/>
              <a:t> </a:t>
            </a:r>
          </a:p>
          <a:p>
            <a:r>
              <a:rPr lang="en-US" dirty="0" smtClean="0"/>
              <a:t>for instance – </a:t>
            </a:r>
            <a:r>
              <a:rPr lang="ru-RU" dirty="0" smtClean="0"/>
              <a:t>например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/>
              <a:t>particularly – </a:t>
            </a:r>
            <a:r>
              <a:rPr lang="ru-RU" dirty="0" smtClean="0"/>
              <a:t>в частности</a:t>
            </a:r>
            <a:endParaRPr lang="en-US" dirty="0" smtClean="0"/>
          </a:p>
          <a:p>
            <a:r>
              <a:rPr lang="en-US" dirty="0" smtClean="0"/>
              <a:t>especially – </a:t>
            </a:r>
            <a:r>
              <a:rPr lang="ru-RU" dirty="0" smtClean="0"/>
              <a:t>особенно</a:t>
            </a:r>
            <a:endParaRPr lang="en-US" dirty="0" smtClean="0"/>
          </a:p>
          <a:p>
            <a:r>
              <a:rPr lang="en-US" dirty="0" smtClean="0"/>
              <a:t>in particular –</a:t>
            </a:r>
            <a:r>
              <a:rPr lang="ru-RU" dirty="0" smtClean="0"/>
              <a:t> в частности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Разъяснение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that is to say – </a:t>
            </a:r>
            <a:r>
              <a:rPr lang="ru-RU" dirty="0" smtClean="0"/>
              <a:t>то есть</a:t>
            </a:r>
            <a:endParaRPr lang="en-US" dirty="0" smtClean="0"/>
          </a:p>
          <a:p>
            <a:r>
              <a:rPr lang="en-US" dirty="0" smtClean="0"/>
              <a:t>specifically – </a:t>
            </a:r>
            <a:r>
              <a:rPr lang="ru-RU" dirty="0" smtClean="0"/>
              <a:t> особенно</a:t>
            </a:r>
            <a:endParaRPr lang="en-US" dirty="0" smtClean="0"/>
          </a:p>
          <a:p>
            <a:r>
              <a:rPr lang="en-US" dirty="0" smtClean="0"/>
              <a:t>in other words – </a:t>
            </a:r>
            <a:r>
              <a:rPr lang="ru-RU" dirty="0" smtClean="0"/>
              <a:t>другими словами</a:t>
            </a:r>
            <a:endParaRPr lang="en-US" dirty="0" smtClean="0"/>
          </a:p>
          <a:p>
            <a:r>
              <a:rPr lang="en-US" dirty="0" smtClean="0"/>
              <a:t>to put it another way – </a:t>
            </a:r>
            <a:r>
              <a:rPr lang="ru-RU" dirty="0" smtClean="0"/>
              <a:t>другими словами</a:t>
            </a:r>
            <a:endParaRPr lang="en-US" dirty="0" smtClean="0"/>
          </a:p>
          <a:p>
            <a:r>
              <a:rPr lang="en-US" dirty="0" smtClean="0"/>
              <a:t>I mean –</a:t>
            </a:r>
            <a:r>
              <a:rPr lang="ru-RU" dirty="0" smtClean="0"/>
              <a:t> я имею ввиду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Вступление </a:t>
            </a:r>
            <a:r>
              <a:rPr lang="en-US" dirty="0" smtClean="0"/>
              <a:t>(introduction)- </a:t>
            </a:r>
            <a:br>
              <a:rPr lang="en-US" dirty="0" smtClean="0"/>
            </a:br>
            <a:r>
              <a:rPr lang="ru-RU" dirty="0" smtClean="0"/>
              <a:t>постановка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Пишется то, о чем будет сочинение (не более 5 предложений).</a:t>
            </a:r>
          </a:p>
          <a:p>
            <a:r>
              <a:rPr lang="ru-RU" dirty="0" smtClean="0"/>
              <a:t>Постановку проблемы нужно перефразировать, используя различные вводные конструкции. Можно использовать пословицы, афоризмы, риторические вопросы.</a:t>
            </a:r>
          </a:p>
          <a:p>
            <a:pPr>
              <a:buNone/>
            </a:pPr>
            <a:r>
              <a:rPr lang="ru-RU" i="1" dirty="0" smtClean="0"/>
              <a:t>Читающий ваше вступление, не зная темы, должен понять, о чем будет говориться в вашем сочинении дальше!</a:t>
            </a:r>
            <a:endParaRPr lang="ru-RU" i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Причина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as – </a:t>
            </a:r>
            <a:r>
              <a:rPr lang="ru-RU" dirty="0" smtClean="0"/>
              <a:t>так как</a:t>
            </a:r>
            <a:endParaRPr lang="en-US" dirty="0" smtClean="0"/>
          </a:p>
          <a:p>
            <a:r>
              <a:rPr lang="en-US" dirty="0" smtClean="0"/>
              <a:t>because of –</a:t>
            </a:r>
            <a:r>
              <a:rPr lang="ru-RU" dirty="0" smtClean="0"/>
              <a:t> из-за</a:t>
            </a:r>
            <a:endParaRPr lang="en-US" dirty="0" smtClean="0"/>
          </a:p>
          <a:p>
            <a:r>
              <a:rPr lang="en-US" dirty="0" smtClean="0"/>
              <a:t> since – </a:t>
            </a:r>
            <a:r>
              <a:rPr lang="ru-RU" dirty="0" smtClean="0"/>
              <a:t>поскольку</a:t>
            </a:r>
            <a:endParaRPr lang="en-US" dirty="0" smtClean="0"/>
          </a:p>
          <a:p>
            <a:r>
              <a:rPr lang="en-US" dirty="0" smtClean="0"/>
              <a:t>on the grounds that –</a:t>
            </a:r>
            <a:r>
              <a:rPr lang="ru-RU" dirty="0" smtClean="0"/>
              <a:t> на основании того, что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seeing that – </a:t>
            </a:r>
            <a:r>
              <a:rPr lang="ru-RU" dirty="0" smtClean="0"/>
              <a:t>видя, что</a:t>
            </a:r>
            <a:endParaRPr lang="en-US" dirty="0" smtClean="0"/>
          </a:p>
          <a:p>
            <a:r>
              <a:rPr lang="en-US" dirty="0" smtClean="0"/>
              <a:t>due to- </a:t>
            </a:r>
            <a:r>
              <a:rPr lang="ru-RU" dirty="0" smtClean="0"/>
              <a:t>вследствие</a:t>
            </a:r>
            <a:endParaRPr lang="en-US" dirty="0" smtClean="0"/>
          </a:p>
          <a:p>
            <a:r>
              <a:rPr lang="en-US" dirty="0" smtClean="0"/>
              <a:t>in view of – </a:t>
            </a:r>
            <a:r>
              <a:rPr lang="ru-RU" dirty="0" smtClean="0"/>
              <a:t>в виду того, что</a:t>
            </a:r>
            <a:endParaRPr lang="en-US" dirty="0" smtClean="0"/>
          </a:p>
          <a:p>
            <a:r>
              <a:rPr lang="en-US" dirty="0" smtClean="0"/>
              <a:t>owing to – </a:t>
            </a:r>
            <a:r>
              <a:rPr lang="ru-RU" dirty="0" smtClean="0"/>
              <a:t>вследствие</a:t>
            </a:r>
            <a:endParaRPr lang="en-US" dirty="0" smtClean="0"/>
          </a:p>
          <a:p>
            <a:r>
              <a:rPr lang="en-US" dirty="0" smtClean="0"/>
              <a:t>for – </a:t>
            </a:r>
            <a:r>
              <a:rPr lang="ru-RU" dirty="0" smtClean="0"/>
              <a:t>поскольку</a:t>
            </a:r>
            <a:endParaRPr lang="en-US" dirty="0" smtClean="0"/>
          </a:p>
          <a:p>
            <a:r>
              <a:rPr lang="en-US" dirty="0" smtClean="0"/>
              <a:t>now that – </a:t>
            </a:r>
            <a:r>
              <a:rPr lang="ru-RU" dirty="0" smtClean="0"/>
              <a:t>после того, как </a:t>
            </a:r>
            <a:endParaRPr lang="en-US" dirty="0" smtClean="0"/>
          </a:p>
          <a:p>
            <a:r>
              <a:rPr lang="en-US" dirty="0" smtClean="0"/>
              <a:t>so -</a:t>
            </a:r>
            <a:r>
              <a:rPr lang="ru-RU" dirty="0" smtClean="0"/>
              <a:t> поэтому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Условие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If – </a:t>
            </a:r>
            <a:r>
              <a:rPr lang="ru-RU" dirty="0" smtClean="0"/>
              <a:t>если</a:t>
            </a:r>
            <a:endParaRPr lang="en-US" dirty="0" smtClean="0"/>
          </a:p>
          <a:p>
            <a:r>
              <a:rPr lang="en-US" dirty="0" smtClean="0"/>
              <a:t>in case – </a:t>
            </a:r>
            <a:r>
              <a:rPr lang="ru-RU" dirty="0" smtClean="0"/>
              <a:t>в случае, если</a:t>
            </a:r>
            <a:endParaRPr lang="en-US" dirty="0" smtClean="0"/>
          </a:p>
          <a:p>
            <a:r>
              <a:rPr lang="en-US" dirty="0" smtClean="0"/>
              <a:t>assuming that – </a:t>
            </a:r>
            <a:r>
              <a:rPr lang="ru-RU" dirty="0" smtClean="0"/>
              <a:t>предполагая, что</a:t>
            </a:r>
            <a:endParaRPr lang="en-US" dirty="0" smtClean="0"/>
          </a:p>
          <a:p>
            <a:r>
              <a:rPr lang="en-US" dirty="0" smtClean="0"/>
              <a:t>on condition that – </a:t>
            </a:r>
            <a:r>
              <a:rPr lang="ru-RU" dirty="0" smtClean="0"/>
              <a:t>при условии, что</a:t>
            </a:r>
            <a:endParaRPr lang="en-US" dirty="0" smtClean="0"/>
          </a:p>
          <a:p>
            <a:r>
              <a:rPr lang="en-US" dirty="0" smtClean="0"/>
              <a:t>unless – </a:t>
            </a:r>
            <a:r>
              <a:rPr lang="ru-RU" dirty="0" smtClean="0"/>
              <a:t>если только не</a:t>
            </a:r>
            <a:endParaRPr lang="en-US" dirty="0" smtClean="0"/>
          </a:p>
          <a:p>
            <a:r>
              <a:rPr lang="en-US" dirty="0" smtClean="0"/>
              <a:t>in the event that/of – </a:t>
            </a:r>
            <a:r>
              <a:rPr lang="ru-RU" dirty="0" smtClean="0"/>
              <a:t>в случае, что</a:t>
            </a:r>
            <a:endParaRPr lang="en-US" dirty="0" smtClean="0"/>
          </a:p>
          <a:p>
            <a:r>
              <a:rPr lang="en-US" dirty="0" smtClean="0"/>
              <a:t>as/so long as – </a:t>
            </a:r>
            <a:r>
              <a:rPr lang="ru-RU" dirty="0" smtClean="0"/>
              <a:t>если</a:t>
            </a:r>
            <a:endParaRPr lang="en-US" dirty="0" smtClean="0"/>
          </a:p>
          <a:p>
            <a:r>
              <a:rPr lang="en-US" dirty="0" smtClean="0"/>
              <a:t>granted/granting that – </a:t>
            </a:r>
            <a:r>
              <a:rPr lang="ru-RU" dirty="0" smtClean="0"/>
              <a:t>допуская, что</a:t>
            </a:r>
            <a:endParaRPr lang="en-US" dirty="0" smtClean="0"/>
          </a:p>
          <a:p>
            <a:r>
              <a:rPr lang="en-US" dirty="0" smtClean="0"/>
              <a:t>whether</a:t>
            </a:r>
            <a:r>
              <a:rPr lang="ru-RU" dirty="0" smtClean="0"/>
              <a:t> </a:t>
            </a:r>
            <a:r>
              <a:rPr lang="en-US" dirty="0" smtClean="0"/>
              <a:t>- </a:t>
            </a:r>
            <a:r>
              <a:rPr lang="ru-RU" dirty="0" smtClean="0"/>
              <a:t> ли</a:t>
            </a:r>
            <a:endParaRPr lang="en-US" dirty="0" smtClean="0"/>
          </a:p>
          <a:p>
            <a:r>
              <a:rPr lang="en-US" dirty="0" smtClean="0"/>
              <a:t>only if – </a:t>
            </a:r>
            <a:r>
              <a:rPr lang="ru-RU" dirty="0" smtClean="0"/>
              <a:t>только если</a:t>
            </a:r>
            <a:endParaRPr lang="en-US" dirty="0" smtClean="0"/>
          </a:p>
          <a:p>
            <a:r>
              <a:rPr lang="en-US" dirty="0" smtClean="0"/>
              <a:t>even if – </a:t>
            </a:r>
            <a:r>
              <a:rPr lang="ru-RU" dirty="0" smtClean="0"/>
              <a:t>даже если</a:t>
            </a:r>
            <a:endParaRPr lang="en-US" dirty="0" smtClean="0"/>
          </a:p>
          <a:p>
            <a:r>
              <a:rPr lang="en-US" dirty="0" smtClean="0"/>
              <a:t>otherwise – </a:t>
            </a:r>
            <a:r>
              <a:rPr lang="ru-RU" dirty="0" smtClean="0"/>
              <a:t>иначе</a:t>
            </a:r>
            <a:endParaRPr lang="en-US" dirty="0" smtClean="0"/>
          </a:p>
          <a:p>
            <a:r>
              <a:rPr lang="en-US" dirty="0" smtClean="0"/>
              <a:t>or –</a:t>
            </a:r>
            <a:r>
              <a:rPr lang="ru-RU" dirty="0" smtClean="0"/>
              <a:t> иначе, или</a:t>
            </a:r>
            <a:endParaRPr lang="en-US" dirty="0" smtClean="0"/>
          </a:p>
          <a:p>
            <a:r>
              <a:rPr lang="en-US" dirty="0" smtClean="0"/>
              <a:t> in case of –</a:t>
            </a:r>
            <a:r>
              <a:rPr lang="ru-RU" dirty="0" smtClean="0"/>
              <a:t> в случае, если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428628"/>
          </a:xfrm>
        </p:spPr>
        <p:txBody>
          <a:bodyPr/>
          <a:lstStyle/>
          <a:p>
            <a:pPr algn="ctr"/>
            <a:r>
              <a:rPr lang="ru-RU" dirty="0" smtClean="0"/>
              <a:t>Образ действия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857233"/>
            <a:ext cx="4041775" cy="428627"/>
          </a:xfrm>
        </p:spPr>
        <p:txBody>
          <a:bodyPr/>
          <a:lstStyle/>
          <a:p>
            <a:pPr algn="ctr"/>
            <a:r>
              <a:rPr lang="ru-RU" dirty="0" smtClean="0"/>
              <a:t>Цель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357298"/>
            <a:ext cx="4040188" cy="5003022"/>
          </a:xfrm>
        </p:spPr>
        <p:txBody>
          <a:bodyPr/>
          <a:lstStyle/>
          <a:p>
            <a:r>
              <a:rPr lang="en-US" dirty="0" smtClean="0"/>
              <a:t>as – </a:t>
            </a:r>
            <a:r>
              <a:rPr lang="ru-RU" dirty="0" smtClean="0"/>
              <a:t>как</a:t>
            </a:r>
            <a:endParaRPr lang="en-US" dirty="0" smtClean="0"/>
          </a:p>
          <a:p>
            <a:r>
              <a:rPr lang="en-US" dirty="0" smtClean="0"/>
              <a:t>in the way – </a:t>
            </a:r>
            <a:r>
              <a:rPr lang="ru-RU" dirty="0" smtClean="0"/>
              <a:t>таким образом</a:t>
            </a:r>
            <a:endParaRPr lang="en-US" dirty="0" smtClean="0"/>
          </a:p>
          <a:p>
            <a:r>
              <a:rPr lang="en-US" dirty="0" smtClean="0"/>
              <a:t>how – </a:t>
            </a:r>
            <a:r>
              <a:rPr lang="ru-RU" dirty="0" smtClean="0"/>
              <a:t>как</a:t>
            </a:r>
            <a:endParaRPr lang="en-US" dirty="0" smtClean="0"/>
          </a:p>
          <a:p>
            <a:r>
              <a:rPr lang="en-US" dirty="0" smtClean="0"/>
              <a:t>in way  in which – </a:t>
            </a:r>
            <a:r>
              <a:rPr lang="ru-RU" dirty="0" smtClean="0"/>
              <a:t>как</a:t>
            </a:r>
            <a:endParaRPr lang="en-US" dirty="0" smtClean="0"/>
          </a:p>
          <a:p>
            <a:r>
              <a:rPr lang="en-US" dirty="0" smtClean="0"/>
              <a:t>in the same way as – </a:t>
            </a:r>
            <a:r>
              <a:rPr lang="ru-RU" dirty="0" smtClean="0"/>
              <a:t>таким образом</a:t>
            </a:r>
            <a:endParaRPr lang="en-US" dirty="0" smtClean="0"/>
          </a:p>
          <a:p>
            <a:r>
              <a:rPr lang="en-US" dirty="0" smtClean="0"/>
              <a:t>as if – </a:t>
            </a:r>
            <a:r>
              <a:rPr lang="ru-RU" dirty="0" smtClean="0"/>
              <a:t>как будто</a:t>
            </a:r>
            <a:endParaRPr lang="en-US" dirty="0" smtClean="0"/>
          </a:p>
          <a:p>
            <a:r>
              <a:rPr lang="en-US" dirty="0" smtClean="0"/>
              <a:t>as though –</a:t>
            </a:r>
            <a:r>
              <a:rPr lang="ru-RU" dirty="0" smtClean="0"/>
              <a:t> как будто бы, словно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357298"/>
            <a:ext cx="4041775" cy="5003022"/>
          </a:xfrm>
        </p:spPr>
        <p:txBody>
          <a:bodyPr/>
          <a:lstStyle/>
          <a:p>
            <a:r>
              <a:rPr lang="en-US" dirty="0" smtClean="0"/>
              <a:t> so that – </a:t>
            </a:r>
            <a:r>
              <a:rPr lang="ru-RU" dirty="0" smtClean="0"/>
              <a:t>так, чтобы</a:t>
            </a:r>
            <a:endParaRPr lang="en-US" dirty="0" smtClean="0"/>
          </a:p>
          <a:p>
            <a:r>
              <a:rPr lang="en-US" dirty="0" smtClean="0"/>
              <a:t> so as (not) to –</a:t>
            </a:r>
            <a:r>
              <a:rPr lang="ru-RU" dirty="0" smtClean="0"/>
              <a:t> так, чтобы (не)</a:t>
            </a:r>
            <a:endParaRPr lang="en-US" dirty="0" smtClean="0"/>
          </a:p>
          <a:p>
            <a:r>
              <a:rPr lang="en-US" dirty="0" smtClean="0"/>
              <a:t>in order (not) to –</a:t>
            </a:r>
            <a:r>
              <a:rPr lang="ru-RU" dirty="0" smtClean="0"/>
              <a:t> для того, чтобы (не)</a:t>
            </a:r>
            <a:endParaRPr lang="en-US" dirty="0" smtClean="0"/>
          </a:p>
          <a:p>
            <a:r>
              <a:rPr lang="en-US" dirty="0" smtClean="0"/>
              <a:t> in order that – </a:t>
            </a:r>
            <a:r>
              <a:rPr lang="ru-RU" dirty="0" smtClean="0"/>
              <a:t>для того, чтобы</a:t>
            </a:r>
            <a:endParaRPr lang="en-US" dirty="0" smtClean="0"/>
          </a:p>
          <a:p>
            <a:r>
              <a:rPr lang="en-US" dirty="0" smtClean="0"/>
              <a:t>for fear that – </a:t>
            </a:r>
            <a:r>
              <a:rPr lang="ru-RU" dirty="0" smtClean="0"/>
              <a:t>опасаясь того, что</a:t>
            </a:r>
            <a:endParaRPr lang="en-US" dirty="0" smtClean="0"/>
          </a:p>
          <a:p>
            <a:r>
              <a:rPr lang="en-US" dirty="0" smtClean="0"/>
              <a:t>in case – </a:t>
            </a:r>
            <a:r>
              <a:rPr lang="ru-RU" dirty="0" smtClean="0"/>
              <a:t>в случае</a:t>
            </a:r>
            <a:endParaRPr lang="en-US" dirty="0" smtClean="0"/>
          </a:p>
          <a:p>
            <a:r>
              <a:rPr lang="en-US" dirty="0" smtClean="0"/>
              <a:t>lest –</a:t>
            </a:r>
            <a:r>
              <a:rPr lang="ru-RU" dirty="0" smtClean="0"/>
              <a:t> чтобы не 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Последствия условия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Consequently – </a:t>
            </a:r>
            <a:r>
              <a:rPr lang="ru-RU" dirty="0" smtClean="0"/>
              <a:t>следовательно</a:t>
            </a:r>
            <a:endParaRPr lang="en-US" dirty="0" smtClean="0"/>
          </a:p>
          <a:p>
            <a:r>
              <a:rPr lang="en-US" dirty="0" smtClean="0"/>
              <a:t>under those circumstances – </a:t>
            </a:r>
            <a:r>
              <a:rPr lang="ru-RU" dirty="0" smtClean="0"/>
              <a:t>при данных обстоятельствах</a:t>
            </a:r>
            <a:endParaRPr lang="en-US" dirty="0" smtClean="0"/>
          </a:p>
          <a:p>
            <a:r>
              <a:rPr lang="en-US" dirty="0" smtClean="0"/>
              <a:t>if so – </a:t>
            </a:r>
            <a:r>
              <a:rPr lang="ru-RU" dirty="0" smtClean="0"/>
              <a:t>если так</a:t>
            </a:r>
            <a:endParaRPr lang="en-US" dirty="0" smtClean="0"/>
          </a:p>
          <a:p>
            <a:r>
              <a:rPr lang="en-US" dirty="0" smtClean="0"/>
              <a:t>if not – </a:t>
            </a:r>
            <a:r>
              <a:rPr lang="ru-RU" dirty="0" smtClean="0"/>
              <a:t>если не</a:t>
            </a:r>
            <a:endParaRPr lang="en-US" dirty="0" smtClean="0"/>
          </a:p>
          <a:p>
            <a:r>
              <a:rPr lang="en-US" dirty="0" smtClean="0"/>
              <a:t>so – </a:t>
            </a:r>
            <a:r>
              <a:rPr lang="ru-RU" dirty="0" smtClean="0"/>
              <a:t>поэтому, итак</a:t>
            </a:r>
            <a:endParaRPr lang="en-US" dirty="0" smtClean="0"/>
          </a:p>
          <a:p>
            <a:r>
              <a:rPr lang="en-US" dirty="0" smtClean="0"/>
              <a:t>therefore – </a:t>
            </a:r>
            <a:r>
              <a:rPr lang="ru-RU" dirty="0" smtClean="0"/>
              <a:t>поэтому</a:t>
            </a:r>
            <a:endParaRPr lang="en-US" dirty="0" smtClean="0"/>
          </a:p>
          <a:p>
            <a:r>
              <a:rPr lang="en-US" dirty="0" smtClean="0"/>
              <a:t>in that case – </a:t>
            </a:r>
            <a:r>
              <a:rPr lang="ru-RU" dirty="0" smtClean="0"/>
              <a:t>в этом случае</a:t>
            </a:r>
            <a:endParaRPr lang="en-US" dirty="0" smtClean="0"/>
          </a:p>
          <a:p>
            <a:r>
              <a:rPr lang="en-US" dirty="0" smtClean="0"/>
              <a:t>otherwise – </a:t>
            </a:r>
            <a:r>
              <a:rPr lang="ru-RU" dirty="0" smtClean="0"/>
              <a:t>иначе</a:t>
            </a:r>
            <a:endParaRPr lang="en-US" dirty="0" smtClean="0"/>
          </a:p>
          <a:p>
            <a:r>
              <a:rPr lang="en-US" dirty="0" smtClean="0"/>
              <a:t>thus –</a:t>
            </a:r>
            <a:r>
              <a:rPr lang="ru-RU" dirty="0" smtClean="0"/>
              <a:t> </a:t>
            </a:r>
            <a:r>
              <a:rPr lang="ru-RU" smtClean="0"/>
              <a:t>таким образом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Such/so … that – </a:t>
            </a:r>
            <a:r>
              <a:rPr lang="ru-RU" dirty="0" smtClean="0"/>
              <a:t> так, чтобы</a:t>
            </a:r>
          </a:p>
          <a:p>
            <a:r>
              <a:rPr lang="en-US" dirty="0" smtClean="0"/>
              <a:t>consequently – </a:t>
            </a:r>
            <a:r>
              <a:rPr lang="ru-RU" dirty="0" smtClean="0"/>
              <a:t>следовательно</a:t>
            </a:r>
          </a:p>
          <a:p>
            <a:r>
              <a:rPr lang="en-US" dirty="0" smtClean="0"/>
              <a:t>for this reason – </a:t>
            </a:r>
            <a:r>
              <a:rPr lang="ru-RU" dirty="0" smtClean="0"/>
              <a:t>по этой причине</a:t>
            </a:r>
          </a:p>
          <a:p>
            <a:r>
              <a:rPr lang="en-US" dirty="0" smtClean="0"/>
              <a:t>as a consequence – </a:t>
            </a:r>
            <a:r>
              <a:rPr lang="ru-RU" dirty="0" smtClean="0"/>
              <a:t>как следствие</a:t>
            </a:r>
          </a:p>
          <a:p>
            <a:r>
              <a:rPr lang="en-US" dirty="0" smtClean="0"/>
              <a:t>thus – </a:t>
            </a:r>
            <a:r>
              <a:rPr lang="ru-RU" dirty="0" smtClean="0"/>
              <a:t>таким образом</a:t>
            </a:r>
          </a:p>
          <a:p>
            <a:r>
              <a:rPr lang="en-US" dirty="0" smtClean="0"/>
              <a:t>therefore –</a:t>
            </a:r>
            <a:r>
              <a:rPr lang="ru-RU" dirty="0" smtClean="0"/>
              <a:t> поэтому</a:t>
            </a:r>
          </a:p>
          <a:p>
            <a:r>
              <a:rPr lang="en-US" dirty="0" smtClean="0"/>
              <a:t> so - </a:t>
            </a:r>
            <a:r>
              <a:rPr lang="ru-RU" dirty="0" smtClean="0"/>
              <a:t>таким </a:t>
            </a:r>
            <a:r>
              <a:rPr lang="ru-RU" dirty="0" smtClean="0"/>
              <a:t>образом, следовательно, </a:t>
            </a:r>
            <a:r>
              <a:rPr lang="ru-RU" dirty="0" smtClean="0"/>
              <a:t>поэтому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Сравнение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… as – </a:t>
            </a:r>
            <a:r>
              <a:rPr lang="ru-RU" dirty="0" smtClean="0"/>
              <a:t>так как и </a:t>
            </a:r>
            <a:endParaRPr lang="en-US" dirty="0" smtClean="0"/>
          </a:p>
          <a:p>
            <a:r>
              <a:rPr lang="en-US" dirty="0" smtClean="0"/>
              <a:t>than – </a:t>
            </a:r>
            <a:r>
              <a:rPr lang="ru-RU" dirty="0" smtClean="0"/>
              <a:t>чем</a:t>
            </a:r>
            <a:endParaRPr lang="en-US" dirty="0" smtClean="0"/>
          </a:p>
          <a:p>
            <a:r>
              <a:rPr lang="en-US" dirty="0" smtClean="0"/>
              <a:t>half as … as – </a:t>
            </a:r>
            <a:r>
              <a:rPr lang="ru-RU" dirty="0" smtClean="0"/>
              <a:t>наполовину не</a:t>
            </a:r>
            <a:endParaRPr lang="en-US" dirty="0" smtClean="0"/>
          </a:p>
          <a:p>
            <a:r>
              <a:rPr lang="en-US" dirty="0" smtClean="0"/>
              <a:t>nothing like – </a:t>
            </a:r>
            <a:r>
              <a:rPr lang="ru-RU" dirty="0" smtClean="0"/>
              <a:t>совсем не похоже на</a:t>
            </a:r>
            <a:endParaRPr lang="en-US" dirty="0" smtClean="0"/>
          </a:p>
          <a:p>
            <a:r>
              <a:rPr lang="en-US" dirty="0" smtClean="0"/>
              <a:t>the … the – </a:t>
            </a:r>
            <a:r>
              <a:rPr lang="ru-RU" dirty="0" smtClean="0"/>
              <a:t>чем … тем</a:t>
            </a:r>
            <a:endParaRPr lang="en-US" dirty="0" smtClean="0"/>
          </a:p>
          <a:p>
            <a:r>
              <a:rPr lang="en-US" dirty="0" smtClean="0"/>
              <a:t>twice as … as – </a:t>
            </a:r>
            <a:r>
              <a:rPr lang="ru-RU" dirty="0" smtClean="0"/>
              <a:t>в два раза чем</a:t>
            </a:r>
            <a:endParaRPr lang="en-US" dirty="0" smtClean="0"/>
          </a:p>
          <a:p>
            <a:r>
              <a:rPr lang="en-US" dirty="0" smtClean="0"/>
              <a:t>less … than –</a:t>
            </a:r>
            <a:r>
              <a:rPr lang="ru-RU" dirty="0" smtClean="0"/>
              <a:t> меньше … чем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Время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–  </a:t>
            </a:r>
            <a:r>
              <a:rPr lang="ru-RU" dirty="0" smtClean="0"/>
              <a:t>когда</a:t>
            </a:r>
            <a:endParaRPr lang="en-US" dirty="0" smtClean="0"/>
          </a:p>
          <a:p>
            <a:r>
              <a:rPr lang="en-US" dirty="0" smtClean="0"/>
              <a:t>whenever – </a:t>
            </a:r>
            <a:r>
              <a:rPr lang="ru-RU" dirty="0" smtClean="0"/>
              <a:t>когда бы ни</a:t>
            </a:r>
            <a:endParaRPr lang="en-US" dirty="0" smtClean="0"/>
          </a:p>
          <a:p>
            <a:r>
              <a:rPr lang="en-US" dirty="0" smtClean="0"/>
              <a:t>as – </a:t>
            </a:r>
            <a:r>
              <a:rPr lang="ru-RU" dirty="0" smtClean="0"/>
              <a:t>в то время как</a:t>
            </a:r>
            <a:endParaRPr lang="en-US" dirty="0" smtClean="0"/>
          </a:p>
          <a:p>
            <a:r>
              <a:rPr lang="en-US" dirty="0" smtClean="0"/>
              <a:t>while –</a:t>
            </a:r>
            <a:r>
              <a:rPr lang="ru-RU" dirty="0" smtClean="0"/>
              <a:t> в то время</a:t>
            </a:r>
            <a:endParaRPr lang="en-US" dirty="0" smtClean="0"/>
          </a:p>
          <a:p>
            <a:r>
              <a:rPr lang="en-US" dirty="0" smtClean="0"/>
              <a:t> now (that) – </a:t>
            </a:r>
            <a:r>
              <a:rPr lang="ru-RU" dirty="0" smtClean="0"/>
              <a:t>после того как</a:t>
            </a:r>
            <a:endParaRPr lang="en-US" dirty="0" smtClean="0"/>
          </a:p>
          <a:p>
            <a:r>
              <a:rPr lang="en-US" dirty="0" smtClean="0"/>
              <a:t>before until – </a:t>
            </a:r>
            <a:r>
              <a:rPr lang="ru-RU" dirty="0" smtClean="0"/>
              <a:t>до тех пор пока</a:t>
            </a:r>
            <a:endParaRPr lang="en-US" dirty="0" smtClean="0"/>
          </a:p>
          <a:p>
            <a:r>
              <a:rPr lang="en-US" dirty="0" smtClean="0"/>
              <a:t>till -  </a:t>
            </a:r>
            <a:r>
              <a:rPr lang="ru-RU" dirty="0" smtClean="0"/>
              <a:t>пока </a:t>
            </a:r>
            <a:endParaRPr lang="en-US" dirty="0" smtClean="0"/>
          </a:p>
          <a:p>
            <a:r>
              <a:rPr lang="en-US" dirty="0" smtClean="0"/>
              <a:t>after- </a:t>
            </a:r>
            <a:r>
              <a:rPr lang="ru-RU" dirty="0" smtClean="0"/>
              <a:t>после</a:t>
            </a:r>
            <a:endParaRPr lang="en-US" dirty="0" smtClean="0"/>
          </a:p>
          <a:p>
            <a:r>
              <a:rPr lang="en-US" dirty="0" smtClean="0"/>
              <a:t>since –</a:t>
            </a:r>
            <a:r>
              <a:rPr lang="ru-RU" dirty="0" smtClean="0"/>
              <a:t> с тех пор как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Исключения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But (for) – </a:t>
            </a:r>
            <a:r>
              <a:rPr lang="ru-RU" dirty="0" smtClean="0"/>
              <a:t>если бы не</a:t>
            </a:r>
            <a:endParaRPr lang="en-US" dirty="0" smtClean="0"/>
          </a:p>
          <a:p>
            <a:r>
              <a:rPr lang="en-US" dirty="0" smtClean="0"/>
              <a:t>except (for) – </a:t>
            </a:r>
            <a:r>
              <a:rPr lang="ru-RU" dirty="0" smtClean="0"/>
              <a:t>за исключением</a:t>
            </a:r>
            <a:endParaRPr lang="en-US" dirty="0" smtClean="0"/>
          </a:p>
          <a:p>
            <a:r>
              <a:rPr lang="en-US" dirty="0" smtClean="0"/>
              <a:t>apart (from) -</a:t>
            </a:r>
            <a:r>
              <a:rPr lang="ru-RU" dirty="0" smtClean="0"/>
              <a:t> кроме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Хронология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smtClean="0"/>
              <a:t>Beginning with </a:t>
            </a:r>
            <a:r>
              <a:rPr lang="en-US" sz="4400" dirty="0" smtClean="0"/>
              <a:t>(</a:t>
            </a:r>
            <a:r>
              <a:rPr lang="ru-RU" sz="4400" dirty="0" smtClean="0"/>
              <a:t>начиная)</a:t>
            </a:r>
            <a:r>
              <a:rPr lang="en-US" dirty="0" smtClean="0"/>
              <a:t>: </a:t>
            </a:r>
          </a:p>
          <a:p>
            <a:r>
              <a:rPr lang="en-US" dirty="0" smtClean="0"/>
              <a:t>initially – </a:t>
            </a:r>
            <a:r>
              <a:rPr lang="ru-RU" dirty="0" smtClean="0"/>
              <a:t>изначально, сначала, во-первых</a:t>
            </a:r>
            <a:endParaRPr lang="en-US" dirty="0" smtClean="0"/>
          </a:p>
          <a:p>
            <a:r>
              <a:rPr lang="en-US" dirty="0" smtClean="0"/>
              <a:t>first – </a:t>
            </a:r>
            <a:r>
              <a:rPr lang="ru-RU" dirty="0" smtClean="0"/>
              <a:t>во-первых</a:t>
            </a:r>
            <a:endParaRPr lang="en-US" dirty="0" smtClean="0"/>
          </a:p>
          <a:p>
            <a:r>
              <a:rPr lang="en-US" dirty="0" smtClean="0"/>
              <a:t>at first – </a:t>
            </a:r>
            <a:r>
              <a:rPr lang="ru-RU" dirty="0" smtClean="0"/>
              <a:t>сначала</a:t>
            </a:r>
            <a:endParaRPr lang="en-US" dirty="0" smtClean="0"/>
          </a:p>
          <a:p>
            <a:r>
              <a:rPr lang="en-US" dirty="0" smtClean="0"/>
              <a:t>to start/begin with – </a:t>
            </a:r>
            <a:r>
              <a:rPr lang="ru-RU" dirty="0" smtClean="0"/>
              <a:t>для начала</a:t>
            </a:r>
            <a:endParaRPr lang="en-US" dirty="0" smtClean="0"/>
          </a:p>
          <a:p>
            <a:r>
              <a:rPr lang="en-US" dirty="0" smtClean="0"/>
              <a:t>first of all -  </a:t>
            </a:r>
            <a:r>
              <a:rPr lang="ru-RU" dirty="0" smtClean="0"/>
              <a:t>прежде всего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Хронология</a:t>
            </a:r>
            <a:br>
              <a:rPr lang="ru-RU" dirty="0" smtClean="0"/>
            </a:br>
            <a:r>
              <a:rPr lang="en-US" dirty="0" smtClean="0"/>
              <a:t>continuing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Secondly – </a:t>
            </a:r>
            <a:r>
              <a:rPr lang="ru-RU" dirty="0" smtClean="0"/>
              <a:t>во-вторых</a:t>
            </a:r>
            <a:endParaRPr lang="en-US" dirty="0" smtClean="0"/>
          </a:p>
          <a:p>
            <a:r>
              <a:rPr lang="en-US" dirty="0" smtClean="0"/>
              <a:t>after this/that – </a:t>
            </a:r>
            <a:r>
              <a:rPr lang="ru-RU" dirty="0" smtClean="0"/>
              <a:t>после этого/ того</a:t>
            </a:r>
            <a:endParaRPr lang="en-US" dirty="0" smtClean="0"/>
          </a:p>
          <a:p>
            <a:r>
              <a:rPr lang="en-US" dirty="0" smtClean="0"/>
              <a:t>afterwards – </a:t>
            </a:r>
            <a:r>
              <a:rPr lang="ru-RU" dirty="0" smtClean="0"/>
              <a:t>после</a:t>
            </a:r>
            <a:endParaRPr lang="en-US" dirty="0" smtClean="0"/>
          </a:p>
          <a:p>
            <a:r>
              <a:rPr lang="en-US" dirty="0" smtClean="0"/>
              <a:t>than – </a:t>
            </a:r>
            <a:r>
              <a:rPr lang="ru-RU" dirty="0" smtClean="0"/>
              <a:t>затем</a:t>
            </a:r>
            <a:endParaRPr lang="en-US" dirty="0" smtClean="0"/>
          </a:p>
          <a:p>
            <a:r>
              <a:rPr lang="en-US" dirty="0" smtClean="0"/>
              <a:t>next – </a:t>
            </a:r>
            <a:r>
              <a:rPr lang="ru-RU" dirty="0" smtClean="0"/>
              <a:t>следующий</a:t>
            </a:r>
            <a:endParaRPr lang="en-US" dirty="0" smtClean="0"/>
          </a:p>
          <a:p>
            <a:r>
              <a:rPr lang="en-US" dirty="0" smtClean="0"/>
              <a:t>before this – </a:t>
            </a:r>
            <a:r>
              <a:rPr lang="ru-RU" dirty="0" smtClean="0"/>
              <a:t>до, ранее этого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Body</a:t>
            </a:r>
            <a:br>
              <a:rPr lang="en-US" dirty="0" smtClean="0"/>
            </a:br>
            <a:r>
              <a:rPr lang="ru-RU" dirty="0" smtClean="0"/>
              <a:t>Мнение автора с аргументами.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сочинении </a:t>
            </a:r>
            <a:r>
              <a:rPr lang="en-US" dirty="0" smtClean="0"/>
              <a:t>“opinion” </a:t>
            </a:r>
            <a:r>
              <a:rPr lang="ru-RU" dirty="0" smtClean="0"/>
              <a:t>не обязательно использовать аргументы «за» и «против», можно остановиться на положительных или отрицательных аспектах проблемы.</a:t>
            </a:r>
          </a:p>
          <a:p>
            <a:r>
              <a:rPr lang="ru-RU" dirty="0" smtClean="0"/>
              <a:t>При выдвижении своей точки зрения нужно сравнить и четко обозначить различные аспекты проблемы.</a:t>
            </a:r>
          </a:p>
          <a:p>
            <a:r>
              <a:rPr lang="ru-RU" dirty="0" smtClean="0"/>
              <a:t>Задания такого типа обычно пишутся в стиле спора с оппонентам. Примеры должны быть обязательно!</a:t>
            </a:r>
          </a:p>
          <a:p>
            <a:r>
              <a:rPr lang="ru-RU" dirty="0" smtClean="0"/>
              <a:t>Можно выражать свое мнение и ссылаться на мнение других.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Хронология</a:t>
            </a:r>
            <a:br>
              <a:rPr lang="ru-RU" dirty="0" smtClean="0"/>
            </a:br>
            <a:r>
              <a:rPr lang="en-US" dirty="0" smtClean="0"/>
              <a:t>concluding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Finally – </a:t>
            </a:r>
            <a:r>
              <a:rPr lang="ru-RU" dirty="0" smtClean="0"/>
              <a:t>наконец</a:t>
            </a:r>
            <a:endParaRPr lang="en-US" dirty="0" smtClean="0"/>
          </a:p>
          <a:p>
            <a:r>
              <a:rPr lang="en-US" dirty="0" smtClean="0"/>
              <a:t>as last – </a:t>
            </a:r>
            <a:r>
              <a:rPr lang="ru-RU" dirty="0" smtClean="0"/>
              <a:t>наконец</a:t>
            </a:r>
            <a:endParaRPr lang="en-US" dirty="0" smtClean="0"/>
          </a:p>
          <a:p>
            <a:r>
              <a:rPr lang="en-US" dirty="0" smtClean="0"/>
              <a:t>in the end – </a:t>
            </a:r>
            <a:r>
              <a:rPr lang="ru-RU" dirty="0" smtClean="0"/>
              <a:t>в конце</a:t>
            </a:r>
            <a:endParaRPr lang="en-US" dirty="0" smtClean="0"/>
          </a:p>
          <a:p>
            <a:r>
              <a:rPr lang="en-US" dirty="0" smtClean="0"/>
              <a:t>eventually – </a:t>
            </a:r>
            <a:r>
              <a:rPr lang="ru-RU" dirty="0" smtClean="0"/>
              <a:t>в конце концов</a:t>
            </a:r>
            <a:endParaRPr lang="en-US" dirty="0" smtClean="0"/>
          </a:p>
          <a:p>
            <a:r>
              <a:rPr lang="en-US" dirty="0" smtClean="0"/>
              <a:t>lastly – </a:t>
            </a:r>
            <a:r>
              <a:rPr lang="ru-RU" dirty="0" smtClean="0"/>
              <a:t>наконец</a:t>
            </a:r>
            <a:endParaRPr lang="en-US" dirty="0" smtClean="0"/>
          </a:p>
          <a:p>
            <a:r>
              <a:rPr lang="en-US" dirty="0" smtClean="0"/>
              <a:t>last but not least – </a:t>
            </a:r>
            <a:r>
              <a:rPr lang="ru-RU" dirty="0" smtClean="0"/>
              <a:t>последний по очередности, но не по значению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Подведение итогов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conclusion – </a:t>
            </a:r>
            <a:r>
              <a:rPr lang="ru-RU" dirty="0" smtClean="0"/>
              <a:t>в заключение</a:t>
            </a:r>
            <a:endParaRPr lang="en-US" dirty="0" smtClean="0"/>
          </a:p>
          <a:p>
            <a:r>
              <a:rPr lang="en-US" dirty="0" smtClean="0"/>
              <a:t>in summary – </a:t>
            </a:r>
            <a:r>
              <a:rPr lang="ru-RU" dirty="0" smtClean="0"/>
              <a:t>в заключение</a:t>
            </a:r>
            <a:endParaRPr lang="en-US" dirty="0" smtClean="0"/>
          </a:p>
          <a:p>
            <a:r>
              <a:rPr lang="en-US" dirty="0" smtClean="0"/>
              <a:t>to sum up – </a:t>
            </a:r>
            <a:r>
              <a:rPr lang="ru-RU" dirty="0" smtClean="0"/>
              <a:t>суммируя</a:t>
            </a:r>
            <a:endParaRPr lang="en-US" dirty="0" smtClean="0"/>
          </a:p>
          <a:p>
            <a:r>
              <a:rPr lang="en-US" dirty="0" smtClean="0"/>
              <a:t>as I have said – </a:t>
            </a:r>
            <a:r>
              <a:rPr lang="ru-RU" dirty="0" smtClean="0"/>
              <a:t>как уже было сказано</a:t>
            </a:r>
            <a:endParaRPr lang="en-US" dirty="0" smtClean="0"/>
          </a:p>
          <a:p>
            <a:r>
              <a:rPr lang="en-US" dirty="0" smtClean="0"/>
              <a:t>as it was previously stated – </a:t>
            </a:r>
            <a:r>
              <a:rPr lang="ru-RU" dirty="0" smtClean="0"/>
              <a:t>как отмечалось ранее</a:t>
            </a:r>
            <a:endParaRPr lang="en-US" dirty="0" smtClean="0"/>
          </a:p>
          <a:p>
            <a:r>
              <a:rPr lang="en-US" dirty="0" smtClean="0"/>
              <a:t>on the whole – </a:t>
            </a:r>
            <a:r>
              <a:rPr lang="ru-RU" dirty="0" smtClean="0"/>
              <a:t>в целом</a:t>
            </a:r>
            <a:endParaRPr lang="en-US" dirty="0" smtClean="0"/>
          </a:p>
          <a:p>
            <a:r>
              <a:rPr lang="en-US" dirty="0" smtClean="0"/>
              <a:t>in all – </a:t>
            </a:r>
            <a:r>
              <a:rPr lang="ru-RU" dirty="0" smtClean="0"/>
              <a:t>всего</a:t>
            </a:r>
            <a:endParaRPr lang="en-US" dirty="0" smtClean="0"/>
          </a:p>
          <a:p>
            <a:r>
              <a:rPr lang="en-US" dirty="0" smtClean="0"/>
              <a:t>all in all – </a:t>
            </a:r>
            <a:r>
              <a:rPr lang="ru-RU" dirty="0" smtClean="0"/>
              <a:t>в конце</a:t>
            </a:r>
            <a:endParaRPr lang="en-US" dirty="0" smtClean="0"/>
          </a:p>
          <a:p>
            <a:r>
              <a:rPr lang="en-US" dirty="0" smtClean="0"/>
              <a:t>altogether –</a:t>
            </a:r>
            <a:r>
              <a:rPr lang="ru-RU" dirty="0" smtClean="0"/>
              <a:t> вместе</a:t>
            </a:r>
            <a:endParaRPr lang="en-US" dirty="0" smtClean="0"/>
          </a:p>
          <a:p>
            <a:r>
              <a:rPr lang="en-US" dirty="0" smtClean="0"/>
              <a:t>in short –</a:t>
            </a:r>
            <a:r>
              <a:rPr lang="ru-RU" dirty="0" smtClean="0"/>
              <a:t> вкратце</a:t>
            </a:r>
            <a:endParaRPr lang="en-US" dirty="0" smtClean="0"/>
          </a:p>
          <a:p>
            <a:r>
              <a:rPr lang="en-US" dirty="0" smtClean="0"/>
              <a:t> briefly – </a:t>
            </a:r>
            <a:r>
              <a:rPr lang="ru-RU" dirty="0" smtClean="0"/>
              <a:t>кратко</a:t>
            </a:r>
            <a:endParaRPr lang="en-US" dirty="0" smtClean="0"/>
          </a:p>
          <a:p>
            <a:r>
              <a:rPr lang="en-US" dirty="0" smtClean="0"/>
              <a:t>to put it briefly –</a:t>
            </a:r>
            <a:r>
              <a:rPr lang="ru-RU" dirty="0" smtClean="0"/>
              <a:t> </a:t>
            </a:r>
            <a:r>
              <a:rPr lang="ru-RU" smtClean="0"/>
              <a:t>говоря вкратце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br>
              <a:rPr lang="en-US" dirty="0" smtClean="0"/>
            </a:br>
            <a:r>
              <a:rPr lang="ru-RU" dirty="0" smtClean="0"/>
              <a:t>Заключение (вывод)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последнем абзаце следует обобщить высказанное и сделать заключение.</a:t>
            </a:r>
          </a:p>
          <a:p>
            <a:r>
              <a:rPr lang="ru-RU" dirty="0" smtClean="0"/>
              <a:t>Заключение – это не свое мнение. Оно должно обобщать то, что было написано в сочинении и соотноситься с введением.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Организация текста.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800" dirty="0" smtClean="0"/>
              <a:t>Логичность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/>
              <a:t>Деление на абзацы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/>
              <a:t>Использование средств логической связи</a:t>
            </a:r>
            <a:endParaRPr lang="ru-RU" sz="4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Логичность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Текст представляет собой связное и логичное целое.</a:t>
            </a:r>
          </a:p>
          <a:p>
            <a:r>
              <a:rPr lang="ru-RU" dirty="0" smtClean="0"/>
              <a:t>Все абзацы текста взаимосвязаны, есть введение, основной текст, заключение, мысли правильно распределены по тексту.</a:t>
            </a:r>
          </a:p>
          <a:p>
            <a:r>
              <a:rPr lang="ru-RU" dirty="0" smtClean="0"/>
              <a:t>Первое предложение каждого абзаца должно выражать его главную мысль, далее следуют примеры, заканчивается абзац объяснением (обобщением) описываемой проблемы или точки зрения.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Деление на абзацы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Сочинение, рассчитанное на 200-250 слов, обычно состоит из 5 параграфов.</a:t>
            </a:r>
          </a:p>
          <a:p>
            <a:r>
              <a:rPr lang="en-US" u="sng" dirty="0" smtClean="0"/>
              <a:t>Introduction</a:t>
            </a:r>
          </a:p>
          <a:p>
            <a:pPr>
              <a:buNone/>
            </a:pPr>
            <a:r>
              <a:rPr lang="ru-RU" dirty="0" smtClean="0"/>
              <a:t>Начинается с общего утверждения или собственного высказывания, в котором упоминаются ключевые слова задания (их синонимы).</a:t>
            </a:r>
          </a:p>
          <a:p>
            <a:pPr>
              <a:buNone/>
            </a:pPr>
            <a:r>
              <a:rPr lang="ru-RU" dirty="0" smtClean="0"/>
              <a:t>Последнее предложение включает тезисное утверждение, показывающее, в каком направлении</a:t>
            </a:r>
          </a:p>
          <a:p>
            <a:pPr>
              <a:buNone/>
            </a:pPr>
            <a:r>
              <a:rPr lang="ru-RU" dirty="0" smtClean="0"/>
              <a:t>   будет развиваться сюжет сочинения. Нельзя переписывать предложения из задания к сочинению.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Body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38912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Логическое построение текста по теме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Умение выстраивать цепочку мыслей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Необходимо построить план сочинения</a:t>
            </a:r>
          </a:p>
          <a:p>
            <a:pPr>
              <a:buNone/>
            </a:pPr>
            <a:r>
              <a:rPr lang="ru-RU" dirty="0" smtClean="0"/>
              <a:t>Не допускается возврат к 1-ой, 2-ой и т.д. мыслям, т.к. это приводит к «рваной», хаотичной подаче материала.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Основная часть состоит из нескольких абзацев, каждый из которых сам по себе должен быть логичным и развивать одну основную идею.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1-ом абзаце основной части пишутся аргументы «за» или какой-либо аспект проблемы: 1-е предложение абзаца выражает основную мысль, далее следуют примеры, объяснение (обобщение) описываемой проблемы или точки зрения.</a:t>
            </a:r>
          </a:p>
          <a:p>
            <a:r>
              <a:rPr lang="ru-RU" dirty="0" smtClean="0"/>
              <a:t>Во 2-ом абзаце основной части пишутся аргументы «против» или какой-либо аспект проблемы: 1-е предложение абзаца выражает основную мысль, далее следуют примеры, объяснение (обобщение) описываемой проблемы или точки зрения.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291</TotalTime>
  <Words>1567</Words>
  <Application>Microsoft Office PowerPoint</Application>
  <PresentationFormat>Экран (4:3)</PresentationFormat>
  <Paragraphs>232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Подготовка к ЕГЭ</vt:lpstr>
      <vt:lpstr>Вступление (introduction)-  постановка проблемы</vt:lpstr>
      <vt:lpstr>Body Мнение автора с аргументами.</vt:lpstr>
      <vt:lpstr>Conclusion Заключение (вывод)</vt:lpstr>
      <vt:lpstr>Организация текста.</vt:lpstr>
      <vt:lpstr>Логичность </vt:lpstr>
      <vt:lpstr>Деление на абзацы </vt:lpstr>
      <vt:lpstr>Body </vt:lpstr>
      <vt:lpstr>Слайд 9</vt:lpstr>
      <vt:lpstr>Слайд 10</vt:lpstr>
      <vt:lpstr>Слайд 11</vt:lpstr>
      <vt:lpstr>Conclusion </vt:lpstr>
      <vt:lpstr>Linking and sequencing words положительные прибавления</vt:lpstr>
      <vt:lpstr>Противопоставление </vt:lpstr>
      <vt:lpstr>Подобие </vt:lpstr>
      <vt:lpstr> Уступка</vt:lpstr>
      <vt:lpstr>Акцент, подчеркивание</vt:lpstr>
      <vt:lpstr>Привидение примеров </vt:lpstr>
      <vt:lpstr>Разъяснение </vt:lpstr>
      <vt:lpstr>Причина </vt:lpstr>
      <vt:lpstr>Условие </vt:lpstr>
      <vt:lpstr>Слайд 22</vt:lpstr>
      <vt:lpstr>Последствия условия </vt:lpstr>
      <vt:lpstr>Результат </vt:lpstr>
      <vt:lpstr>Сравнение </vt:lpstr>
      <vt:lpstr>Время </vt:lpstr>
      <vt:lpstr>Исключения </vt:lpstr>
      <vt:lpstr>Хронология </vt:lpstr>
      <vt:lpstr>Хронология continuing</vt:lpstr>
      <vt:lpstr>Хронология concluding </vt:lpstr>
      <vt:lpstr>Подведение итогов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ЕГЭ</dc:title>
  <dc:creator>Галя</dc:creator>
  <cp:lastModifiedBy>Галя</cp:lastModifiedBy>
  <cp:revision>25</cp:revision>
  <dcterms:created xsi:type="dcterms:W3CDTF">2012-10-12T16:49:54Z</dcterms:created>
  <dcterms:modified xsi:type="dcterms:W3CDTF">2012-10-16T16:10:58Z</dcterms:modified>
</cp:coreProperties>
</file>