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71" r:id="rId8"/>
    <p:sldId id="266" r:id="rId9"/>
    <p:sldId id="262" r:id="rId10"/>
    <p:sldId id="263" r:id="rId11"/>
    <p:sldId id="264" r:id="rId12"/>
    <p:sldId id="268" r:id="rId13"/>
    <p:sldId id="267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FFF00"/>
    <a:srgbClr val="FF0066"/>
    <a:srgbClr val="9900CC"/>
    <a:srgbClr val="6600CC"/>
    <a:srgbClr val="FF3300"/>
    <a:srgbClr val="0066FF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219" y="-9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1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C194AF-ADDE-41CC-8953-9CFB0E81A82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03649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8D1143-DE51-40D0-A42E-A7BE3E22E0B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3054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81DD14-2D11-40AD-894C-50204DC8EBE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73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C8F1AD-6A2C-4A99-9E41-AF4F3C567B5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166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E23A7B-3F59-4992-9146-85FF2D3A023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7421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6150AA-FEA7-4FE2-AAC3-B56FF8A13E8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4281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EE2718-5AAD-4CAD-9D94-5BC3D59C8FE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69614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3F2653-278C-4D07-86EE-8C32B299025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17454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6782D4-4E8F-482A-A63B-E4444BAF935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1034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2DBE04-6178-4BC8-A495-6FDDDAB0084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203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2A0C9B-9E7E-4E7D-8FF3-68EAAEC596C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1978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CCFF"/>
            </a:gs>
            <a:gs pos="50000">
              <a:srgbClr val="CC99FF"/>
            </a:gs>
            <a:gs pos="100000">
              <a:srgbClr val="CCCC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0759543-4500-4B0B-883E-BD0D4A04CD3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w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685800" y="685800"/>
            <a:ext cx="81692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 sz="2400"/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914400" y="381000"/>
            <a:ext cx="7635875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3200" dirty="0" smtClean="0">
                <a:solidFill>
                  <a:srgbClr val="0066FF"/>
                </a:solidFill>
                <a:latin typeface="a_Campus" pitchFamily="82" charset="-52"/>
              </a:rPr>
              <a:t>МБОУ </a:t>
            </a:r>
            <a:r>
              <a:rPr lang="ru-RU" sz="3200" dirty="0">
                <a:solidFill>
                  <a:srgbClr val="0066FF"/>
                </a:solidFill>
                <a:latin typeface="a_Campus" pitchFamily="82" charset="-52"/>
              </a:rPr>
              <a:t>СОШ </a:t>
            </a:r>
            <a:r>
              <a:rPr lang="ru-RU" sz="3200" dirty="0" err="1">
                <a:solidFill>
                  <a:srgbClr val="0066FF"/>
                </a:solidFill>
                <a:latin typeface="a_Campus" pitchFamily="82" charset="-52"/>
              </a:rPr>
              <a:t>п.Солидарность</a:t>
            </a:r>
            <a:endParaRPr lang="ru-RU" sz="3200" dirty="0">
              <a:solidFill>
                <a:srgbClr val="0066FF"/>
              </a:solidFill>
              <a:latin typeface="a_Campus" pitchFamily="82" charset="-52"/>
            </a:endParaRPr>
          </a:p>
          <a:p>
            <a:pPr algn="ctr"/>
            <a:r>
              <a:rPr lang="ru-RU" sz="3200" dirty="0">
                <a:solidFill>
                  <a:srgbClr val="0066FF"/>
                </a:solidFill>
                <a:latin typeface="a_Campus" pitchFamily="82" charset="-52"/>
              </a:rPr>
              <a:t>Елецкого района </a:t>
            </a:r>
          </a:p>
          <a:p>
            <a:pPr algn="ctr"/>
            <a:r>
              <a:rPr lang="ru-RU" sz="3200" dirty="0">
                <a:solidFill>
                  <a:srgbClr val="0066FF"/>
                </a:solidFill>
                <a:latin typeface="a_Campus" pitchFamily="82" charset="-52"/>
              </a:rPr>
              <a:t>Липецкой области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2819400" y="1524000"/>
            <a:ext cx="1841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3200"/>
          </a:p>
        </p:txBody>
      </p:sp>
      <p:pic>
        <p:nvPicPr>
          <p:cNvPr id="2055" name="Picture 7" descr="Без имени-1копирова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057400"/>
            <a:ext cx="43434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j014528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57200"/>
            <a:ext cx="4114800" cy="57150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4648200" y="990600"/>
            <a:ext cx="3886200" cy="146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Задание из конверта 4.</a:t>
            </a:r>
          </a:p>
          <a:p>
            <a:pPr>
              <a:spcBef>
                <a:spcPct val="50000"/>
              </a:spcBef>
            </a:pPr>
            <a:r>
              <a:rPr lang="ru-RU" sz="2400"/>
              <a:t>Пословицы</a:t>
            </a:r>
            <a:r>
              <a:rPr lang="ru-RU"/>
              <a:t> о труде и лени.</a:t>
            </a:r>
          </a:p>
          <a:p>
            <a:pPr>
              <a:spcBef>
                <a:spcPct val="50000"/>
              </a:spcBef>
            </a:pPr>
            <a:r>
              <a:rPr lang="ru-RU"/>
              <a:t>Работа с текстом из «Азбуки».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j01444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81000"/>
            <a:ext cx="6477000" cy="4724400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1295400" y="5486400"/>
            <a:ext cx="65532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/>
              <a:t>Задание из конверта 5. </a:t>
            </a:r>
          </a:p>
          <a:p>
            <a:pPr algn="ctr">
              <a:spcBef>
                <a:spcPct val="50000"/>
              </a:spcBef>
            </a:pPr>
            <a:r>
              <a:rPr lang="ru-RU"/>
              <a:t>Загадки с отгадками на букву  «ша»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81000"/>
            <a:ext cx="6781800" cy="449580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295400" y="5630863"/>
            <a:ext cx="6553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/>
              <a:t>Конверт</a:t>
            </a:r>
            <a:r>
              <a:rPr lang="ru-RU" b="1"/>
              <a:t> 5. Загадки с отгадками на букву «ша».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FD00419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762000"/>
            <a:ext cx="2209800" cy="1935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FD01103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838200"/>
            <a:ext cx="1981200" cy="1709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FD01680_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828800"/>
            <a:ext cx="1908175" cy="187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1447800" y="4953000"/>
            <a:ext cx="6553200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/>
              <a:t>Задание из конверта 6.</a:t>
            </a:r>
          </a:p>
          <a:p>
            <a:pPr algn="ctr">
              <a:spcBef>
                <a:spcPct val="50000"/>
              </a:spcBef>
            </a:pPr>
            <a:r>
              <a:rPr lang="ru-RU" sz="2400" b="1"/>
              <a:t>Обобщение знаний о букве «ша».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685800"/>
            <a:ext cx="3459163" cy="4800600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4800600" y="914400"/>
            <a:ext cx="320040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Повторение изученных букв. Ответы на вопросы.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533400"/>
            <a:ext cx="3733800" cy="4800600"/>
          </a:xfrm>
          <a:prstGeom prst="rect">
            <a:avLst/>
          </a:prstGeom>
          <a:noFill/>
          <a:ln w="57150" cmpd="thinThick">
            <a:solidFill>
              <a:srgbClr val="6600CC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4953000" y="2514600"/>
            <a:ext cx="3352800" cy="1370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/>
              <a:t>Итог урока. </a:t>
            </a:r>
          </a:p>
          <a:p>
            <a:pPr algn="ctr">
              <a:spcBef>
                <a:spcPct val="50000"/>
              </a:spcBef>
            </a:pPr>
            <a:r>
              <a:rPr lang="ru-RU" sz="2400" b="1"/>
              <a:t>Оценка работы учащихся.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609600" y="381000"/>
            <a:ext cx="8153400" cy="116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rgbClr val="FF3300"/>
                </a:solidFill>
                <a:latin typeface="a_Campus" pitchFamily="82" charset="-52"/>
              </a:rPr>
              <a:t>Урок чтения в 1 классе на тему:</a:t>
            </a:r>
          </a:p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rgbClr val="FF3300"/>
                </a:solidFill>
                <a:latin typeface="a_Campus" pitchFamily="82" charset="-52"/>
              </a:rPr>
              <a:t> «Звук </a:t>
            </a:r>
            <a:r>
              <a:rPr lang="en-US" sz="2800" b="1">
                <a:solidFill>
                  <a:srgbClr val="FF3300"/>
                </a:solidFill>
                <a:latin typeface="a_Campus" pitchFamily="82" charset="-52"/>
              </a:rPr>
              <a:t>[</a:t>
            </a:r>
            <a:r>
              <a:rPr lang="ru-RU" sz="2800" b="1">
                <a:solidFill>
                  <a:srgbClr val="FF3300"/>
                </a:solidFill>
                <a:latin typeface="a_Campus" pitchFamily="82" charset="-52"/>
              </a:rPr>
              <a:t>ш</a:t>
            </a:r>
            <a:r>
              <a:rPr lang="en-US" sz="2800" b="1">
                <a:solidFill>
                  <a:srgbClr val="FF3300"/>
                </a:solidFill>
                <a:latin typeface="a_Campus" pitchFamily="82" charset="-52"/>
              </a:rPr>
              <a:t>]</a:t>
            </a:r>
            <a:r>
              <a:rPr lang="ru-RU" sz="2800" b="1">
                <a:solidFill>
                  <a:srgbClr val="FF3300"/>
                </a:solidFill>
                <a:latin typeface="a_Campus" pitchFamily="82" charset="-52"/>
              </a:rPr>
              <a:t>, буквы Ш , </a:t>
            </a:r>
            <a:r>
              <a:rPr lang="ru-RU" sz="2400" b="1">
                <a:solidFill>
                  <a:srgbClr val="FF3300"/>
                </a:solidFill>
                <a:latin typeface="a_Campus" pitchFamily="82" charset="-52"/>
              </a:rPr>
              <a:t>ш </a:t>
            </a:r>
            <a:r>
              <a:rPr lang="ru-RU" sz="2800" b="1">
                <a:solidFill>
                  <a:srgbClr val="FF3300"/>
                </a:solidFill>
                <a:latin typeface="a_Campus" pitchFamily="82" charset="-52"/>
              </a:rPr>
              <a:t>».</a:t>
            </a: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457200" y="3810000"/>
            <a:ext cx="8382000" cy="1328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 b="1"/>
              <a:t>Оборудование:</a:t>
            </a:r>
            <a:r>
              <a:rPr lang="ru-RU" sz="1800"/>
              <a:t> иллюстрация у доски «Сказочная поляна», мягкая игрушка «Собачка- Шарик», наборное полотно с напечатанными словами, конверты с заданиями, загадки, пословицы, картинки с изображением животных. </a:t>
            </a:r>
          </a:p>
          <a:p>
            <a:pPr>
              <a:spcBef>
                <a:spcPct val="50000"/>
              </a:spcBef>
            </a:pPr>
            <a:endParaRPr lang="ru-RU" sz="1800"/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457200" y="1828800"/>
            <a:ext cx="8382000" cy="187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800" b="1"/>
              <a:t>Цель:</a:t>
            </a:r>
            <a:r>
              <a:rPr lang="ru-RU" sz="1800"/>
              <a:t>обобщать знания о букве «ша»,звуке </a:t>
            </a:r>
            <a:r>
              <a:rPr lang="en-US" sz="1800"/>
              <a:t>[</a:t>
            </a:r>
            <a:r>
              <a:rPr lang="ru-RU" sz="1800"/>
              <a:t>ш</a:t>
            </a:r>
            <a:r>
              <a:rPr lang="en-US" sz="1800"/>
              <a:t>]</a:t>
            </a:r>
            <a:r>
              <a:rPr lang="ru-RU" sz="1800"/>
              <a:t>,особенностях этой буквы;</a:t>
            </a:r>
            <a:endParaRPr lang="en-US" sz="1800"/>
          </a:p>
          <a:p>
            <a:pPr algn="ctr">
              <a:spcBef>
                <a:spcPct val="50000"/>
              </a:spcBef>
            </a:pPr>
            <a:r>
              <a:rPr lang="ru-RU" sz="1800"/>
              <a:t>формировать навык плавного слогового чтения, выборочного чтения, развивать умение работать с иллюстрацией, пословицами,загадками; </a:t>
            </a:r>
          </a:p>
          <a:p>
            <a:pPr algn="ctr">
              <a:spcBef>
                <a:spcPct val="50000"/>
              </a:spcBef>
            </a:pPr>
            <a:r>
              <a:rPr lang="ru-RU" sz="1800"/>
              <a:t>развивать речь учащихся, познавательные интересы, мышление;</a:t>
            </a:r>
          </a:p>
          <a:p>
            <a:pPr algn="ctr">
              <a:spcBef>
                <a:spcPct val="50000"/>
              </a:spcBef>
            </a:pPr>
            <a:r>
              <a:rPr lang="ru-RU" sz="1800"/>
              <a:t>воспитывать трудолюбие, умение общаться, работать коллективно, индивидуально</a:t>
            </a:r>
          </a:p>
        </p:txBody>
      </p:sp>
      <p:pic>
        <p:nvPicPr>
          <p:cNvPr id="4103" name="Picture 7" descr="0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4724400"/>
            <a:ext cx="3276600" cy="203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57200"/>
            <a:ext cx="7696200" cy="464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609600" y="5562600"/>
            <a:ext cx="7772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Иллюстрация «Сказочная поляна». Приложение к уроку чтения.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BD08089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914400"/>
            <a:ext cx="2743200" cy="2481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FD00463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752600"/>
            <a:ext cx="1981200" cy="1501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FD00463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828800"/>
            <a:ext cx="19050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533400" y="2514600"/>
            <a:ext cx="83058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685800" y="4124325"/>
            <a:ext cx="8147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/>
              <a:t>Вопросы и задания из конверта 1.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j014528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533400"/>
            <a:ext cx="6477000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1066800" y="5562600"/>
            <a:ext cx="670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Задание из конверта 2.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 descr="00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133600"/>
            <a:ext cx="3200400" cy="2209800"/>
          </a:xfrm>
          <a:prstGeom prst="rect">
            <a:avLst/>
          </a:prstGeom>
          <a:noFill/>
          <a:ln w="19050">
            <a:solidFill>
              <a:srgbClr val="00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BD07339_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209800"/>
            <a:ext cx="3028950" cy="2133600"/>
          </a:xfrm>
          <a:prstGeom prst="rect">
            <a:avLst/>
          </a:prstGeom>
          <a:noFill/>
          <a:ln w="9525">
            <a:solidFill>
              <a:srgbClr val="00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1219200" y="914400"/>
            <a:ext cx="6096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/>
              <a:t>Загадки о животных</a:t>
            </a:r>
            <a:r>
              <a:rPr lang="ru-RU"/>
              <a:t>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7" name="Picture 5" descr="20005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295400"/>
            <a:ext cx="3733800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9" name="Picture 7" descr="0420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295400"/>
            <a:ext cx="3352800" cy="3048000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762000" y="4800600"/>
            <a:ext cx="80772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Продолжение работы с загадками.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ALEX_M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685800"/>
            <a:ext cx="3962400" cy="2971800"/>
          </a:xfrm>
          <a:prstGeom prst="rect">
            <a:avLst/>
          </a:prstGeom>
          <a:noFill/>
          <a:ln w="9525">
            <a:solidFill>
              <a:srgbClr val="FF00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838200" y="4495800"/>
            <a:ext cx="8001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Работа с текстом из «Азбуки».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990600" y="4419600"/>
            <a:ext cx="7391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/>
              <a:t>Задание из конверта 3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990600" y="5257800"/>
            <a:ext cx="7620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Индивидуальные задания для слабочитающих учащихся.</a:t>
            </a:r>
          </a:p>
        </p:txBody>
      </p:sp>
      <p:pic>
        <p:nvPicPr>
          <p:cNvPr id="9221" name="Picture 5" descr="J01451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81000"/>
            <a:ext cx="5181600" cy="3962400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410</TotalTime>
  <Words>230</Words>
  <Application>Microsoft Office PowerPoint</Application>
  <PresentationFormat>Экран (4:3)</PresentationFormat>
  <Paragraphs>29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Times New Roman</vt:lpstr>
      <vt:lpstr>a_Campus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14</cp:revision>
  <dcterms:created xsi:type="dcterms:W3CDTF">2006-05-15T10:54:07Z</dcterms:created>
  <dcterms:modified xsi:type="dcterms:W3CDTF">2012-10-02T18:55:47Z</dcterms:modified>
</cp:coreProperties>
</file>