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6" r:id="rId9"/>
    <p:sldId id="268" r:id="rId10"/>
    <p:sldId id="269" r:id="rId11"/>
    <p:sldId id="271" r:id="rId12"/>
    <p:sldId id="270" r:id="rId13"/>
    <p:sldId id="277" r:id="rId14"/>
    <p:sldId id="272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18.02.2012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ru/imgres?imgurl=http://www.stihi.ru/pics/2011/05/10/7146.jpg&amp;imgrefurl=http://www.stihi.ru/2011/05/10/7146&amp;h=375&amp;w=500&amp;sz=94&amp;tbnid=c6pxzg7aW_1WQM:&amp;tbnh=91&amp;tbnw=121&amp;prev=/search?q=%D1%87%D0%B5%D1%80%D0%B5%D0%BC%D1%83%D1%85%D0%B0+%D0%BA%D0%B0%D1%80%D1%82%D0%B8%D0%BD%D0%BA%D0%B8&amp;tbm=isch&amp;tbo=u&amp;zoom=1&amp;q=%D1%87%D0%B5%D1%80%D0%B5%D0%BC%D1%83%D1%85%D0%B0+%D0%BA%D0%B0%D1%80%D1%82%D0%B8%D0%BD%D0%BA%D0%B8&amp;docid=nDahH_yMY-ajQM&amp;hl=ru&amp;sa=X&amp;ei=VnQ1T5ePMJDt-gbhwpX8AQ&amp;ved=0CCkQ9QEwAg&amp;dur=250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http://t1.gstatic.com/images?q=tbn:ANd9GcSf_jRs2X1-GFY5o56BU0vT8TKlXRTnMPf6bZFU51wNrSAkIRzM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g1.liveinternet.ru/images/attach/c/3/78/189/78189495_large_4278666_gandex_ru18509_5774__16116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 smtClean="0"/>
              <a:t>Выполнила: </a:t>
            </a:r>
            <a:r>
              <a:rPr lang="ru-RU" sz="2400" dirty="0" err="1" smtClean="0"/>
              <a:t>Пышняк</a:t>
            </a:r>
            <a:r>
              <a:rPr lang="ru-RU" sz="2400" dirty="0" smtClean="0"/>
              <a:t> София, ученица 5-а класса</a:t>
            </a:r>
            <a:br>
              <a:rPr lang="ru-RU" sz="2400" dirty="0" smtClean="0"/>
            </a:br>
            <a:r>
              <a:rPr lang="ru-RU" sz="2400" dirty="0" smtClean="0"/>
              <a:t>руководитель: Пивоварова В.П., учитель русского языка и литературы  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ЦВЕТЫ В ПОЭЗИИ С.ЕСЕНИНА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F:\Обои на рабочий стол (1 подборка)\Wallpapers (246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285727"/>
            <a:ext cx="5072098" cy="3647329"/>
          </a:xfrm>
          <a:prstGeom prst="rect">
            <a:avLst/>
          </a:prstGeom>
          <a:noFill/>
        </p:spPr>
      </p:pic>
      <p:pic>
        <p:nvPicPr>
          <p:cNvPr id="5" name="Рисунок 7" descr="1268030510_s.a.-esenin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88640"/>
            <a:ext cx="2629526" cy="359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Черёмуха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Georgia" pitchFamily="18" charset="0"/>
              </a:rPr>
              <a:t>Черемуха - одно из самых любимых деревьев поэта и самых распространенных слов, которое проходит через все творчество Есенина. Осыпающиеся цветы черемухи напоминают снег, метель,  «черемуховую вьюгу»: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Сыплет черемуха снегом,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Зелень в цвету и росе.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В поле, склоняясь к побегам,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Ходят грачи в полосе.</a:t>
            </a:r>
          </a:p>
          <a:p>
            <a:endParaRPr lang="ru-RU" dirty="0"/>
          </a:p>
        </p:txBody>
      </p:sp>
      <p:pic>
        <p:nvPicPr>
          <p:cNvPr id="4" name="rg_hi" descr="http://t1.gstatic.com/images?q=tbn:ANd9GcSf_jRs2X1-GFY5o56BU0vT8TKlXRTnMPf6bZFU51wNrSAkIRzM">
            <a:hlinkClick r:id="rId2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5868144" y="3501008"/>
            <a:ext cx="287235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</a:t>
            </a:r>
            <a:r>
              <a:rPr lang="ru-RU" sz="4000" dirty="0" smtClean="0"/>
              <a:t>Сирень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Georgia" pitchFamily="18" charset="0"/>
              </a:rPr>
              <a:t>Сирень (в целом) символизирует красоту, гордость, белая сирень  – невинность юности, а фиолетовая сирень  – первые чувства любви: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Цвела сирень.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И, каждую березку обнимая,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Я был пьяней,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Чем синий день.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6" name="Picture 7" descr="C:\Users\User\Desktop\Jailbird.Ru_11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573016"/>
            <a:ext cx="2864348" cy="236428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Роза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>
                <a:latin typeface="Georgia" pitchFamily="18" charset="0"/>
              </a:rPr>
              <a:t>Символом любви с давних пор считается царица цветов роза. В творчестве С.Есенина этот замечательный цветок встречается в «Персидских мотивах»: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…Угощай, хозяин, да не очень.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Много роз цветет в твоем саду.</a:t>
            </a:r>
          </a:p>
          <a:p>
            <a:pPr>
              <a:buNone/>
            </a:pPr>
            <a:r>
              <a:rPr lang="ru-RU" i="1" dirty="0" err="1" smtClean="0">
                <a:latin typeface="Georgia" pitchFamily="18" charset="0"/>
              </a:rPr>
              <a:t>Незадаром</a:t>
            </a:r>
            <a:r>
              <a:rPr lang="ru-RU" i="1" dirty="0" smtClean="0">
                <a:latin typeface="Georgia" pitchFamily="18" charset="0"/>
              </a:rPr>
              <a:t> мне мигнули очи,</a:t>
            </a:r>
          </a:p>
          <a:p>
            <a:pPr>
              <a:buNone/>
            </a:pPr>
            <a:r>
              <a:rPr lang="ru-RU" i="1" dirty="0" err="1" smtClean="0">
                <a:latin typeface="Georgia" pitchFamily="18" charset="0"/>
              </a:rPr>
              <a:t>Приоткинув</a:t>
            </a:r>
            <a:r>
              <a:rPr lang="ru-RU" i="1" dirty="0" smtClean="0">
                <a:latin typeface="Georgia" pitchFamily="18" charset="0"/>
              </a:rPr>
              <a:t> черную чадру.</a:t>
            </a:r>
          </a:p>
          <a:p>
            <a:pPr algn="r">
              <a:buNone/>
            </a:pPr>
            <a:r>
              <a:rPr lang="ru-RU" dirty="0" smtClean="0">
                <a:latin typeface="Georgia" pitchFamily="18" charset="0"/>
              </a:rPr>
              <a:t>(«Улеглась моя былая рана»)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Поцелуй названья не имеет,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Поцелуй не надпись на гробах.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Красной розой поцелуи веют,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Лепестками тая на губах.</a:t>
            </a:r>
          </a:p>
          <a:p>
            <a:endParaRPr lang="ru-RU" dirty="0"/>
          </a:p>
        </p:txBody>
      </p:sp>
      <p:pic>
        <p:nvPicPr>
          <p:cNvPr id="4" name="Picture 2" descr="E: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509120"/>
            <a:ext cx="2880320" cy="2066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332656"/>
            <a:ext cx="4752528" cy="5991944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buNone/>
            </a:pPr>
            <a:r>
              <a:rPr lang="ru-RU" i="1" dirty="0" smtClean="0">
                <a:latin typeface="Georgia" pitchFamily="18" charset="0"/>
              </a:rPr>
              <a:t>Тихо розы бегут по полям,</a:t>
            </a:r>
          </a:p>
          <a:p>
            <a:pPr>
              <a:lnSpc>
                <a:spcPct val="120000"/>
              </a:lnSpc>
              <a:buNone/>
            </a:pPr>
            <a:r>
              <a:rPr lang="ru-RU" i="1" dirty="0" smtClean="0">
                <a:latin typeface="Georgia" pitchFamily="18" charset="0"/>
              </a:rPr>
              <a:t>Сердцу снится страна другая.</a:t>
            </a:r>
          </a:p>
          <a:p>
            <a:pPr>
              <a:lnSpc>
                <a:spcPct val="120000"/>
              </a:lnSpc>
              <a:buNone/>
            </a:pPr>
            <a:r>
              <a:rPr lang="ru-RU" i="1" dirty="0" smtClean="0">
                <a:latin typeface="Georgia" pitchFamily="18" charset="0"/>
              </a:rPr>
              <a:t>Я спою тебе сам, дорогая, </a:t>
            </a:r>
          </a:p>
          <a:p>
            <a:pPr>
              <a:lnSpc>
                <a:spcPct val="120000"/>
              </a:lnSpc>
              <a:buNone/>
            </a:pPr>
            <a:r>
              <a:rPr lang="ru-RU" i="1" dirty="0" smtClean="0">
                <a:latin typeface="Georgia" pitchFamily="18" charset="0"/>
              </a:rPr>
              <a:t>То, что сроду не пел </a:t>
            </a:r>
            <a:r>
              <a:rPr lang="ru-RU" i="1" dirty="0" err="1" smtClean="0">
                <a:latin typeface="Georgia" pitchFamily="18" charset="0"/>
              </a:rPr>
              <a:t>Хаям</a:t>
            </a:r>
            <a:r>
              <a:rPr lang="ru-RU" i="1" dirty="0" smtClean="0">
                <a:latin typeface="Georgia" pitchFamily="18" charset="0"/>
              </a:rPr>
              <a:t>.</a:t>
            </a:r>
          </a:p>
          <a:p>
            <a:pPr>
              <a:lnSpc>
                <a:spcPct val="120000"/>
              </a:lnSpc>
              <a:buNone/>
            </a:pPr>
            <a:r>
              <a:rPr lang="ru-RU" i="1" dirty="0" smtClean="0">
                <a:latin typeface="Georgia" pitchFamily="18" charset="0"/>
              </a:rPr>
              <a:t>Тихо розы бегут по полям</a:t>
            </a:r>
            <a:endParaRPr lang="ru-RU" i="1" dirty="0">
              <a:latin typeface="Georgia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260648"/>
            <a:ext cx="4059560" cy="60639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Georgia" pitchFamily="18" charset="0"/>
              </a:rPr>
              <a:t>Сказать о том, как «тихо розы бегут по полям», Есенин смог, только вдохнув в себя благоуханный опыт поэтичной Персии. «Русский мотив» этой строки одухотворяет все 15 стихов цикла.</a:t>
            </a:r>
            <a:endParaRPr lang="ru-RU" dirty="0">
              <a:latin typeface="Georgia" pitchFamily="18" charset="0"/>
            </a:endParaRPr>
          </a:p>
        </p:txBody>
      </p:sp>
      <p:pic>
        <p:nvPicPr>
          <p:cNvPr id="6" name="Picture 2" descr="D:\lдокуиенты\Заставки\0_4c133_8f097185_XX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861048"/>
            <a:ext cx="3312368" cy="25324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675461"/>
          </a:xfrm>
        </p:spPr>
        <p:txBody>
          <a:bodyPr/>
          <a:lstStyle/>
          <a:p>
            <a:r>
              <a:rPr lang="ru-RU" dirty="0" smtClean="0">
                <a:latin typeface="Georgia" pitchFamily="18" charset="0"/>
              </a:rPr>
              <a:t>Эпитеты, сравнения, метафоры в лирике Есенина существуют не сами по себе, ради красоты формы, а для того, чтобы полнее и глубже выразить себя. «Искусство для меня, – отмечал Есенин в 1924 году, – не затейливость узоров, а самое необходимое слово того языка, которым я хочу себя выразить». 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675461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Georgia" pitchFamily="18" charset="0"/>
              </a:rPr>
              <a:t>Использование цветов в поэзии является значимым средством выражения не столько мысли, сколько чувств и эмоций, и по палитре используемых цветов можно воссоздать образ поэта и его внутреннее самоощущение. Цветовой анализ проливает свет на стиль писателя, на поэтику его произведений, на общие и частные вопросы психологии творчества. Слово выполняет в поэтическом тексте эстетическую роль, а в совокупности с ритмом, мелодией стиха является средством создания образа. Язык, выполняющий эстетическую функцию, хотя и имеет прочные корни в обыденном языке, представляет собой некоторую внутреннюю форму.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04664"/>
            <a:ext cx="8686800" cy="5675461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Georgia" pitchFamily="18" charset="0"/>
              </a:rPr>
              <a:t>Таким образом, можно сделать вывод, что художественный текст – это образное понимание мира. Прочитывая поэтические тексты С.А. Есенина и исследуя используемые им цветы, мы приходим к пониманию его внутреннего мира, образов, которыми пронизаны все его стихотворения. Поэтому ключевым понятием, относящимся к художественному тексту, является образ. «Отдельно взятое слово имеет значение, а слово в художественном тексте уже имеет смысл.» Слово в художественном тексте благодаря особым условиям функционирования семантически преобразуется, включает в себя дополнительный смысл, коннотации, ассоциации. Игра прямого и переносного значения порождает и эстетический, и экспрессивный эффект художественного текста, делает его образным и выразительным: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Цветы мне говорят – прощай,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Головками склоняясь ниже,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Что я навеки не увижу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Её лицо и отчий край.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C:\Documents and Settings\All Users.WINDOWS\Документы\Мои рисунки\Обои на рабочий стол (1 подборка)\Wallpapers (58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6" y="4500570"/>
            <a:ext cx="2373626" cy="14835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60345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Georgia" pitchFamily="18" charset="0"/>
              </a:rPr>
              <a:t>Говорят, человек должен в своей жизни вырастить сына, поставить дом, посадить дерево. Пусть в жизни каждого человека это состоится. А пока... Если каждый посадит и вырастит хотя бы один цветок - земля превратится в сад... Мир природы - залог бессмертия и красоты, вдохновения и мудрости: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Остаться можно в памяти людской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Не циклами стихов и не томами прозы,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А лишь одной-единственной строкой: 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«Как хороши, как свежи были розы!»</a:t>
            </a:r>
          </a:p>
          <a:p>
            <a:pPr algn="r">
              <a:buNone/>
            </a:pPr>
            <a:r>
              <a:rPr lang="ru-RU" dirty="0" smtClean="0">
                <a:latin typeface="Georgia" pitchFamily="18" charset="0"/>
              </a:rPr>
              <a:t>Я. </a:t>
            </a:r>
            <a:r>
              <a:rPr lang="ru-RU" dirty="0" err="1" smtClean="0">
                <a:latin typeface="Georgia" pitchFamily="18" charset="0"/>
              </a:rPr>
              <a:t>Хелемский</a:t>
            </a:r>
            <a:endParaRPr lang="ru-RU" dirty="0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Самое прекрасное на Земле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484784"/>
            <a:ext cx="8686800" cy="511256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Georgia" pitchFamily="18" charset="0"/>
              </a:rPr>
              <a:t>Из растений, покрывающих нашу планету, природа создала поистине волшебную кладовую. Особенно прекрасен мир цветов! Волшебный дар цветов и их красота творят чудеса. Соприкасаясь с этими прекрасными творениями, человек становится нежнее, добрее, духовно богаче. Цветы – лучшие посредники в общении между людьми. Они сопутствуют нам постоянно в течение жизни, дарят радость, олицетворяют любовь и внимание. В древние времена их обожествляли. Наши предки считали, что духи и волшебники жили в дуплистых дубах, и среди цветов слышался их шепот. Им было известно, что растения обладают волшебной силой, поэтому с незапамятных времен цветы использовали при совершении магических действий, чтобы изменить свою жизнь к лучшему. (Вспомним русскую народную сказку "Аленький цветочек", рассказанную в детстве ключницей Пелагеей Сергею Аксакову и записанную им в 1885 году).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71480"/>
            <a:ext cx="8686800" cy="5508645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Georgia" pitchFamily="18" charset="0"/>
              </a:rPr>
              <a:t>С древних времён цветы занимают особое место в творчестве поэтов, художников и писателей всего мира. В одной библейской легенде упоминается, например, о лилии, выросшей из слёз Евы, изгнанной из рая. В древнерусском сказании о Новгородском купце Садко, говорится об отвергнутой им морской царевне, из слёз которой появились ландыши. А один из греческих мифов повествует о юноше Нарциссе и цветке, названном его именем. Не только древние, но и авторы более поздних эпох, так или иначе, затрагивали эту тему в своих произведениях. Особую роль в её развитии играют русские писатели и поэты.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714356"/>
            <a:ext cx="8686800" cy="536576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Georgia" pitchFamily="18" charset="0"/>
              </a:rPr>
              <a:t>Использование цветов в поэзии является значимым средством выражения не столько мысли, сколько чувств и эмоций, и по палитре используемых цветов можно воссоздать образ поэта и его внутреннее самоощущение. Однако еще А. Блок писал в своей статье «Краски и слова», что современные писатели «отупели к зрительным восприятиям» и воспитывают душу читателя среди абстракций и отсутствия света и цвета. А. Блок предсказал, что появится поэт, который привнесет в поэзию русскую природу с изумительными по своей простоте красками. Таким поэтом стал Сергей Есенин, который обогатил поэзию многоцветными русскими пейзажами.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74746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Georgia" pitchFamily="18" charset="0"/>
              </a:rPr>
              <a:t>Сегодня модно говорить о магическом воздействии цветов как символа на жизнь человека. Но полезно жить не только символами, которые нас все больше захлестывают, а ощущениями вкуса, запаха, прикосновения к приятному. Редко, пожалуй, мы задумываемся о том, что мир цветной в любое время года. Больше того, цветы несут нам ощущения, а ощущения дают переживания, без которых мир стал бы серым или в лучшем случае, черно-белым. Цветы сами по себе дают большую гамму переживаний и, хотим мы того или нет, не только создают наши эмоциональные состояния, но становятся связанными с нашим характером. "Цвет" нашего характера это достаточно устойчивые предпочтения тех или иных цветов. Отсюда </a:t>
            </a:r>
            <a:r>
              <a:rPr lang="ru-RU" dirty="0" smtClean="0">
                <a:solidFill>
                  <a:srgbClr val="FF0000"/>
                </a:solidFill>
                <a:latin typeface="Georgia" pitchFamily="18" charset="0"/>
              </a:rPr>
              <a:t>АКТУАЛЬНОСТЬ</a:t>
            </a:r>
            <a:r>
              <a:rPr lang="ru-RU" dirty="0" smtClean="0">
                <a:latin typeface="Georgia" pitchFamily="18" charset="0"/>
              </a:rPr>
              <a:t> исследования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5747469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Georgia" pitchFamily="18" charset="0"/>
              </a:rPr>
              <a:t>Есенинская поэзия обращена к прекрасному. Поэт умеет находить в природе, человеке, истории и современности по-настоящему красивое, самобытное, чарующее своей поэтичностью и неповторимостью. При этом он может так сопрягать эти разные начала бытия, что они взаимопроникают друг в друга. Поэтому Есенин природу очеловечивает, а личность уподобляет образам родного ландшафта, ценя естественное начало в человеке и высоко ставя его </a:t>
            </a:r>
            <a:r>
              <a:rPr lang="ru-RU" dirty="0" err="1" smtClean="0">
                <a:latin typeface="Georgia" pitchFamily="18" charset="0"/>
              </a:rPr>
              <a:t>природосообразные</a:t>
            </a:r>
            <a:r>
              <a:rPr lang="ru-RU" dirty="0" smtClean="0">
                <a:latin typeface="Georgia" pitchFamily="18" charset="0"/>
              </a:rPr>
              <a:t> поступки. Эти же свойства ценит он и в себе: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Сердцем я все такой же,</a:t>
            </a:r>
          </a:p>
          <a:p>
            <a:pPr algn="ctr">
              <a:buNone/>
            </a:pPr>
            <a:r>
              <a:rPr lang="ru-RU" dirty="0" smtClean="0">
                <a:latin typeface="Georgia" pitchFamily="18" charset="0"/>
              </a:rPr>
              <a:t>Как васильки во ржи, цветут в лице глаза.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60648"/>
            <a:ext cx="8686800" cy="581947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Georgia" pitchFamily="18" charset="0"/>
              </a:rPr>
              <a:t>В народе бытует множество самых разнообразных и выразительных по своей меткости и поэтичности названий цветов и трав. Вспомним хотя бы мать-и-мачеху, незабудку, иван-да-марья, подснежник… Многие из этих названий цветов, созданных народом, со временем стали достоянием русского литературного языка, героями поэтических и живописных произведений. </a:t>
            </a:r>
            <a:endParaRPr lang="ru-RU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Василёк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4739357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Georgia" pitchFamily="18" charset="0"/>
              </a:rPr>
              <a:t>Василек – полевой цветок, который полон благородства и изящества. Его синий цвет в желтых колосьях ржи завораживает. Есенин не оставляет без внимания нежный, хрупкий василек, посвящая ему такие строки:</a:t>
            </a:r>
          </a:p>
          <a:p>
            <a:pPr>
              <a:buNone/>
            </a:pPr>
            <a:r>
              <a:rPr lang="ru-RU" sz="3300" i="1" dirty="0" smtClean="0">
                <a:latin typeface="Georgia" pitchFamily="18" charset="0"/>
              </a:rPr>
              <a:t>Заиграй, сыграй, тальяночка, </a:t>
            </a:r>
            <a:r>
              <a:rPr lang="ru-RU" sz="3300" i="1" dirty="0" err="1" smtClean="0">
                <a:latin typeface="Georgia" pitchFamily="18" charset="0"/>
              </a:rPr>
              <a:t>малиновы</a:t>
            </a:r>
            <a:r>
              <a:rPr lang="ru-RU" sz="3300" i="1" dirty="0" smtClean="0">
                <a:latin typeface="Georgia" pitchFamily="18" charset="0"/>
              </a:rPr>
              <a:t> меха.</a:t>
            </a:r>
          </a:p>
          <a:p>
            <a:pPr>
              <a:buNone/>
            </a:pPr>
            <a:r>
              <a:rPr lang="ru-RU" sz="3300" i="1" dirty="0" smtClean="0">
                <a:latin typeface="Georgia" pitchFamily="18" charset="0"/>
              </a:rPr>
              <a:t>Выходи встречать к околице, красотка, жениха.</a:t>
            </a:r>
          </a:p>
          <a:p>
            <a:pPr>
              <a:buNone/>
            </a:pPr>
            <a:r>
              <a:rPr lang="ru-RU" sz="3300" i="1" dirty="0" smtClean="0">
                <a:latin typeface="Georgia" pitchFamily="18" charset="0"/>
              </a:rPr>
              <a:t>Васильками сердце светится, горит в нем бирюза.</a:t>
            </a:r>
          </a:p>
          <a:p>
            <a:pPr>
              <a:buNone/>
            </a:pPr>
            <a:r>
              <a:rPr lang="ru-RU" sz="3300" i="1" dirty="0" smtClean="0">
                <a:latin typeface="Georgia" pitchFamily="18" charset="0"/>
              </a:rPr>
              <a:t>Я играю на тальяночке про синие глаза.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Ландыш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340768"/>
            <a:ext cx="8686800" cy="4739357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latin typeface="Georgia" pitchFamily="18" charset="0"/>
              </a:rPr>
              <a:t>Белый цвет, как и голубой, - </a:t>
            </a:r>
          </a:p>
          <a:p>
            <a:pPr>
              <a:buNone/>
            </a:pPr>
            <a:r>
              <a:rPr lang="ru-RU" dirty="0" smtClean="0">
                <a:latin typeface="Georgia" pitchFamily="18" charset="0"/>
              </a:rPr>
              <a:t>любимый цвет поэта. Носителем</a:t>
            </a:r>
          </a:p>
          <a:p>
            <a:pPr>
              <a:buNone/>
            </a:pPr>
            <a:r>
              <a:rPr lang="ru-RU" dirty="0" smtClean="0">
                <a:latin typeface="Georgia" pitchFamily="18" charset="0"/>
              </a:rPr>
              <a:t>его является счастье, смирение. </a:t>
            </a:r>
          </a:p>
          <a:p>
            <a:pPr>
              <a:buNone/>
            </a:pPr>
            <a:r>
              <a:rPr lang="ru-RU" dirty="0" smtClean="0">
                <a:latin typeface="Georgia" pitchFamily="18" charset="0"/>
              </a:rPr>
              <a:t>Ландыш, цветок, который</a:t>
            </a:r>
          </a:p>
          <a:p>
            <a:pPr>
              <a:buNone/>
            </a:pPr>
            <a:r>
              <a:rPr lang="ru-RU" dirty="0" smtClean="0">
                <a:latin typeface="Georgia" pitchFamily="18" charset="0"/>
              </a:rPr>
              <a:t>символизирует прелесть, слезы</a:t>
            </a:r>
          </a:p>
          <a:p>
            <a:pPr>
              <a:buNone/>
            </a:pPr>
            <a:r>
              <a:rPr lang="ru-RU" dirty="0" smtClean="0">
                <a:latin typeface="Georgia" pitchFamily="18" charset="0"/>
              </a:rPr>
              <a:t>девы Марии. Многие поэты </a:t>
            </a:r>
          </a:p>
          <a:p>
            <a:pPr>
              <a:buNone/>
            </a:pPr>
            <a:r>
              <a:rPr lang="ru-RU" dirty="0" smtClean="0">
                <a:latin typeface="Georgia" pitchFamily="18" charset="0"/>
              </a:rPr>
              <a:t>любили и воспевали в стихах эти нежные, прекрасные цветы.</a:t>
            </a:r>
          </a:p>
          <a:p>
            <a:pPr>
              <a:buNone/>
            </a:pPr>
            <a:r>
              <a:rPr lang="ru-RU" dirty="0" smtClean="0">
                <a:latin typeface="Georgia" pitchFamily="18" charset="0"/>
              </a:rPr>
              <a:t> </a:t>
            </a:r>
            <a:r>
              <a:rPr lang="ru-RU" i="1" dirty="0" smtClean="0">
                <a:latin typeface="Georgia" pitchFamily="18" charset="0"/>
              </a:rPr>
              <a:t>Я по первому снегу бреду,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В сердце ландыши вспыхнувших сил.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Вечер синею свечкой звезду</a:t>
            </a:r>
          </a:p>
          <a:p>
            <a:pPr>
              <a:buNone/>
            </a:pPr>
            <a:r>
              <a:rPr lang="ru-RU" i="1" dirty="0" smtClean="0">
                <a:latin typeface="Georgia" pitchFamily="18" charset="0"/>
              </a:rPr>
              <a:t>Над дорогой моей засветил</a:t>
            </a:r>
          </a:p>
          <a:p>
            <a:pPr>
              <a:buNone/>
            </a:pPr>
            <a:endParaRPr lang="ru-RU" dirty="0">
              <a:latin typeface="Georgia" pitchFamily="18" charset="0"/>
            </a:endParaRPr>
          </a:p>
        </p:txBody>
      </p:sp>
      <p:pic>
        <p:nvPicPr>
          <p:cNvPr id="2050" name="Picture 2" descr="4278666_gandex_ru18509_5774__16116 (700x437, 172Kb)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5580114" y="764702"/>
            <a:ext cx="3528388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264</TotalTime>
  <Words>1216</Words>
  <Application>Microsoft Office PowerPoint</Application>
  <PresentationFormat>Экран (4:3)</PresentationFormat>
  <Paragraphs>71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Выполнила: Пышняк София, ученица 5-а класса руководитель: Пивоварова В.П., учитель русского языка и литературы  </vt:lpstr>
      <vt:lpstr>Самое прекрасное на Земле</vt:lpstr>
      <vt:lpstr>Слайд 3</vt:lpstr>
      <vt:lpstr>Слайд 4</vt:lpstr>
      <vt:lpstr>Слайд 5</vt:lpstr>
      <vt:lpstr>Слайд 6</vt:lpstr>
      <vt:lpstr>Слайд 7</vt:lpstr>
      <vt:lpstr>                     Василёк</vt:lpstr>
      <vt:lpstr>                      Ландыш</vt:lpstr>
      <vt:lpstr>                 Черёмуха</vt:lpstr>
      <vt:lpstr>                           Сирень</vt:lpstr>
      <vt:lpstr>                          Роза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Цветы в поэзии Есенина</dc:title>
  <cp:lastModifiedBy>ДопОбр</cp:lastModifiedBy>
  <cp:revision>38</cp:revision>
  <dcterms:modified xsi:type="dcterms:W3CDTF">2012-02-18T05:07:16Z</dcterms:modified>
</cp:coreProperties>
</file>