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80" r:id="rId3"/>
    <p:sldId id="262" r:id="rId4"/>
    <p:sldId id="284" r:id="rId5"/>
    <p:sldId id="263" r:id="rId6"/>
    <p:sldId id="264" r:id="rId7"/>
    <p:sldId id="260" r:id="rId8"/>
    <p:sldId id="258" r:id="rId9"/>
    <p:sldId id="259" r:id="rId10"/>
    <p:sldId id="278" r:id="rId11"/>
    <p:sldId id="279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81" r:id="rId22"/>
    <p:sldId id="274" r:id="rId23"/>
    <p:sldId id="282" r:id="rId24"/>
    <p:sldId id="283" r:id="rId25"/>
    <p:sldId id="276" r:id="rId26"/>
    <p:sldId id="26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8B89B3B-B119-4EDC-B65C-75DC99752B49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4A79CD2-0F72-42DD-91FF-803BE39E5F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89B3B-B119-4EDC-B65C-75DC99752B49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79CD2-0F72-42DD-91FF-803BE39E5F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89B3B-B119-4EDC-B65C-75DC99752B49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79CD2-0F72-42DD-91FF-803BE39E5F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F7AACB3-FB73-454A-A117-3183198CEE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24300"/>
            <a:ext cx="4038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2995948-7AF6-4A9F-AF1D-2B68EF17CA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E9857-BE90-4379-9A00-A8F74EAA10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89B3B-B119-4EDC-B65C-75DC99752B49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79CD2-0F72-42DD-91FF-803BE39E5F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89B3B-B119-4EDC-B65C-75DC99752B49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79CD2-0F72-42DD-91FF-803BE39E5F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89B3B-B119-4EDC-B65C-75DC99752B49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79CD2-0F72-42DD-91FF-803BE39E5F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8B89B3B-B119-4EDC-B65C-75DC99752B49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4A79CD2-0F72-42DD-91FF-803BE39E5F95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38B89B3B-B119-4EDC-B65C-75DC99752B49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4A79CD2-0F72-42DD-91FF-803BE39E5F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89B3B-B119-4EDC-B65C-75DC99752B49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79CD2-0F72-42DD-91FF-803BE39E5F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89B3B-B119-4EDC-B65C-75DC99752B49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79CD2-0F72-42DD-91FF-803BE39E5F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89B3B-B119-4EDC-B65C-75DC99752B49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79CD2-0F72-42DD-91FF-803BE39E5F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8B89B3B-B119-4EDC-B65C-75DC99752B49}" type="datetimeFigureOut">
              <a:rPr lang="ru-RU" smtClean="0"/>
              <a:t>23.10.2012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4A79CD2-0F72-42DD-91FF-803BE39E5F9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Внутренняя среда 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организма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5072074"/>
            <a:ext cx="3771904" cy="1138230"/>
          </a:xfrm>
        </p:spPr>
        <p:txBody>
          <a:bodyPr>
            <a:no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Попо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 С.Г.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биологии МБОУ ДР «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Дубовская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 № 1»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14290"/>
            <a:ext cx="3686172" cy="1142984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ритроциты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143372" y="357166"/>
            <a:ext cx="4543428" cy="6286544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елкие безъядерные клетки двояковогнутой формы. Такая форма значительно увеличивает поверхность эритроцитов. Красную окраску придаёт эритроцитам особый белок –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гемоглобин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Благодаря ему эритроциты выполняют дыхательную функцию крови: гемоглобин легко соединяется с кислородом и так же легко его отдаёт. Принимают участие эритроциты и в удалении углекислого газа из тканей.</a:t>
            </a:r>
          </a:p>
          <a:p>
            <a:endParaRPr lang="ru-RU" dirty="0"/>
          </a:p>
        </p:txBody>
      </p:sp>
      <p:pic>
        <p:nvPicPr>
          <p:cNvPr id="7" name="Picture 4" descr="C:\Documents and Settings\Admin\Рабочий стол\i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187" y="1142984"/>
            <a:ext cx="3641433" cy="2449394"/>
          </a:xfrm>
          <a:prstGeom prst="rect">
            <a:avLst/>
          </a:prstGeom>
          <a:noFill/>
        </p:spPr>
      </p:pic>
      <p:pic>
        <p:nvPicPr>
          <p:cNvPr id="8" name="Picture 5" descr="C:\Documents and Settings\Admin\Рабочий стол\red_blood_cells_plavix_heart_w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786190"/>
            <a:ext cx="3809995" cy="28574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Молекула гемоглобина</a:t>
            </a:r>
          </a:p>
        </p:txBody>
      </p:sp>
      <p:pic>
        <p:nvPicPr>
          <p:cNvPr id="28678" name="Picture 6" descr="hemoglobin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6367" y="2071678"/>
            <a:ext cx="5436807" cy="428628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357158" y="428604"/>
            <a:ext cx="267651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Состав плазмы крови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71678"/>
            <a:ext cx="3124200" cy="43815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419475" y="785794"/>
            <a:ext cx="554513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крови близок по содержанию солей к морской воде. Важнейшие соли крови — хлорид натрия, хлорид калия и хлорид кальция. В нормальных условиях общая концентрация солей в плазме равна содержанию солей в клетках крови.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Жизнедеятельность клеток организма зависит от нормального солевого состава крови. Это можно продемонстрировать следующим образом. Заполним три пробирки раствором поваренной соли различной концентрации: 0,9%, 0,2% и 2% и добавим туда небольшое, но одинаковое количество крови.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4"/>
          <p:cNvPicPr>
            <a:picLocks noChangeAspect="1" noChangeArrowheads="1"/>
          </p:cNvPicPr>
          <p:nvPr/>
        </p:nvPicPr>
        <p:blipFill>
          <a:blip r:embed="rId2"/>
          <a:srcRect t="31377" b="32753"/>
          <a:stretch>
            <a:fillRect/>
          </a:stretch>
        </p:blipFill>
        <p:spPr bwMode="auto">
          <a:xfrm>
            <a:off x="214282" y="357166"/>
            <a:ext cx="3124200" cy="157163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85720" y="1928802"/>
            <a:ext cx="8615385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Наблюдая за цветом жидкости в пробирках, спустя 10— 15 мин можно заметить, что в растворах поваренной соли различной концентрации эритроциты ведут себя по-разному. Они не изменяются в пробирке, где концентрация соли равна 0,9%. Эритроциты осядут на дно пробирки, и жидкость останется прозрачной. Такой раствор называется </a:t>
            </a:r>
            <a:r>
              <a:rPr lang="ru-RU" sz="2400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физиологическим раствором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так как примерно такая же концентрация хлорида натрия содержится в плазме крови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пробирке с более низким – </a:t>
            </a:r>
            <a:r>
              <a:rPr lang="ru-RU" sz="2400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гипотоническим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(0,2%), чем в плазме, содержанием хлорида натрия эритроциты набухают, их оболочка разрывается. Красящее вещество эритроцитов — гемоглобин выходит наружу и окрашивает жидкость в пробирке 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розовый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цвет.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4"/>
          <p:cNvPicPr>
            <a:picLocks noChangeAspect="1" noChangeArrowheads="1"/>
          </p:cNvPicPr>
          <p:nvPr/>
        </p:nvPicPr>
        <p:blipFill>
          <a:blip r:embed="rId2"/>
          <a:srcRect t="70109"/>
          <a:stretch>
            <a:fillRect/>
          </a:stretch>
        </p:blipFill>
        <p:spPr bwMode="auto">
          <a:xfrm>
            <a:off x="214282" y="214290"/>
            <a:ext cx="3124200" cy="1309666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14282" y="1643049"/>
            <a:ext cx="8750331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пробирке с более высоким – </a:t>
            </a:r>
            <a:r>
              <a:rPr lang="ru-RU" sz="2400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гипертоническим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содержанием хлорида натрия (2%) эритроциты сморщиваются и оседают на дно, так как вода из них выходит наружу. Следовательно, постоянство солевого состава плазмы обеспечивает нормальное строение и функцию клеток крови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Этот пример показывает, что при введении в кровь лекарственных веществ нужно всегда заботиться о том, чтобы солевой состав вводимых растворов по концентрации соответствовал составу плазмы. Поэтому лекарства для введения в кровь готовят на </a:t>
            </a:r>
            <a:r>
              <a:rPr lang="ru-RU" sz="2400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физиологическом растворе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Физиологический раствор вводится также людям, потерявшим большое количество воды, для сохранения их жизни.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Oval 4"/>
          <p:cNvSpPr>
            <a:spLocks noChangeArrowheads="1"/>
          </p:cNvSpPr>
          <p:nvPr/>
        </p:nvSpPr>
        <p:spPr bwMode="auto">
          <a:xfrm>
            <a:off x="1331913" y="1196975"/>
            <a:ext cx="431800" cy="2889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32" name="Oval 8"/>
          <p:cNvSpPr>
            <a:spLocks noChangeArrowheads="1"/>
          </p:cNvSpPr>
          <p:nvPr/>
        </p:nvSpPr>
        <p:spPr bwMode="auto">
          <a:xfrm>
            <a:off x="1692275" y="1125538"/>
            <a:ext cx="431800" cy="2889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34" name="Oval 10"/>
          <p:cNvSpPr>
            <a:spLocks noChangeArrowheads="1"/>
          </p:cNvSpPr>
          <p:nvPr/>
        </p:nvSpPr>
        <p:spPr bwMode="auto">
          <a:xfrm>
            <a:off x="2195513" y="2060575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35" name="Oval 11"/>
          <p:cNvSpPr>
            <a:spLocks noChangeArrowheads="1"/>
          </p:cNvSpPr>
          <p:nvPr/>
        </p:nvSpPr>
        <p:spPr bwMode="auto">
          <a:xfrm>
            <a:off x="1908175" y="2205038"/>
            <a:ext cx="144463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36" name="Oval 12"/>
          <p:cNvSpPr>
            <a:spLocks noChangeArrowheads="1"/>
          </p:cNvSpPr>
          <p:nvPr/>
        </p:nvSpPr>
        <p:spPr bwMode="auto">
          <a:xfrm>
            <a:off x="2411413" y="1916113"/>
            <a:ext cx="144462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37" name="Oval 13"/>
          <p:cNvSpPr>
            <a:spLocks noChangeArrowheads="1"/>
          </p:cNvSpPr>
          <p:nvPr/>
        </p:nvSpPr>
        <p:spPr bwMode="auto">
          <a:xfrm>
            <a:off x="2484438" y="2205038"/>
            <a:ext cx="144462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38" name="Oval 14"/>
          <p:cNvSpPr>
            <a:spLocks noChangeArrowheads="1"/>
          </p:cNvSpPr>
          <p:nvPr/>
        </p:nvSpPr>
        <p:spPr bwMode="auto">
          <a:xfrm>
            <a:off x="2268538" y="2276475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39" name="Oval 15"/>
          <p:cNvSpPr>
            <a:spLocks noChangeArrowheads="1"/>
          </p:cNvSpPr>
          <p:nvPr/>
        </p:nvSpPr>
        <p:spPr bwMode="auto">
          <a:xfrm>
            <a:off x="2124075" y="2420938"/>
            <a:ext cx="144463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43" name="AutoShape 19"/>
          <p:cNvSpPr>
            <a:spLocks noChangeArrowheads="1"/>
          </p:cNvSpPr>
          <p:nvPr/>
        </p:nvSpPr>
        <p:spPr bwMode="auto">
          <a:xfrm>
            <a:off x="2555875" y="765175"/>
            <a:ext cx="3311525" cy="647700"/>
          </a:xfrm>
          <a:custGeom>
            <a:avLst/>
            <a:gdLst>
              <a:gd name="G0" fmla="+- 187767 0 0"/>
              <a:gd name="G1" fmla="+- -10397550 0 0"/>
              <a:gd name="G2" fmla="+- 187767 0 -10397550"/>
              <a:gd name="G3" fmla="+- 10800 0 0"/>
              <a:gd name="G4" fmla="+- 0 0 187767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10800 0 0"/>
              <a:gd name="G9" fmla="+- 0 0 -10397550"/>
              <a:gd name="G10" fmla="+- 10800 0 2700"/>
              <a:gd name="G11" fmla="cos G10 187767"/>
              <a:gd name="G12" fmla="sin G10 187767"/>
              <a:gd name="G13" fmla="cos 13500 187767"/>
              <a:gd name="G14" fmla="sin 13500 187767"/>
              <a:gd name="G15" fmla="+- G11 10800 0"/>
              <a:gd name="G16" fmla="+- G12 10800 0"/>
              <a:gd name="G17" fmla="+- G13 10800 0"/>
              <a:gd name="G18" fmla="+- G14 10800 0"/>
              <a:gd name="G19" fmla="*/ 10800 1 2"/>
              <a:gd name="G20" fmla="+- G19 5400 0"/>
              <a:gd name="G21" fmla="cos G20 187767"/>
              <a:gd name="G22" fmla="sin G20 187767"/>
              <a:gd name="G23" fmla="+- G21 10800 0"/>
              <a:gd name="G24" fmla="+- G12 G23 G22"/>
              <a:gd name="G25" fmla="+- G22 G23 G11"/>
              <a:gd name="G26" fmla="cos 10800 187767"/>
              <a:gd name="G27" fmla="sin 10800 187767"/>
              <a:gd name="G28" fmla="cos 10800 187767"/>
              <a:gd name="G29" fmla="sin 10800 187767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0397550"/>
              <a:gd name="G36" fmla="sin G34 -10397550"/>
              <a:gd name="G37" fmla="+/ -10397550 187767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10800 G39"/>
              <a:gd name="G43" fmla="sin 108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3064 w 21600"/>
              <a:gd name="T5" fmla="*/ 240 h 21600"/>
              <a:gd name="T6" fmla="*/ 740 w 21600"/>
              <a:gd name="T7" fmla="*/ 6868 h 21600"/>
              <a:gd name="T8" fmla="*/ 13064 w 21600"/>
              <a:gd name="T9" fmla="*/ 240 h 21600"/>
              <a:gd name="T10" fmla="*/ 24283 w 21600"/>
              <a:gd name="T11" fmla="*/ 11474 h 21600"/>
              <a:gd name="T12" fmla="*/ 21451 w 21600"/>
              <a:gd name="T13" fmla="*/ 14036 h 21600"/>
              <a:gd name="T14" fmla="*/ 18889 w 21600"/>
              <a:gd name="T15" fmla="*/ 11204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21586" y="11339"/>
                </a:moveTo>
                <a:cubicBezTo>
                  <a:pt x="21595" y="11160"/>
                  <a:pt x="21600" y="10980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6352" y="-1"/>
                  <a:pt x="2359" y="2726"/>
                  <a:pt x="740" y="6868"/>
                </a:cubicBezTo>
                <a:cubicBezTo>
                  <a:pt x="2359" y="2726"/>
                  <a:pt x="6352" y="-1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0980"/>
                  <a:pt x="21595" y="11160"/>
                  <a:pt x="21586" y="11339"/>
                </a:cubicBezTo>
                <a:lnTo>
                  <a:pt x="24283" y="11474"/>
                </a:lnTo>
                <a:lnTo>
                  <a:pt x="21451" y="14036"/>
                </a:lnTo>
                <a:lnTo>
                  <a:pt x="18889" y="11204"/>
                </a:lnTo>
                <a:lnTo>
                  <a:pt x="21586" y="11339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44" name="Oval 20"/>
          <p:cNvSpPr>
            <a:spLocks noChangeArrowheads="1"/>
          </p:cNvSpPr>
          <p:nvPr/>
        </p:nvSpPr>
        <p:spPr bwMode="auto">
          <a:xfrm>
            <a:off x="4211638" y="260350"/>
            <a:ext cx="431800" cy="2889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45" name="Oval 21"/>
          <p:cNvSpPr>
            <a:spLocks noChangeArrowheads="1"/>
          </p:cNvSpPr>
          <p:nvPr/>
        </p:nvSpPr>
        <p:spPr bwMode="auto">
          <a:xfrm>
            <a:off x="3419475" y="333375"/>
            <a:ext cx="431800" cy="2889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46" name="Oval 22"/>
          <p:cNvSpPr>
            <a:spLocks noChangeArrowheads="1"/>
          </p:cNvSpPr>
          <p:nvPr/>
        </p:nvSpPr>
        <p:spPr bwMode="auto">
          <a:xfrm>
            <a:off x="2555875" y="476250"/>
            <a:ext cx="431800" cy="2889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47" name="Oval 23"/>
          <p:cNvSpPr>
            <a:spLocks noChangeArrowheads="1"/>
          </p:cNvSpPr>
          <p:nvPr/>
        </p:nvSpPr>
        <p:spPr bwMode="auto">
          <a:xfrm>
            <a:off x="4932363" y="333375"/>
            <a:ext cx="431800" cy="2889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48" name="Oval 24"/>
          <p:cNvSpPr>
            <a:spLocks noChangeArrowheads="1"/>
          </p:cNvSpPr>
          <p:nvPr/>
        </p:nvSpPr>
        <p:spPr bwMode="auto">
          <a:xfrm>
            <a:off x="5795963" y="549275"/>
            <a:ext cx="431800" cy="2889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49" name="Oval 25"/>
          <p:cNvSpPr>
            <a:spLocks noChangeArrowheads="1"/>
          </p:cNvSpPr>
          <p:nvPr/>
        </p:nvSpPr>
        <p:spPr bwMode="auto">
          <a:xfrm>
            <a:off x="827088" y="1268413"/>
            <a:ext cx="431800" cy="2889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50" name="Oval 26"/>
          <p:cNvSpPr>
            <a:spLocks noChangeArrowheads="1"/>
          </p:cNvSpPr>
          <p:nvPr/>
        </p:nvSpPr>
        <p:spPr bwMode="auto">
          <a:xfrm>
            <a:off x="7308850" y="1773238"/>
            <a:ext cx="431800" cy="2889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51" name="Oval 27"/>
          <p:cNvSpPr>
            <a:spLocks noChangeArrowheads="1"/>
          </p:cNvSpPr>
          <p:nvPr/>
        </p:nvSpPr>
        <p:spPr bwMode="auto">
          <a:xfrm>
            <a:off x="7596188" y="1484313"/>
            <a:ext cx="431800" cy="2889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52" name="Oval 28"/>
          <p:cNvSpPr>
            <a:spLocks noChangeArrowheads="1"/>
          </p:cNvSpPr>
          <p:nvPr/>
        </p:nvSpPr>
        <p:spPr bwMode="auto">
          <a:xfrm>
            <a:off x="6948488" y="1628775"/>
            <a:ext cx="431800" cy="2889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53" name="Oval 29"/>
          <p:cNvSpPr>
            <a:spLocks noChangeArrowheads="1"/>
          </p:cNvSpPr>
          <p:nvPr/>
        </p:nvSpPr>
        <p:spPr bwMode="auto">
          <a:xfrm>
            <a:off x="6877050" y="1268413"/>
            <a:ext cx="431800" cy="2889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54" name="Oval 30"/>
          <p:cNvSpPr>
            <a:spLocks noChangeArrowheads="1"/>
          </p:cNvSpPr>
          <p:nvPr/>
        </p:nvSpPr>
        <p:spPr bwMode="auto">
          <a:xfrm>
            <a:off x="6443663" y="1412875"/>
            <a:ext cx="431800" cy="2889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55" name="Oval 31"/>
          <p:cNvSpPr>
            <a:spLocks noChangeArrowheads="1"/>
          </p:cNvSpPr>
          <p:nvPr/>
        </p:nvSpPr>
        <p:spPr bwMode="auto">
          <a:xfrm>
            <a:off x="7092950" y="1484313"/>
            <a:ext cx="431800" cy="2889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56" name="Oval 32"/>
          <p:cNvSpPr>
            <a:spLocks noChangeArrowheads="1"/>
          </p:cNvSpPr>
          <p:nvPr/>
        </p:nvSpPr>
        <p:spPr bwMode="auto">
          <a:xfrm>
            <a:off x="8027988" y="2852738"/>
            <a:ext cx="144462" cy="144462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57" name="Oval 33"/>
          <p:cNvSpPr>
            <a:spLocks noChangeArrowheads="1"/>
          </p:cNvSpPr>
          <p:nvPr/>
        </p:nvSpPr>
        <p:spPr bwMode="auto">
          <a:xfrm>
            <a:off x="8172450" y="2492375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58" name="Oval 34"/>
          <p:cNvSpPr>
            <a:spLocks noChangeArrowheads="1"/>
          </p:cNvSpPr>
          <p:nvPr/>
        </p:nvSpPr>
        <p:spPr bwMode="auto">
          <a:xfrm>
            <a:off x="8243888" y="2708275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59" name="Oval 35"/>
          <p:cNvSpPr>
            <a:spLocks noChangeArrowheads="1"/>
          </p:cNvSpPr>
          <p:nvPr/>
        </p:nvSpPr>
        <p:spPr bwMode="auto">
          <a:xfrm>
            <a:off x="8388350" y="2492375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60" name="Oval 36"/>
          <p:cNvSpPr>
            <a:spLocks noChangeArrowheads="1"/>
          </p:cNvSpPr>
          <p:nvPr/>
        </p:nvSpPr>
        <p:spPr bwMode="auto">
          <a:xfrm>
            <a:off x="8459788" y="2708275"/>
            <a:ext cx="144462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61" name="Oval 37"/>
          <p:cNvSpPr>
            <a:spLocks noChangeArrowheads="1"/>
          </p:cNvSpPr>
          <p:nvPr/>
        </p:nvSpPr>
        <p:spPr bwMode="auto">
          <a:xfrm>
            <a:off x="8172450" y="2276475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67" name="AutoShape 43"/>
          <p:cNvSpPr>
            <a:spLocks noChangeArrowheads="1"/>
          </p:cNvSpPr>
          <p:nvPr/>
        </p:nvSpPr>
        <p:spPr bwMode="auto">
          <a:xfrm rot="10800000">
            <a:off x="1403350" y="5084763"/>
            <a:ext cx="6480175" cy="865187"/>
          </a:xfrm>
          <a:custGeom>
            <a:avLst/>
            <a:gdLst>
              <a:gd name="G0" fmla="+- 187767 0 0"/>
              <a:gd name="G1" fmla="+- -11718610 0 0"/>
              <a:gd name="G2" fmla="+- 187767 0 -11718610"/>
              <a:gd name="G3" fmla="+- 10800 0 0"/>
              <a:gd name="G4" fmla="+- 0 0 187767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10800 0 0"/>
              <a:gd name="G9" fmla="+- 0 0 -11718610"/>
              <a:gd name="G10" fmla="+- 10800 0 2700"/>
              <a:gd name="G11" fmla="cos G10 187767"/>
              <a:gd name="G12" fmla="sin G10 187767"/>
              <a:gd name="G13" fmla="cos 13500 187767"/>
              <a:gd name="G14" fmla="sin 13500 187767"/>
              <a:gd name="G15" fmla="+- G11 10800 0"/>
              <a:gd name="G16" fmla="+- G12 10800 0"/>
              <a:gd name="G17" fmla="+- G13 10800 0"/>
              <a:gd name="G18" fmla="+- G14 10800 0"/>
              <a:gd name="G19" fmla="*/ 10800 1 2"/>
              <a:gd name="G20" fmla="+- G19 5400 0"/>
              <a:gd name="G21" fmla="cos G20 187767"/>
              <a:gd name="G22" fmla="sin G20 187767"/>
              <a:gd name="G23" fmla="+- G21 10800 0"/>
              <a:gd name="G24" fmla="+- G12 G23 G22"/>
              <a:gd name="G25" fmla="+- G22 G23 G11"/>
              <a:gd name="G26" fmla="cos 10800 187767"/>
              <a:gd name="G27" fmla="sin 10800 187767"/>
              <a:gd name="G28" fmla="cos 10800 187767"/>
              <a:gd name="G29" fmla="sin 10800 187767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18610"/>
              <a:gd name="G36" fmla="sin G34 -11718610"/>
              <a:gd name="G37" fmla="+/ -11718610 187767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10800 G39"/>
              <a:gd name="G43" fmla="sin 108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1181 w 21600"/>
              <a:gd name="T5" fmla="*/ 6 h 21600"/>
              <a:gd name="T6" fmla="*/ 2 w 21600"/>
              <a:gd name="T7" fmla="*/ 10576 h 21600"/>
              <a:gd name="T8" fmla="*/ 11181 w 21600"/>
              <a:gd name="T9" fmla="*/ 6 h 21600"/>
              <a:gd name="T10" fmla="*/ 24283 w 21600"/>
              <a:gd name="T11" fmla="*/ 11474 h 21600"/>
              <a:gd name="T12" fmla="*/ 21451 w 21600"/>
              <a:gd name="T13" fmla="*/ 14036 h 21600"/>
              <a:gd name="T14" fmla="*/ 18889 w 21600"/>
              <a:gd name="T15" fmla="*/ 11204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21586" y="11339"/>
                </a:moveTo>
                <a:cubicBezTo>
                  <a:pt x="21595" y="11160"/>
                  <a:pt x="21600" y="10980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ubicBezTo>
                  <a:pt x="4922" y="-1"/>
                  <a:pt x="124" y="4699"/>
                  <a:pt x="2" y="10576"/>
                </a:cubicBezTo>
                <a:cubicBezTo>
                  <a:pt x="124" y="4699"/>
                  <a:pt x="4922" y="-1"/>
                  <a:pt x="10800" y="0"/>
                </a:cubicBezTo>
                <a:cubicBezTo>
                  <a:pt x="16764" y="0"/>
                  <a:pt x="21600" y="4835"/>
                  <a:pt x="21600" y="10800"/>
                </a:cubicBezTo>
                <a:cubicBezTo>
                  <a:pt x="21600" y="10980"/>
                  <a:pt x="21595" y="11160"/>
                  <a:pt x="21586" y="11339"/>
                </a:cubicBezTo>
                <a:lnTo>
                  <a:pt x="24283" y="11474"/>
                </a:lnTo>
                <a:lnTo>
                  <a:pt x="21451" y="14036"/>
                </a:lnTo>
                <a:lnTo>
                  <a:pt x="18889" y="11204"/>
                </a:lnTo>
                <a:lnTo>
                  <a:pt x="21586" y="11339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78" name="Oval 54"/>
          <p:cNvSpPr>
            <a:spLocks noChangeArrowheads="1"/>
          </p:cNvSpPr>
          <p:nvPr/>
        </p:nvSpPr>
        <p:spPr bwMode="auto">
          <a:xfrm>
            <a:off x="8027988" y="5013325"/>
            <a:ext cx="431800" cy="288925"/>
          </a:xfrm>
          <a:prstGeom prst="ellipse">
            <a:avLst/>
          </a:prstGeom>
          <a:gradFill rotWithShape="1">
            <a:gsLst>
              <a:gs pos="0">
                <a:srgbClr val="990000"/>
              </a:gs>
              <a:gs pos="100000">
                <a:srgbClr val="9900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79" name="Oval 55"/>
          <p:cNvSpPr>
            <a:spLocks noChangeArrowheads="1"/>
          </p:cNvSpPr>
          <p:nvPr/>
        </p:nvSpPr>
        <p:spPr bwMode="auto">
          <a:xfrm>
            <a:off x="6659563" y="5157788"/>
            <a:ext cx="431800" cy="288925"/>
          </a:xfrm>
          <a:prstGeom prst="ellipse">
            <a:avLst/>
          </a:prstGeom>
          <a:gradFill rotWithShape="1">
            <a:gsLst>
              <a:gs pos="0">
                <a:srgbClr val="990000"/>
              </a:gs>
              <a:gs pos="100000">
                <a:srgbClr val="9900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80" name="Oval 56"/>
          <p:cNvSpPr>
            <a:spLocks noChangeArrowheads="1"/>
          </p:cNvSpPr>
          <p:nvPr/>
        </p:nvSpPr>
        <p:spPr bwMode="auto">
          <a:xfrm>
            <a:off x="6804025" y="5084763"/>
            <a:ext cx="431800" cy="288925"/>
          </a:xfrm>
          <a:prstGeom prst="ellipse">
            <a:avLst/>
          </a:prstGeom>
          <a:gradFill rotWithShape="1">
            <a:gsLst>
              <a:gs pos="0">
                <a:srgbClr val="990000"/>
              </a:gs>
              <a:gs pos="100000">
                <a:srgbClr val="9900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81" name="Oval 57"/>
          <p:cNvSpPr>
            <a:spLocks noChangeArrowheads="1"/>
          </p:cNvSpPr>
          <p:nvPr/>
        </p:nvSpPr>
        <p:spPr bwMode="auto">
          <a:xfrm>
            <a:off x="7092950" y="5300663"/>
            <a:ext cx="431800" cy="288925"/>
          </a:xfrm>
          <a:prstGeom prst="ellipse">
            <a:avLst/>
          </a:prstGeom>
          <a:gradFill rotWithShape="1">
            <a:gsLst>
              <a:gs pos="0">
                <a:srgbClr val="990000"/>
              </a:gs>
              <a:gs pos="100000">
                <a:srgbClr val="9900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82" name="Oval 58"/>
          <p:cNvSpPr>
            <a:spLocks noChangeArrowheads="1"/>
          </p:cNvSpPr>
          <p:nvPr/>
        </p:nvSpPr>
        <p:spPr bwMode="auto">
          <a:xfrm>
            <a:off x="7380288" y="5157788"/>
            <a:ext cx="431800" cy="288925"/>
          </a:xfrm>
          <a:prstGeom prst="ellipse">
            <a:avLst/>
          </a:prstGeom>
          <a:gradFill rotWithShape="1">
            <a:gsLst>
              <a:gs pos="0">
                <a:srgbClr val="990000"/>
              </a:gs>
              <a:gs pos="100000">
                <a:srgbClr val="9900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83" name="Oval 59"/>
          <p:cNvSpPr>
            <a:spLocks noChangeArrowheads="1"/>
          </p:cNvSpPr>
          <p:nvPr/>
        </p:nvSpPr>
        <p:spPr bwMode="auto">
          <a:xfrm>
            <a:off x="7740650" y="5589588"/>
            <a:ext cx="431800" cy="287337"/>
          </a:xfrm>
          <a:prstGeom prst="ellipse">
            <a:avLst/>
          </a:prstGeom>
          <a:gradFill rotWithShape="1">
            <a:gsLst>
              <a:gs pos="0">
                <a:srgbClr val="990000"/>
              </a:gs>
              <a:gs pos="100000">
                <a:srgbClr val="9900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84" name="Oval 60"/>
          <p:cNvSpPr>
            <a:spLocks noChangeArrowheads="1"/>
          </p:cNvSpPr>
          <p:nvPr/>
        </p:nvSpPr>
        <p:spPr bwMode="auto">
          <a:xfrm>
            <a:off x="3203575" y="6165850"/>
            <a:ext cx="431800" cy="288925"/>
          </a:xfrm>
          <a:prstGeom prst="ellipse">
            <a:avLst/>
          </a:prstGeom>
          <a:gradFill rotWithShape="1">
            <a:gsLst>
              <a:gs pos="0">
                <a:srgbClr val="990000"/>
              </a:gs>
              <a:gs pos="100000">
                <a:srgbClr val="9900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85" name="Oval 61"/>
          <p:cNvSpPr>
            <a:spLocks noChangeArrowheads="1"/>
          </p:cNvSpPr>
          <p:nvPr/>
        </p:nvSpPr>
        <p:spPr bwMode="auto">
          <a:xfrm>
            <a:off x="4356100" y="6237288"/>
            <a:ext cx="431800" cy="288925"/>
          </a:xfrm>
          <a:prstGeom prst="ellipse">
            <a:avLst/>
          </a:prstGeom>
          <a:gradFill rotWithShape="1">
            <a:gsLst>
              <a:gs pos="0">
                <a:srgbClr val="990000"/>
              </a:gs>
              <a:gs pos="100000">
                <a:srgbClr val="9900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86" name="Oval 62"/>
          <p:cNvSpPr>
            <a:spLocks noChangeArrowheads="1"/>
          </p:cNvSpPr>
          <p:nvPr/>
        </p:nvSpPr>
        <p:spPr bwMode="auto">
          <a:xfrm>
            <a:off x="5580063" y="6165850"/>
            <a:ext cx="431800" cy="288925"/>
          </a:xfrm>
          <a:prstGeom prst="ellipse">
            <a:avLst/>
          </a:prstGeom>
          <a:gradFill rotWithShape="1">
            <a:gsLst>
              <a:gs pos="0">
                <a:srgbClr val="990000"/>
              </a:gs>
              <a:gs pos="100000">
                <a:srgbClr val="9900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87" name="Oval 63"/>
          <p:cNvSpPr>
            <a:spLocks noChangeArrowheads="1"/>
          </p:cNvSpPr>
          <p:nvPr/>
        </p:nvSpPr>
        <p:spPr bwMode="auto">
          <a:xfrm>
            <a:off x="6659563" y="6092825"/>
            <a:ext cx="431800" cy="288925"/>
          </a:xfrm>
          <a:prstGeom prst="ellipse">
            <a:avLst/>
          </a:prstGeom>
          <a:gradFill rotWithShape="1">
            <a:gsLst>
              <a:gs pos="0">
                <a:srgbClr val="990000"/>
              </a:gs>
              <a:gs pos="100000">
                <a:srgbClr val="9900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88" name="Oval 64"/>
          <p:cNvSpPr>
            <a:spLocks noChangeArrowheads="1"/>
          </p:cNvSpPr>
          <p:nvPr/>
        </p:nvSpPr>
        <p:spPr bwMode="auto">
          <a:xfrm>
            <a:off x="2051050" y="5949950"/>
            <a:ext cx="431800" cy="288925"/>
          </a:xfrm>
          <a:prstGeom prst="ellipse">
            <a:avLst/>
          </a:prstGeom>
          <a:gradFill rotWithShape="1">
            <a:gsLst>
              <a:gs pos="0">
                <a:srgbClr val="990000"/>
              </a:gs>
              <a:gs pos="100000">
                <a:srgbClr val="9900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89" name="Oval 65"/>
          <p:cNvSpPr>
            <a:spLocks noChangeArrowheads="1"/>
          </p:cNvSpPr>
          <p:nvPr/>
        </p:nvSpPr>
        <p:spPr bwMode="auto">
          <a:xfrm>
            <a:off x="539750" y="4508500"/>
            <a:ext cx="431800" cy="288925"/>
          </a:xfrm>
          <a:prstGeom prst="ellipse">
            <a:avLst/>
          </a:prstGeom>
          <a:gradFill rotWithShape="1">
            <a:gsLst>
              <a:gs pos="0">
                <a:srgbClr val="990000"/>
              </a:gs>
              <a:gs pos="100000">
                <a:srgbClr val="9900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90" name="Oval 66"/>
          <p:cNvSpPr>
            <a:spLocks noChangeArrowheads="1"/>
          </p:cNvSpPr>
          <p:nvPr/>
        </p:nvSpPr>
        <p:spPr bwMode="auto">
          <a:xfrm>
            <a:off x="900113" y="4221163"/>
            <a:ext cx="431800" cy="288925"/>
          </a:xfrm>
          <a:prstGeom prst="ellipse">
            <a:avLst/>
          </a:prstGeom>
          <a:gradFill rotWithShape="1">
            <a:gsLst>
              <a:gs pos="0">
                <a:srgbClr val="990000"/>
              </a:gs>
              <a:gs pos="100000">
                <a:srgbClr val="9900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91" name="Oval 67"/>
          <p:cNvSpPr>
            <a:spLocks noChangeArrowheads="1"/>
          </p:cNvSpPr>
          <p:nvPr/>
        </p:nvSpPr>
        <p:spPr bwMode="auto">
          <a:xfrm>
            <a:off x="827088" y="4005263"/>
            <a:ext cx="431800" cy="288925"/>
          </a:xfrm>
          <a:prstGeom prst="ellipse">
            <a:avLst/>
          </a:prstGeom>
          <a:gradFill rotWithShape="1">
            <a:gsLst>
              <a:gs pos="0">
                <a:srgbClr val="990000"/>
              </a:gs>
              <a:gs pos="100000">
                <a:srgbClr val="9900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92" name="Oval 68"/>
          <p:cNvSpPr>
            <a:spLocks noChangeArrowheads="1"/>
          </p:cNvSpPr>
          <p:nvPr/>
        </p:nvSpPr>
        <p:spPr bwMode="auto">
          <a:xfrm>
            <a:off x="539750" y="4149725"/>
            <a:ext cx="431800" cy="288925"/>
          </a:xfrm>
          <a:prstGeom prst="ellipse">
            <a:avLst/>
          </a:prstGeom>
          <a:gradFill rotWithShape="1">
            <a:gsLst>
              <a:gs pos="0">
                <a:srgbClr val="990000"/>
              </a:gs>
              <a:gs pos="100000">
                <a:srgbClr val="9900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93" name="Oval 69"/>
          <p:cNvSpPr>
            <a:spLocks noChangeArrowheads="1"/>
          </p:cNvSpPr>
          <p:nvPr/>
        </p:nvSpPr>
        <p:spPr bwMode="auto">
          <a:xfrm>
            <a:off x="323850" y="4005263"/>
            <a:ext cx="431800" cy="288925"/>
          </a:xfrm>
          <a:prstGeom prst="ellipse">
            <a:avLst/>
          </a:prstGeom>
          <a:gradFill rotWithShape="1">
            <a:gsLst>
              <a:gs pos="0">
                <a:srgbClr val="990000"/>
              </a:gs>
              <a:gs pos="100000">
                <a:srgbClr val="9900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94" name="Oval 70"/>
          <p:cNvSpPr>
            <a:spLocks noChangeArrowheads="1"/>
          </p:cNvSpPr>
          <p:nvPr/>
        </p:nvSpPr>
        <p:spPr bwMode="auto">
          <a:xfrm>
            <a:off x="323850" y="4292600"/>
            <a:ext cx="431800" cy="288925"/>
          </a:xfrm>
          <a:prstGeom prst="ellipse">
            <a:avLst/>
          </a:prstGeom>
          <a:gradFill rotWithShape="1">
            <a:gsLst>
              <a:gs pos="0">
                <a:srgbClr val="990000"/>
              </a:gs>
              <a:gs pos="100000">
                <a:srgbClr val="9900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298" name="Oval 74"/>
          <p:cNvSpPr>
            <a:spLocks noChangeArrowheads="1"/>
          </p:cNvSpPr>
          <p:nvPr/>
        </p:nvSpPr>
        <p:spPr bwMode="auto">
          <a:xfrm>
            <a:off x="8604250" y="3933825"/>
            <a:ext cx="215900" cy="1444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00" name="Oval 76"/>
          <p:cNvSpPr>
            <a:spLocks noChangeArrowheads="1"/>
          </p:cNvSpPr>
          <p:nvPr/>
        </p:nvSpPr>
        <p:spPr bwMode="auto">
          <a:xfrm>
            <a:off x="8101013" y="4221163"/>
            <a:ext cx="215900" cy="1444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01" name="Oval 77"/>
          <p:cNvSpPr>
            <a:spLocks noChangeArrowheads="1"/>
          </p:cNvSpPr>
          <p:nvPr/>
        </p:nvSpPr>
        <p:spPr bwMode="auto">
          <a:xfrm>
            <a:off x="7885113" y="3933825"/>
            <a:ext cx="215900" cy="1444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02" name="Oval 78"/>
          <p:cNvSpPr>
            <a:spLocks noChangeArrowheads="1"/>
          </p:cNvSpPr>
          <p:nvPr/>
        </p:nvSpPr>
        <p:spPr bwMode="auto">
          <a:xfrm>
            <a:off x="8243888" y="4005263"/>
            <a:ext cx="215900" cy="1444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03" name="Oval 79"/>
          <p:cNvSpPr>
            <a:spLocks noChangeArrowheads="1"/>
          </p:cNvSpPr>
          <p:nvPr/>
        </p:nvSpPr>
        <p:spPr bwMode="auto">
          <a:xfrm>
            <a:off x="8388350" y="4221163"/>
            <a:ext cx="215900" cy="1444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04" name="Oval 80"/>
          <p:cNvSpPr>
            <a:spLocks noChangeArrowheads="1"/>
          </p:cNvSpPr>
          <p:nvPr/>
        </p:nvSpPr>
        <p:spPr bwMode="auto">
          <a:xfrm>
            <a:off x="2843213" y="4076700"/>
            <a:ext cx="215900" cy="1444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05" name="Oval 81"/>
          <p:cNvSpPr>
            <a:spLocks noChangeArrowheads="1"/>
          </p:cNvSpPr>
          <p:nvPr/>
        </p:nvSpPr>
        <p:spPr bwMode="auto">
          <a:xfrm>
            <a:off x="2771775" y="4365625"/>
            <a:ext cx="215900" cy="1444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06" name="Oval 82"/>
          <p:cNvSpPr>
            <a:spLocks noChangeArrowheads="1"/>
          </p:cNvSpPr>
          <p:nvPr/>
        </p:nvSpPr>
        <p:spPr bwMode="auto">
          <a:xfrm>
            <a:off x="2484438" y="4292600"/>
            <a:ext cx="215900" cy="1444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07" name="Oval 83"/>
          <p:cNvSpPr>
            <a:spLocks noChangeArrowheads="1"/>
          </p:cNvSpPr>
          <p:nvPr/>
        </p:nvSpPr>
        <p:spPr bwMode="auto">
          <a:xfrm>
            <a:off x="2484438" y="4076700"/>
            <a:ext cx="215900" cy="144463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08" name="Oval 84"/>
          <p:cNvSpPr>
            <a:spLocks noChangeArrowheads="1"/>
          </p:cNvSpPr>
          <p:nvPr/>
        </p:nvSpPr>
        <p:spPr bwMode="auto">
          <a:xfrm>
            <a:off x="2700338" y="4221163"/>
            <a:ext cx="215900" cy="1444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11" name="Oval 87"/>
          <p:cNvSpPr>
            <a:spLocks noChangeArrowheads="1"/>
          </p:cNvSpPr>
          <p:nvPr/>
        </p:nvSpPr>
        <p:spPr bwMode="auto">
          <a:xfrm>
            <a:off x="323850" y="2708275"/>
            <a:ext cx="431800" cy="288925"/>
          </a:xfrm>
          <a:prstGeom prst="ellipse">
            <a:avLst/>
          </a:prstGeom>
          <a:gradFill rotWithShape="1">
            <a:gsLst>
              <a:gs pos="0">
                <a:srgbClr val="CC0000">
                  <a:gamma/>
                  <a:shade val="46275"/>
                  <a:invGamma/>
                </a:srgbClr>
              </a:gs>
              <a:gs pos="100000">
                <a:srgbClr val="CC0000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12" name="Oval 88"/>
          <p:cNvSpPr>
            <a:spLocks noChangeArrowheads="1"/>
          </p:cNvSpPr>
          <p:nvPr/>
        </p:nvSpPr>
        <p:spPr bwMode="auto">
          <a:xfrm>
            <a:off x="1476375" y="4508500"/>
            <a:ext cx="431800" cy="288925"/>
          </a:xfrm>
          <a:prstGeom prst="ellipse">
            <a:avLst/>
          </a:prstGeom>
          <a:gradFill rotWithShape="1">
            <a:gsLst>
              <a:gs pos="0">
                <a:srgbClr val="990000"/>
              </a:gs>
              <a:gs pos="100000">
                <a:srgbClr val="9900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13" name="Oval 89"/>
          <p:cNvSpPr>
            <a:spLocks noChangeArrowheads="1"/>
          </p:cNvSpPr>
          <p:nvPr/>
        </p:nvSpPr>
        <p:spPr bwMode="auto">
          <a:xfrm>
            <a:off x="1042988" y="4581525"/>
            <a:ext cx="431800" cy="288925"/>
          </a:xfrm>
          <a:prstGeom prst="ellipse">
            <a:avLst/>
          </a:prstGeom>
          <a:gradFill rotWithShape="1">
            <a:gsLst>
              <a:gs pos="0">
                <a:srgbClr val="990000"/>
              </a:gs>
              <a:gs pos="100000">
                <a:srgbClr val="9900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14" name="Oval 90"/>
          <p:cNvSpPr>
            <a:spLocks noChangeArrowheads="1"/>
          </p:cNvSpPr>
          <p:nvPr/>
        </p:nvSpPr>
        <p:spPr bwMode="auto">
          <a:xfrm>
            <a:off x="6732588" y="1628775"/>
            <a:ext cx="431800" cy="2889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15" name="Oval 91"/>
          <p:cNvSpPr>
            <a:spLocks noChangeArrowheads="1"/>
          </p:cNvSpPr>
          <p:nvPr/>
        </p:nvSpPr>
        <p:spPr bwMode="auto">
          <a:xfrm>
            <a:off x="7308850" y="1268413"/>
            <a:ext cx="431800" cy="2889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16" name="Text Box 92"/>
          <p:cNvSpPr txBox="1">
            <a:spLocks noChangeArrowheads="1"/>
          </p:cNvSpPr>
          <p:nvPr/>
        </p:nvSpPr>
        <p:spPr bwMode="auto">
          <a:xfrm>
            <a:off x="323850" y="3141663"/>
            <a:ext cx="124604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гемоглобин</a:t>
            </a:r>
          </a:p>
        </p:txBody>
      </p:sp>
      <p:sp>
        <p:nvSpPr>
          <p:cNvPr id="52317" name="Text Box 93"/>
          <p:cNvSpPr txBox="1">
            <a:spLocks noChangeArrowheads="1"/>
          </p:cNvSpPr>
          <p:nvPr/>
        </p:nvSpPr>
        <p:spPr bwMode="auto">
          <a:xfrm>
            <a:off x="1835150" y="2636838"/>
            <a:ext cx="104599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кислород</a:t>
            </a:r>
          </a:p>
        </p:txBody>
      </p:sp>
      <p:sp>
        <p:nvSpPr>
          <p:cNvPr id="52318" name="Oval 94"/>
          <p:cNvSpPr>
            <a:spLocks noChangeArrowheads="1"/>
          </p:cNvSpPr>
          <p:nvPr/>
        </p:nvSpPr>
        <p:spPr bwMode="auto">
          <a:xfrm>
            <a:off x="1116013" y="1557338"/>
            <a:ext cx="431800" cy="2889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19" name="Oval 95"/>
          <p:cNvSpPr>
            <a:spLocks noChangeArrowheads="1"/>
          </p:cNvSpPr>
          <p:nvPr/>
        </p:nvSpPr>
        <p:spPr bwMode="auto">
          <a:xfrm>
            <a:off x="1042988" y="1052513"/>
            <a:ext cx="431800" cy="2889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20" name="Oval 96"/>
          <p:cNvSpPr>
            <a:spLocks noChangeArrowheads="1"/>
          </p:cNvSpPr>
          <p:nvPr/>
        </p:nvSpPr>
        <p:spPr bwMode="auto">
          <a:xfrm>
            <a:off x="755650" y="1484313"/>
            <a:ext cx="431800" cy="2889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23" name="Oval 99"/>
          <p:cNvSpPr>
            <a:spLocks noChangeArrowheads="1"/>
          </p:cNvSpPr>
          <p:nvPr/>
        </p:nvSpPr>
        <p:spPr bwMode="auto">
          <a:xfrm>
            <a:off x="971550" y="2852738"/>
            <a:ext cx="431800" cy="288925"/>
          </a:xfrm>
          <a:prstGeom prst="ellipse">
            <a:avLst/>
          </a:prstGeom>
          <a:gradFill rotWithShape="1">
            <a:gsLst>
              <a:gs pos="0">
                <a:srgbClr val="CC0000"/>
              </a:gs>
              <a:gs pos="100000">
                <a:srgbClr val="CC0000">
                  <a:gamma/>
                  <a:shade val="46275"/>
                  <a:invGamma/>
                </a:srgbClr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24" name="Oval 100"/>
          <p:cNvSpPr>
            <a:spLocks noChangeArrowheads="1"/>
          </p:cNvSpPr>
          <p:nvPr/>
        </p:nvSpPr>
        <p:spPr bwMode="auto">
          <a:xfrm>
            <a:off x="1116013" y="1412875"/>
            <a:ext cx="431800" cy="2889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25" name="Oval 101"/>
          <p:cNvSpPr>
            <a:spLocks noChangeArrowheads="1"/>
          </p:cNvSpPr>
          <p:nvPr/>
        </p:nvSpPr>
        <p:spPr bwMode="auto">
          <a:xfrm>
            <a:off x="1547813" y="1412875"/>
            <a:ext cx="431800" cy="288925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27" name="Oval 103"/>
          <p:cNvSpPr>
            <a:spLocks noChangeArrowheads="1"/>
          </p:cNvSpPr>
          <p:nvPr/>
        </p:nvSpPr>
        <p:spPr bwMode="auto">
          <a:xfrm>
            <a:off x="8027988" y="5373688"/>
            <a:ext cx="431800" cy="288925"/>
          </a:xfrm>
          <a:prstGeom prst="ellipse">
            <a:avLst/>
          </a:prstGeom>
          <a:gradFill rotWithShape="1">
            <a:gsLst>
              <a:gs pos="0">
                <a:srgbClr val="990000"/>
              </a:gs>
              <a:gs pos="100000">
                <a:srgbClr val="9900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28" name="Oval 104"/>
          <p:cNvSpPr>
            <a:spLocks noChangeArrowheads="1"/>
          </p:cNvSpPr>
          <p:nvPr/>
        </p:nvSpPr>
        <p:spPr bwMode="auto">
          <a:xfrm>
            <a:off x="7885113" y="5013325"/>
            <a:ext cx="431800" cy="288925"/>
          </a:xfrm>
          <a:prstGeom prst="ellipse">
            <a:avLst/>
          </a:prstGeom>
          <a:gradFill rotWithShape="1">
            <a:gsLst>
              <a:gs pos="0">
                <a:srgbClr val="990000"/>
              </a:gs>
              <a:gs pos="100000">
                <a:srgbClr val="990000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29" name="Text Box 105"/>
          <p:cNvSpPr txBox="1">
            <a:spLocks noChangeArrowheads="1"/>
          </p:cNvSpPr>
          <p:nvPr/>
        </p:nvSpPr>
        <p:spPr bwMode="auto">
          <a:xfrm>
            <a:off x="5200650" y="3448050"/>
            <a:ext cx="15160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600" b="1" dirty="0"/>
              <a:t>гемог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1600" b="1" dirty="0"/>
              <a:t>обин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330" name="Text Box 106"/>
          <p:cNvSpPr txBox="1">
            <a:spLocks noChangeArrowheads="1"/>
          </p:cNvSpPr>
          <p:nvPr/>
        </p:nvSpPr>
        <p:spPr bwMode="auto">
          <a:xfrm>
            <a:off x="468313" y="646113"/>
            <a:ext cx="16721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оксигемоглобин</a:t>
            </a:r>
          </a:p>
        </p:txBody>
      </p:sp>
      <p:sp>
        <p:nvSpPr>
          <p:cNvPr id="52331" name="Text Box 107"/>
          <p:cNvSpPr txBox="1">
            <a:spLocks noChangeArrowheads="1"/>
          </p:cNvSpPr>
          <p:nvPr/>
        </p:nvSpPr>
        <p:spPr bwMode="auto">
          <a:xfrm>
            <a:off x="6784975" y="738188"/>
            <a:ext cx="167212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оксигемоглобин</a:t>
            </a:r>
          </a:p>
        </p:txBody>
      </p:sp>
      <p:sp>
        <p:nvSpPr>
          <p:cNvPr id="52332" name="Text Box 108"/>
          <p:cNvSpPr txBox="1">
            <a:spLocks noChangeArrowheads="1"/>
          </p:cNvSpPr>
          <p:nvPr/>
        </p:nvSpPr>
        <p:spPr bwMode="auto">
          <a:xfrm>
            <a:off x="7740650" y="3167063"/>
            <a:ext cx="104599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кислород</a:t>
            </a:r>
          </a:p>
        </p:txBody>
      </p:sp>
      <p:sp>
        <p:nvSpPr>
          <p:cNvPr id="52333" name="Text Box 109"/>
          <p:cNvSpPr txBox="1">
            <a:spLocks noChangeArrowheads="1"/>
          </p:cNvSpPr>
          <p:nvPr/>
        </p:nvSpPr>
        <p:spPr bwMode="auto">
          <a:xfrm>
            <a:off x="4859338" y="4822825"/>
            <a:ext cx="17804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карбогемоглобин</a:t>
            </a:r>
          </a:p>
        </p:txBody>
      </p:sp>
      <p:sp>
        <p:nvSpPr>
          <p:cNvPr id="52334" name="Text Box 110"/>
          <p:cNvSpPr txBox="1">
            <a:spLocks noChangeArrowheads="1"/>
          </p:cNvSpPr>
          <p:nvPr/>
        </p:nvSpPr>
        <p:spPr bwMode="auto">
          <a:xfrm>
            <a:off x="214282" y="5000636"/>
            <a:ext cx="17804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карбогемоглобин</a:t>
            </a:r>
          </a:p>
          <a:p>
            <a:endParaRPr lang="ru-RU" sz="1600" b="1" dirty="0"/>
          </a:p>
        </p:txBody>
      </p:sp>
      <p:sp>
        <p:nvSpPr>
          <p:cNvPr id="52335" name="Text Box 111"/>
          <p:cNvSpPr txBox="1">
            <a:spLocks noChangeArrowheads="1"/>
          </p:cNvSpPr>
          <p:nvPr/>
        </p:nvSpPr>
        <p:spPr bwMode="auto">
          <a:xfrm>
            <a:off x="2176463" y="4699000"/>
            <a:ext cx="17383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 b="1" dirty="0">
                <a:solidFill>
                  <a:schemeClr val="hlink"/>
                </a:solidFill>
              </a:rPr>
              <a:t>углекислый газ</a:t>
            </a:r>
          </a:p>
        </p:txBody>
      </p:sp>
      <p:sp>
        <p:nvSpPr>
          <p:cNvPr id="52336" name="Text Box 112"/>
          <p:cNvSpPr txBox="1">
            <a:spLocks noChangeArrowheads="1"/>
          </p:cNvSpPr>
          <p:nvPr/>
        </p:nvSpPr>
        <p:spPr bwMode="auto">
          <a:xfrm>
            <a:off x="7405688" y="4508500"/>
            <a:ext cx="160640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 b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углекислый</a:t>
            </a:r>
            <a:r>
              <a:rPr lang="ru-RU" sz="1600" b="1" dirty="0">
                <a:solidFill>
                  <a:schemeClr val="hlink"/>
                </a:solidFill>
              </a:rPr>
              <a:t> газ</a:t>
            </a:r>
          </a:p>
        </p:txBody>
      </p:sp>
      <p:sp>
        <p:nvSpPr>
          <p:cNvPr id="52337" name="Oval 113"/>
          <p:cNvSpPr>
            <a:spLocks noChangeArrowheads="1"/>
          </p:cNvSpPr>
          <p:nvPr/>
        </p:nvSpPr>
        <p:spPr bwMode="auto">
          <a:xfrm>
            <a:off x="539750" y="2924175"/>
            <a:ext cx="431800" cy="288925"/>
          </a:xfrm>
          <a:prstGeom prst="ellipse">
            <a:avLst/>
          </a:prstGeom>
          <a:gradFill rotWithShape="1">
            <a:gsLst>
              <a:gs pos="0">
                <a:srgbClr val="CC0000">
                  <a:gamma/>
                  <a:shade val="46275"/>
                  <a:invGamma/>
                </a:srgbClr>
              </a:gs>
              <a:gs pos="100000">
                <a:srgbClr val="CC0000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39" name="Oval 115"/>
          <p:cNvSpPr>
            <a:spLocks noChangeArrowheads="1"/>
          </p:cNvSpPr>
          <p:nvPr/>
        </p:nvSpPr>
        <p:spPr bwMode="auto">
          <a:xfrm>
            <a:off x="971550" y="2636838"/>
            <a:ext cx="431800" cy="288925"/>
          </a:xfrm>
          <a:prstGeom prst="ellipse">
            <a:avLst/>
          </a:prstGeom>
          <a:gradFill rotWithShape="1">
            <a:gsLst>
              <a:gs pos="0">
                <a:srgbClr val="CC0000">
                  <a:gamma/>
                  <a:shade val="46275"/>
                  <a:invGamma/>
                </a:srgbClr>
              </a:gs>
              <a:gs pos="100000">
                <a:srgbClr val="CC0000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40" name="Oval 116"/>
          <p:cNvSpPr>
            <a:spLocks noChangeArrowheads="1"/>
          </p:cNvSpPr>
          <p:nvPr/>
        </p:nvSpPr>
        <p:spPr bwMode="auto">
          <a:xfrm>
            <a:off x="395288" y="2565400"/>
            <a:ext cx="431800" cy="288925"/>
          </a:xfrm>
          <a:prstGeom prst="ellipse">
            <a:avLst/>
          </a:prstGeom>
          <a:gradFill rotWithShape="1">
            <a:gsLst>
              <a:gs pos="0">
                <a:srgbClr val="CC0000">
                  <a:gamma/>
                  <a:shade val="46275"/>
                  <a:invGamma/>
                </a:srgbClr>
              </a:gs>
              <a:gs pos="100000">
                <a:srgbClr val="CC0000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41" name="Oval 117"/>
          <p:cNvSpPr>
            <a:spLocks noChangeArrowheads="1"/>
          </p:cNvSpPr>
          <p:nvPr/>
        </p:nvSpPr>
        <p:spPr bwMode="auto">
          <a:xfrm>
            <a:off x="755650" y="2492375"/>
            <a:ext cx="431800" cy="288925"/>
          </a:xfrm>
          <a:prstGeom prst="ellipse">
            <a:avLst/>
          </a:prstGeom>
          <a:gradFill rotWithShape="1">
            <a:gsLst>
              <a:gs pos="0">
                <a:srgbClr val="CC0000">
                  <a:gamma/>
                  <a:shade val="46275"/>
                  <a:invGamma/>
                </a:srgbClr>
              </a:gs>
              <a:gs pos="100000">
                <a:srgbClr val="CC0000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42" name="Oval 118"/>
          <p:cNvSpPr>
            <a:spLocks noChangeArrowheads="1"/>
          </p:cNvSpPr>
          <p:nvPr/>
        </p:nvSpPr>
        <p:spPr bwMode="auto">
          <a:xfrm>
            <a:off x="1258888" y="2781300"/>
            <a:ext cx="431800" cy="288925"/>
          </a:xfrm>
          <a:prstGeom prst="ellipse">
            <a:avLst/>
          </a:prstGeom>
          <a:gradFill rotWithShape="1">
            <a:gsLst>
              <a:gs pos="0">
                <a:srgbClr val="CC0000">
                  <a:gamma/>
                  <a:shade val="46275"/>
                  <a:invGamma/>
                </a:srgbClr>
              </a:gs>
              <a:gs pos="100000">
                <a:srgbClr val="CC0000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43" name="Oval 119"/>
          <p:cNvSpPr>
            <a:spLocks noChangeArrowheads="1"/>
          </p:cNvSpPr>
          <p:nvPr/>
        </p:nvSpPr>
        <p:spPr bwMode="auto">
          <a:xfrm>
            <a:off x="6659563" y="3284538"/>
            <a:ext cx="431800" cy="288925"/>
          </a:xfrm>
          <a:prstGeom prst="ellipse">
            <a:avLst/>
          </a:prstGeom>
          <a:gradFill rotWithShape="1">
            <a:gsLst>
              <a:gs pos="0">
                <a:srgbClr val="CC0000">
                  <a:gamma/>
                  <a:shade val="46275"/>
                  <a:invGamma/>
                </a:srgbClr>
              </a:gs>
              <a:gs pos="100000">
                <a:srgbClr val="CC0000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44" name="Oval 120"/>
          <p:cNvSpPr>
            <a:spLocks noChangeArrowheads="1"/>
          </p:cNvSpPr>
          <p:nvPr/>
        </p:nvSpPr>
        <p:spPr bwMode="auto">
          <a:xfrm>
            <a:off x="6516688" y="2924175"/>
            <a:ext cx="431800" cy="288925"/>
          </a:xfrm>
          <a:prstGeom prst="ellipse">
            <a:avLst/>
          </a:prstGeom>
          <a:gradFill rotWithShape="1">
            <a:gsLst>
              <a:gs pos="0">
                <a:srgbClr val="CC0000">
                  <a:gamma/>
                  <a:shade val="46275"/>
                  <a:invGamma/>
                </a:srgbClr>
              </a:gs>
              <a:gs pos="100000">
                <a:srgbClr val="CC0000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45" name="Oval 121"/>
          <p:cNvSpPr>
            <a:spLocks noChangeArrowheads="1"/>
          </p:cNvSpPr>
          <p:nvPr/>
        </p:nvSpPr>
        <p:spPr bwMode="auto">
          <a:xfrm>
            <a:off x="6948488" y="3500438"/>
            <a:ext cx="431800" cy="288925"/>
          </a:xfrm>
          <a:prstGeom prst="ellipse">
            <a:avLst/>
          </a:prstGeom>
          <a:gradFill rotWithShape="1">
            <a:gsLst>
              <a:gs pos="0">
                <a:srgbClr val="CC0000">
                  <a:gamma/>
                  <a:shade val="46275"/>
                  <a:invGamma/>
                </a:srgbClr>
              </a:gs>
              <a:gs pos="100000">
                <a:srgbClr val="CC0000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46" name="Oval 122"/>
          <p:cNvSpPr>
            <a:spLocks noChangeArrowheads="1"/>
          </p:cNvSpPr>
          <p:nvPr/>
        </p:nvSpPr>
        <p:spPr bwMode="auto">
          <a:xfrm>
            <a:off x="6877050" y="3213100"/>
            <a:ext cx="431800" cy="288925"/>
          </a:xfrm>
          <a:prstGeom prst="ellipse">
            <a:avLst/>
          </a:prstGeom>
          <a:gradFill rotWithShape="1">
            <a:gsLst>
              <a:gs pos="0">
                <a:srgbClr val="CC0000">
                  <a:gamma/>
                  <a:shade val="46275"/>
                  <a:invGamma/>
                </a:srgbClr>
              </a:gs>
              <a:gs pos="100000">
                <a:srgbClr val="CC0000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47" name="Oval 123"/>
          <p:cNvSpPr>
            <a:spLocks noChangeArrowheads="1"/>
          </p:cNvSpPr>
          <p:nvPr/>
        </p:nvSpPr>
        <p:spPr bwMode="auto">
          <a:xfrm>
            <a:off x="6516688" y="3141663"/>
            <a:ext cx="431800" cy="288925"/>
          </a:xfrm>
          <a:prstGeom prst="ellipse">
            <a:avLst/>
          </a:prstGeom>
          <a:gradFill rotWithShape="1">
            <a:gsLst>
              <a:gs pos="0">
                <a:srgbClr val="CC0000">
                  <a:gamma/>
                  <a:shade val="46275"/>
                  <a:invGamma/>
                </a:srgbClr>
              </a:gs>
              <a:gs pos="100000">
                <a:srgbClr val="CC0000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48" name="Oval 124"/>
          <p:cNvSpPr>
            <a:spLocks noChangeArrowheads="1"/>
          </p:cNvSpPr>
          <p:nvPr/>
        </p:nvSpPr>
        <p:spPr bwMode="auto">
          <a:xfrm>
            <a:off x="6227763" y="3141663"/>
            <a:ext cx="431800" cy="288925"/>
          </a:xfrm>
          <a:prstGeom prst="ellipse">
            <a:avLst/>
          </a:prstGeom>
          <a:gradFill rotWithShape="1">
            <a:gsLst>
              <a:gs pos="0">
                <a:srgbClr val="CC0000">
                  <a:gamma/>
                  <a:shade val="46275"/>
                  <a:invGamma/>
                </a:srgbClr>
              </a:gs>
              <a:gs pos="100000">
                <a:srgbClr val="CC0000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49" name="Oval 125"/>
          <p:cNvSpPr>
            <a:spLocks noChangeArrowheads="1"/>
          </p:cNvSpPr>
          <p:nvPr/>
        </p:nvSpPr>
        <p:spPr bwMode="auto">
          <a:xfrm>
            <a:off x="6877050" y="2997200"/>
            <a:ext cx="431800" cy="288925"/>
          </a:xfrm>
          <a:prstGeom prst="ellipse">
            <a:avLst/>
          </a:prstGeom>
          <a:gradFill rotWithShape="1">
            <a:gsLst>
              <a:gs pos="0">
                <a:srgbClr val="CC0000">
                  <a:gamma/>
                  <a:shade val="46275"/>
                  <a:invGamma/>
                </a:srgbClr>
              </a:gs>
              <a:gs pos="100000">
                <a:srgbClr val="CC0000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50" name="Oval 126"/>
          <p:cNvSpPr>
            <a:spLocks noChangeArrowheads="1"/>
          </p:cNvSpPr>
          <p:nvPr/>
        </p:nvSpPr>
        <p:spPr bwMode="auto">
          <a:xfrm>
            <a:off x="6516688" y="3573463"/>
            <a:ext cx="431800" cy="288925"/>
          </a:xfrm>
          <a:prstGeom prst="ellipse">
            <a:avLst/>
          </a:prstGeom>
          <a:gradFill rotWithShape="1">
            <a:gsLst>
              <a:gs pos="0">
                <a:srgbClr val="CC0000">
                  <a:gamma/>
                  <a:shade val="46275"/>
                  <a:invGamma/>
                </a:srgbClr>
              </a:gs>
              <a:gs pos="100000">
                <a:srgbClr val="CC0000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2351" name="Line 127"/>
          <p:cNvSpPr>
            <a:spLocks noChangeShapeType="1"/>
          </p:cNvSpPr>
          <p:nvPr/>
        </p:nvSpPr>
        <p:spPr bwMode="auto">
          <a:xfrm flipH="1">
            <a:off x="6948488" y="2133600"/>
            <a:ext cx="144462" cy="5746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352" name="Line 128"/>
          <p:cNvSpPr>
            <a:spLocks noChangeShapeType="1"/>
          </p:cNvSpPr>
          <p:nvPr/>
        </p:nvSpPr>
        <p:spPr bwMode="auto">
          <a:xfrm>
            <a:off x="7308850" y="2133600"/>
            <a:ext cx="719138" cy="5032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353" name="Line 129"/>
          <p:cNvSpPr>
            <a:spLocks noChangeShapeType="1"/>
          </p:cNvSpPr>
          <p:nvPr/>
        </p:nvSpPr>
        <p:spPr bwMode="auto">
          <a:xfrm>
            <a:off x="1619250" y="4221163"/>
            <a:ext cx="576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355" name="Line 131"/>
          <p:cNvSpPr>
            <a:spLocks noChangeShapeType="1"/>
          </p:cNvSpPr>
          <p:nvPr/>
        </p:nvSpPr>
        <p:spPr bwMode="auto">
          <a:xfrm flipV="1">
            <a:off x="827088" y="3573463"/>
            <a:ext cx="0" cy="2873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356" name="Line 132"/>
          <p:cNvSpPr>
            <a:spLocks noChangeShapeType="1"/>
          </p:cNvSpPr>
          <p:nvPr/>
        </p:nvSpPr>
        <p:spPr bwMode="auto">
          <a:xfrm flipV="1">
            <a:off x="1187450" y="1989138"/>
            <a:ext cx="144463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357" name="Line 133"/>
          <p:cNvSpPr>
            <a:spLocks noChangeShapeType="1"/>
          </p:cNvSpPr>
          <p:nvPr/>
        </p:nvSpPr>
        <p:spPr bwMode="auto">
          <a:xfrm flipH="1" flipV="1">
            <a:off x="1547813" y="1916113"/>
            <a:ext cx="503237" cy="1444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358" name="Line 134"/>
          <p:cNvSpPr>
            <a:spLocks noChangeShapeType="1"/>
          </p:cNvSpPr>
          <p:nvPr/>
        </p:nvSpPr>
        <p:spPr bwMode="auto">
          <a:xfrm>
            <a:off x="6948488" y="4076700"/>
            <a:ext cx="71437" cy="7921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359" name="Line 135"/>
          <p:cNvSpPr>
            <a:spLocks noChangeShapeType="1"/>
          </p:cNvSpPr>
          <p:nvPr/>
        </p:nvSpPr>
        <p:spPr bwMode="auto">
          <a:xfrm flipH="1">
            <a:off x="7092950" y="4292600"/>
            <a:ext cx="863600" cy="5762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2360" name="Text Box 136"/>
          <p:cNvSpPr txBox="1">
            <a:spLocks noChangeArrowheads="1"/>
          </p:cNvSpPr>
          <p:nvPr/>
        </p:nvSpPr>
        <p:spPr bwMode="auto">
          <a:xfrm>
            <a:off x="2824163" y="1000125"/>
            <a:ext cx="228684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артериальная</a:t>
            </a:r>
            <a:r>
              <a:rPr lang="ru-RU" b="1" dirty="0">
                <a:solidFill>
                  <a:srgbClr val="FF3300"/>
                </a:solidFill>
              </a:rPr>
              <a:t> кровь</a:t>
            </a:r>
          </a:p>
          <a:p>
            <a:pPr algn="ctr"/>
            <a:r>
              <a:rPr lang="ru-RU" b="1" dirty="0">
                <a:solidFill>
                  <a:srgbClr val="FF3300"/>
                </a:solidFill>
              </a:rPr>
              <a:t>(алая)</a:t>
            </a:r>
          </a:p>
        </p:txBody>
      </p:sp>
      <p:sp>
        <p:nvSpPr>
          <p:cNvPr id="52361" name="Text Box 137"/>
          <p:cNvSpPr txBox="1">
            <a:spLocks noChangeArrowheads="1"/>
          </p:cNvSpPr>
          <p:nvPr/>
        </p:nvSpPr>
        <p:spPr bwMode="auto">
          <a:xfrm>
            <a:off x="3132138" y="5229225"/>
            <a:ext cx="20201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венозная</a:t>
            </a:r>
            <a:r>
              <a:rPr lang="ru-RU" b="1" dirty="0">
                <a:solidFill>
                  <a:srgbClr val="990000"/>
                </a:solidFill>
              </a:rPr>
              <a:t> кровь </a:t>
            </a:r>
          </a:p>
          <a:p>
            <a:r>
              <a:rPr lang="ru-RU" b="1" dirty="0">
                <a:solidFill>
                  <a:srgbClr val="990000"/>
                </a:solidFill>
              </a:rPr>
              <a:t>(тёмно-вишнёвая)</a:t>
            </a:r>
          </a:p>
        </p:txBody>
      </p:sp>
      <p:sp>
        <p:nvSpPr>
          <p:cNvPr id="52362" name="Text Box 138"/>
          <p:cNvSpPr txBox="1">
            <a:spLocks noChangeArrowheads="1"/>
          </p:cNvSpPr>
          <p:nvPr/>
        </p:nvSpPr>
        <p:spPr bwMode="auto">
          <a:xfrm>
            <a:off x="158750" y="-34925"/>
            <a:ext cx="144142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лёгкие</a:t>
            </a:r>
          </a:p>
        </p:txBody>
      </p:sp>
      <p:sp>
        <p:nvSpPr>
          <p:cNvPr id="52363" name="Text Box 139"/>
          <p:cNvSpPr txBox="1">
            <a:spLocks noChangeArrowheads="1"/>
          </p:cNvSpPr>
          <p:nvPr/>
        </p:nvSpPr>
        <p:spPr bwMode="auto">
          <a:xfrm>
            <a:off x="7524750" y="0"/>
            <a:ext cx="13065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ткани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2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52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2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23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2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23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2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2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3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2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2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2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23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2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2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2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23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2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2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2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23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2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2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2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2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1000"/>
                                        <p:tgtEl>
                                          <p:spTgt spid="52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2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2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2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2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2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2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2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2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2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2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52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1000"/>
                                        <p:tgtEl>
                                          <p:spTgt spid="52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92" dur="500"/>
                                        <p:tgtEl>
                                          <p:spTgt spid="52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95" dur="500"/>
                                        <p:tgtEl>
                                          <p:spTgt spid="52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52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52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52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52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52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52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3" dur="1000"/>
                                        <p:tgtEl>
                                          <p:spTgt spid="52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4000"/>
                            </p:stCondLst>
                            <p:childTnLst>
                              <p:par>
                                <p:cTn id="125" presetID="18" presetClass="entr" presetSubtype="3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7" dur="2000"/>
                                        <p:tgtEl>
                                          <p:spTgt spid="52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0" dur="1000"/>
                                        <p:tgtEl>
                                          <p:spTgt spid="52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2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2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52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7000"/>
                            </p:stCondLst>
                            <p:childTnLst>
                              <p:par>
                                <p:cTn id="137" presetID="5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2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52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52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8500"/>
                            </p:stCondLst>
                            <p:childTnLst>
                              <p:par>
                                <p:cTn id="143" presetID="5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52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52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52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9" presetID="5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52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52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52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55" presetID="5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52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52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52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2" dur="1000"/>
                                        <p:tgtEl>
                                          <p:spTgt spid="52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52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52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2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52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52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52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52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52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52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52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52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52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52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52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52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52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52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52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52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52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5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52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52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52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13000"/>
                            </p:stCondLst>
                            <p:childTnLst>
                              <p:par>
                                <p:cTn id="204" presetID="18" presetClass="entr" presetSubtype="12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6" dur="1000"/>
                                        <p:tgtEl>
                                          <p:spTgt spid="52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8" presetClass="entr" presetSubtype="3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9" dur="1000"/>
                                        <p:tgtEl>
                                          <p:spTgt spid="52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15500"/>
                            </p:stCondLst>
                            <p:childTnLst>
                              <p:par>
                                <p:cTn id="211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3" dur="500"/>
                                        <p:tgtEl>
                                          <p:spTgt spid="52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6" dur="500"/>
                                        <p:tgtEl>
                                          <p:spTgt spid="52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9" dur="500"/>
                                        <p:tgtEl>
                                          <p:spTgt spid="52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2" dur="500"/>
                                        <p:tgtEl>
                                          <p:spTgt spid="52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5" dur="500"/>
                                        <p:tgtEl>
                                          <p:spTgt spid="52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8" dur="500"/>
                                        <p:tgtEl>
                                          <p:spTgt spid="52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1" dur="500"/>
                                        <p:tgtEl>
                                          <p:spTgt spid="52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4" dur="500"/>
                                        <p:tgtEl>
                                          <p:spTgt spid="52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7" dur="2000"/>
                                        <p:tgtEl>
                                          <p:spTgt spid="52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5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0" dur="1000"/>
                                        <p:tgtEl>
                                          <p:spTgt spid="52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52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52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52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50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52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52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52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50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52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52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52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50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52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52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0" dur="500"/>
                                        <p:tgtEl>
                                          <p:spTgt spid="52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50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52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52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52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50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52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52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0" dur="500"/>
                                        <p:tgtEl>
                                          <p:spTgt spid="52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18500"/>
                            </p:stCondLst>
                            <p:childTnLst>
                              <p:par>
                                <p:cTn id="272" presetID="2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4" dur="1000"/>
                                        <p:tgtEl>
                                          <p:spTgt spid="5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2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7" dur="1000"/>
                                        <p:tgtEl>
                                          <p:spTgt spid="5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0" dur="1000"/>
                                        <p:tgtEl>
                                          <p:spTgt spid="5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3" dur="2000"/>
                                        <p:tgtEl>
                                          <p:spTgt spid="5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6" dur="1000"/>
                                        <p:tgtEl>
                                          <p:spTgt spid="5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7" fill="hold">
                            <p:stCondLst>
                              <p:cond delay="20500"/>
                            </p:stCondLst>
                            <p:childTnLst>
                              <p:par>
                                <p:cTn id="28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0" dur="1000"/>
                                        <p:tgtEl>
                                          <p:spTgt spid="52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3" dur="1000"/>
                                        <p:tgtEl>
                                          <p:spTgt spid="52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6" dur="1000"/>
                                        <p:tgtEl>
                                          <p:spTgt spid="52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7" fill="hold">
                            <p:stCondLst>
                              <p:cond delay="21500"/>
                            </p:stCondLst>
                            <p:childTnLst>
                              <p:par>
                                <p:cTn id="298" presetID="5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0" dur="500" fill="hold"/>
                                        <p:tgtEl>
                                          <p:spTgt spid="52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52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2" dur="500"/>
                                        <p:tgtEl>
                                          <p:spTgt spid="52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3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5" dur="500" fill="hold"/>
                                        <p:tgtEl>
                                          <p:spTgt spid="52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52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52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8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52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52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52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5" dur="500" fill="hold"/>
                                        <p:tgtEl>
                                          <p:spTgt spid="52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52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7" dur="500"/>
                                        <p:tgtEl>
                                          <p:spTgt spid="52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8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0" dur="500" fill="hold"/>
                                        <p:tgtEl>
                                          <p:spTgt spid="52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500" fill="hold"/>
                                        <p:tgtEl>
                                          <p:spTgt spid="52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2" dur="500"/>
                                        <p:tgtEl>
                                          <p:spTgt spid="52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500" fill="hold"/>
                                        <p:tgtEl>
                                          <p:spTgt spid="52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500" fill="hold"/>
                                        <p:tgtEl>
                                          <p:spTgt spid="52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7" dur="500"/>
                                        <p:tgtEl>
                                          <p:spTgt spid="52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8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0" dur="500" fill="hold"/>
                                        <p:tgtEl>
                                          <p:spTgt spid="52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500" fill="hold"/>
                                        <p:tgtEl>
                                          <p:spTgt spid="52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2" dur="500"/>
                                        <p:tgtEl>
                                          <p:spTgt spid="52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3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5" dur="500" fill="hold"/>
                                        <p:tgtEl>
                                          <p:spTgt spid="52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500" fill="hold"/>
                                        <p:tgtEl>
                                          <p:spTgt spid="52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7" dur="500"/>
                                        <p:tgtEl>
                                          <p:spTgt spid="52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8" presetID="5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0" dur="1000"/>
                                        <p:tgtEl>
                                          <p:spTgt spid="52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23000"/>
                            </p:stCondLst>
                            <p:childTnLst>
                              <p:par>
                                <p:cTn id="342" presetID="18" presetClass="entr" presetSubtype="12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4" dur="2000"/>
                                        <p:tgtEl>
                                          <p:spTgt spid="52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7" dur="1000"/>
                                        <p:tgtEl>
                                          <p:spTgt spid="52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8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0" dur="500" fill="hold"/>
                                        <p:tgtEl>
                                          <p:spTgt spid="52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500" fill="hold"/>
                                        <p:tgtEl>
                                          <p:spTgt spid="52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500"/>
                                        <p:tgtEl>
                                          <p:spTgt spid="52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1000" fill="hold"/>
                                        <p:tgtEl>
                                          <p:spTgt spid="52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52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7" dur="1000"/>
                                        <p:tgtEl>
                                          <p:spTgt spid="52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8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0" dur="2000" fill="hold"/>
                                        <p:tgtEl>
                                          <p:spTgt spid="52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2000" fill="hold"/>
                                        <p:tgtEl>
                                          <p:spTgt spid="52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2" dur="2000"/>
                                        <p:tgtEl>
                                          <p:spTgt spid="52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3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5" dur="3000" fill="hold"/>
                                        <p:tgtEl>
                                          <p:spTgt spid="52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3000" fill="hold"/>
                                        <p:tgtEl>
                                          <p:spTgt spid="52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7" dur="3000"/>
                                        <p:tgtEl>
                                          <p:spTgt spid="52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8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0" dur="5000" fill="hold"/>
                                        <p:tgtEl>
                                          <p:spTgt spid="52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5000" fill="hold"/>
                                        <p:tgtEl>
                                          <p:spTgt spid="52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2" dur="5000"/>
                                        <p:tgtEl>
                                          <p:spTgt spid="52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3" fill="hold">
                            <p:stCondLst>
                              <p:cond delay="29000"/>
                            </p:stCondLst>
                            <p:childTnLst>
                              <p:par>
                                <p:cTn id="374" presetID="18" presetClass="entr" presetSubtype="1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6" dur="1000"/>
                                        <p:tgtEl>
                                          <p:spTgt spid="52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500" fill="hold"/>
                                        <p:tgtEl>
                                          <p:spTgt spid="5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500" fill="hold"/>
                                        <p:tgtEl>
                                          <p:spTgt spid="5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1" dur="500"/>
                                        <p:tgtEl>
                                          <p:spTgt spid="5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2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4" dur="500" fill="hold"/>
                                        <p:tgtEl>
                                          <p:spTgt spid="5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500" fill="hold"/>
                                        <p:tgtEl>
                                          <p:spTgt spid="5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6" dur="500"/>
                                        <p:tgtEl>
                                          <p:spTgt spid="5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7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9" dur="500" fill="hold"/>
                                        <p:tgtEl>
                                          <p:spTgt spid="5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500" fill="hold"/>
                                        <p:tgtEl>
                                          <p:spTgt spid="5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1" dur="500"/>
                                        <p:tgtEl>
                                          <p:spTgt spid="5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4" dur="500" fill="hold"/>
                                        <p:tgtEl>
                                          <p:spTgt spid="52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500" fill="hold"/>
                                        <p:tgtEl>
                                          <p:spTgt spid="52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6" dur="500"/>
                                        <p:tgtEl>
                                          <p:spTgt spid="5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7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9" dur="500" fill="hold"/>
                                        <p:tgtEl>
                                          <p:spTgt spid="5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500" fill="hold"/>
                                        <p:tgtEl>
                                          <p:spTgt spid="5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1" dur="500"/>
                                        <p:tgtEl>
                                          <p:spTgt spid="5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2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4" dur="500" fill="hold"/>
                                        <p:tgtEl>
                                          <p:spTgt spid="5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500" fill="hold"/>
                                        <p:tgtEl>
                                          <p:spTgt spid="5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500"/>
                                        <p:tgtEl>
                                          <p:spTgt spid="5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500" fill="hold"/>
                                        <p:tgtEl>
                                          <p:spTgt spid="52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500" fill="hold"/>
                                        <p:tgtEl>
                                          <p:spTgt spid="52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1" dur="500"/>
                                        <p:tgtEl>
                                          <p:spTgt spid="5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2" presetID="5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4" dur="500" fill="hold"/>
                                        <p:tgtEl>
                                          <p:spTgt spid="52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500" fill="hold"/>
                                        <p:tgtEl>
                                          <p:spTgt spid="52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6" dur="500"/>
                                        <p:tgtEl>
                                          <p:spTgt spid="5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31000"/>
                            </p:stCondLst>
                            <p:childTnLst>
                              <p:par>
                                <p:cTn id="418" presetID="18" presetClass="entr" presetSubtype="3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20" dur="1000"/>
                                        <p:tgtEl>
                                          <p:spTgt spid="52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1" presetID="18" presetClass="entr" presetSubtype="3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23" dur="1000"/>
                                        <p:tgtEl>
                                          <p:spTgt spid="52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4" presetID="2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6" dur="1000"/>
                                        <p:tgtEl>
                                          <p:spTgt spid="5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7" presetID="2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9" dur="1000"/>
                                        <p:tgtEl>
                                          <p:spTgt spid="5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0" presetID="2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2" dur="1000"/>
                                        <p:tgtEl>
                                          <p:spTgt spid="5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3" presetID="2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5" dur="1000"/>
                                        <p:tgtEl>
                                          <p:spTgt spid="5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6" presetID="2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8" dur="1000"/>
                                        <p:tgtEl>
                                          <p:spTgt spid="5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9" presetID="5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1" dur="1000"/>
                                        <p:tgtEl>
                                          <p:spTgt spid="52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 animBg="1"/>
      <p:bldP spid="52232" grpId="0" animBg="1"/>
      <p:bldP spid="52234" grpId="0" animBg="1"/>
      <p:bldP spid="52235" grpId="0" animBg="1"/>
      <p:bldP spid="52236" grpId="0" animBg="1"/>
      <p:bldP spid="52237" grpId="0" animBg="1"/>
      <p:bldP spid="52238" grpId="0" animBg="1"/>
      <p:bldP spid="52239" grpId="0" animBg="1"/>
      <p:bldP spid="52243" grpId="0" animBg="1"/>
      <p:bldP spid="52244" grpId="0" animBg="1"/>
      <p:bldP spid="52245" grpId="0" animBg="1"/>
      <p:bldP spid="52246" grpId="0" animBg="1"/>
      <p:bldP spid="52247" grpId="0" animBg="1"/>
      <p:bldP spid="52248" grpId="0" animBg="1"/>
      <p:bldP spid="52249" grpId="0" animBg="1"/>
      <p:bldP spid="52250" grpId="0" animBg="1"/>
      <p:bldP spid="52251" grpId="0" animBg="1"/>
      <p:bldP spid="52252" grpId="0" animBg="1"/>
      <p:bldP spid="52253" grpId="0" animBg="1"/>
      <p:bldP spid="52254" grpId="0" animBg="1"/>
      <p:bldP spid="52255" grpId="0" animBg="1"/>
      <p:bldP spid="52256" grpId="0" animBg="1"/>
      <p:bldP spid="52257" grpId="0" animBg="1"/>
      <p:bldP spid="52258" grpId="0" animBg="1"/>
      <p:bldP spid="52259" grpId="0" animBg="1"/>
      <p:bldP spid="52260" grpId="0" animBg="1"/>
      <p:bldP spid="52261" grpId="0" animBg="1"/>
      <p:bldP spid="52267" grpId="0" animBg="1"/>
      <p:bldP spid="52278" grpId="0" animBg="1"/>
      <p:bldP spid="52279" grpId="0" animBg="1"/>
      <p:bldP spid="52280" grpId="0" animBg="1"/>
      <p:bldP spid="52281" grpId="0" animBg="1"/>
      <p:bldP spid="52282" grpId="0" animBg="1"/>
      <p:bldP spid="52283" grpId="0" animBg="1"/>
      <p:bldP spid="52284" grpId="0" animBg="1"/>
      <p:bldP spid="52285" grpId="0" animBg="1"/>
      <p:bldP spid="52286" grpId="0" animBg="1"/>
      <p:bldP spid="52287" grpId="0" animBg="1"/>
      <p:bldP spid="52288" grpId="0" animBg="1"/>
      <p:bldP spid="52289" grpId="0" animBg="1"/>
      <p:bldP spid="52290" grpId="0" animBg="1"/>
      <p:bldP spid="52291" grpId="0" animBg="1"/>
      <p:bldP spid="52292" grpId="0" animBg="1"/>
      <p:bldP spid="52293" grpId="0" animBg="1"/>
      <p:bldP spid="52294" grpId="0" animBg="1"/>
      <p:bldP spid="52298" grpId="0" animBg="1"/>
      <p:bldP spid="52300" grpId="0" animBg="1"/>
      <p:bldP spid="52301" grpId="0" animBg="1"/>
      <p:bldP spid="52302" grpId="0" animBg="1"/>
      <p:bldP spid="52303" grpId="0" animBg="1"/>
      <p:bldP spid="52304" grpId="0" animBg="1"/>
      <p:bldP spid="52305" grpId="0" animBg="1"/>
      <p:bldP spid="52306" grpId="0" animBg="1"/>
      <p:bldP spid="52307" grpId="0" animBg="1"/>
      <p:bldP spid="52308" grpId="0" animBg="1"/>
      <p:bldP spid="52311" grpId="0" animBg="1"/>
      <p:bldP spid="52312" grpId="0" animBg="1"/>
      <p:bldP spid="52313" grpId="0" animBg="1"/>
      <p:bldP spid="52314" grpId="0" animBg="1"/>
      <p:bldP spid="52315" grpId="0" animBg="1"/>
      <p:bldP spid="52316" grpId="0"/>
      <p:bldP spid="52317" grpId="0"/>
      <p:bldP spid="52318" grpId="0" animBg="1"/>
      <p:bldP spid="52319" grpId="0" animBg="1"/>
      <p:bldP spid="52320" grpId="0" animBg="1"/>
      <p:bldP spid="52323" grpId="0" animBg="1"/>
      <p:bldP spid="52324" grpId="0" animBg="1"/>
      <p:bldP spid="52325" grpId="0" animBg="1"/>
      <p:bldP spid="52327" grpId="0" animBg="1"/>
      <p:bldP spid="52328" grpId="0" animBg="1"/>
      <p:bldP spid="52329" grpId="0"/>
      <p:bldP spid="52330" grpId="0"/>
      <p:bldP spid="52331" grpId="0"/>
      <p:bldP spid="52332" grpId="0"/>
      <p:bldP spid="52333" grpId="0"/>
      <p:bldP spid="52334" grpId="0"/>
      <p:bldP spid="52335" grpId="0"/>
      <p:bldP spid="52336" grpId="0"/>
      <p:bldP spid="52337" grpId="0" animBg="1"/>
      <p:bldP spid="52339" grpId="0" animBg="1"/>
      <p:bldP spid="52340" grpId="0" animBg="1"/>
      <p:bldP spid="52341" grpId="0" animBg="1"/>
      <p:bldP spid="52342" grpId="0" animBg="1"/>
      <p:bldP spid="52343" grpId="0" animBg="1"/>
      <p:bldP spid="52344" grpId="0" animBg="1"/>
      <p:bldP spid="52345" grpId="0" animBg="1"/>
      <p:bldP spid="52346" grpId="0" animBg="1"/>
      <p:bldP spid="52347" grpId="0" animBg="1"/>
      <p:bldP spid="52348" grpId="0" animBg="1"/>
      <p:bldP spid="52349" grpId="0" animBg="1"/>
      <p:bldP spid="52350" grpId="0" animBg="1"/>
      <p:bldP spid="52351" grpId="0" animBg="1"/>
      <p:bldP spid="52352" grpId="0" animBg="1"/>
      <p:bldP spid="52353" grpId="0" animBg="1"/>
      <p:bldP spid="52355" grpId="0" animBg="1"/>
      <p:bldP spid="52356" grpId="0" animBg="1"/>
      <p:bldP spid="52357" grpId="0" animBg="1"/>
      <p:bldP spid="52358" grpId="0" animBg="1"/>
      <p:bldP spid="52359" grpId="0" animBg="1"/>
      <p:bldP spid="52360" grpId="0"/>
      <p:bldP spid="52361" grpId="0"/>
      <p:bldP spid="52362" grpId="0"/>
      <p:bldP spid="5236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Серповидно-клеточная анемия</a:t>
            </a:r>
            <a:endParaRPr lang="ru-RU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6" name="Picture 6" descr="serpovidna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1441450"/>
            <a:ext cx="7632700" cy="4121150"/>
          </a:xfrm>
          <a:noFill/>
        </p:spPr>
      </p:pic>
      <p:sp>
        <p:nvSpPr>
          <p:cNvPr id="11268" name="Rectangle 7"/>
          <p:cNvSpPr>
            <a:spLocks noChangeArrowheads="1"/>
          </p:cNvSpPr>
          <p:nvPr/>
        </p:nvSpPr>
        <p:spPr bwMode="auto">
          <a:xfrm>
            <a:off x="827088" y="5661025"/>
            <a:ext cx="367347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Серповидный</a:t>
            </a:r>
            <a:r>
              <a:rPr lang="ru-RU" sz="2400" dirty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эритроцит</a:t>
            </a:r>
          </a:p>
        </p:txBody>
      </p:sp>
      <p:sp>
        <p:nvSpPr>
          <p:cNvPr id="11269" name="Rectangle 8"/>
          <p:cNvSpPr>
            <a:spLocks noChangeArrowheads="1"/>
          </p:cNvSpPr>
          <p:nvPr/>
        </p:nvSpPr>
        <p:spPr bwMode="auto">
          <a:xfrm>
            <a:off x="4932363" y="5734050"/>
            <a:ext cx="360045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Нормальный эритроцит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400816" cy="511156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Лейкоциты</a:t>
            </a: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Admin\Рабочий стол\i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57232"/>
            <a:ext cx="3571899" cy="2865159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i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844708"/>
            <a:ext cx="3508082" cy="279900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143372" y="1071546"/>
            <a:ext cx="4572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Лейкоциты (белые кровяные клетки) бесцветные клетки крови человека. Все типы лейкоцитов шаровидной формы, имеют ядро и способны к активному амебовидному движению. Лейкоциты играют важную роль в защите организма от болезней – вырабатывают антитела и поглощают бактерии.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3898900" cy="2232025"/>
          </a:xfrm>
        </p:spPr>
        <p:txBody>
          <a:bodyPr>
            <a:normAutofit fontScale="90000"/>
          </a:bodyPr>
          <a:lstStyle/>
          <a:p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Илья Ильич Мечников</a:t>
            </a:r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2571744"/>
            <a:ext cx="4038600" cy="369411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Русский учёный, автор фагоцитарной теории иммунитета, в 1908 году удостоен Нобелевской премии за открытие </a:t>
            </a:r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фагоцитоза</a:t>
            </a:r>
          </a:p>
        </p:txBody>
      </p:sp>
      <p:pic>
        <p:nvPicPr>
          <p:cNvPr id="44038" name="Picture 6" descr="Илья Мечников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14876" y="428604"/>
            <a:ext cx="4192585" cy="5506242"/>
          </a:xfrm>
        </p:spPr>
      </p:pic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5724525" y="6237288"/>
            <a:ext cx="170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/>
              <a:t>(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1845-1916</a:t>
            </a:r>
            <a:r>
              <a:rPr lang="ru-RU" sz="2400" b="1" dirty="0"/>
              <a:t>)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2000"/>
                                        <p:tgtEl>
                                          <p:spTgt spid="440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2000"/>
                                        <p:tgtEl>
                                          <p:spTgt spid="44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/>
      <p:bldP spid="44039" grpId="0" build="p"/>
      <p:bldP spid="4404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 sz="quarter"/>
          </p:nvPr>
        </p:nvSpPr>
        <p:spPr>
          <a:xfrm>
            <a:off x="3276600" y="274638"/>
            <a:ext cx="5410200" cy="1143000"/>
          </a:xfrm>
        </p:spPr>
        <p:txBody>
          <a:bodyPr>
            <a:normAutofit fontScale="90000"/>
          </a:bodyPr>
          <a:lstStyle/>
          <a:p>
            <a:r>
              <a:rPr lang="ru-RU" sz="7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Фагоцитоз</a:t>
            </a:r>
          </a:p>
        </p:txBody>
      </p:sp>
      <p:pic>
        <p:nvPicPr>
          <p:cNvPr id="29715" name="Picture 19" descr="фагоцитоз 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20" y="642918"/>
            <a:ext cx="2370137" cy="3024187"/>
          </a:xfrm>
        </p:spPr>
      </p:pic>
      <p:pic>
        <p:nvPicPr>
          <p:cNvPr id="29716" name="Picture 20" descr="фагоцитоз 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500298" y="1857364"/>
            <a:ext cx="2339975" cy="2952750"/>
          </a:xfrm>
        </p:spPr>
      </p:pic>
      <p:pic>
        <p:nvPicPr>
          <p:cNvPr id="29717" name="Picture 21" descr="фагоцитоз 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4572000" y="2428868"/>
            <a:ext cx="2522537" cy="3168650"/>
          </a:xfrm>
        </p:spPr>
      </p:pic>
      <p:pic>
        <p:nvPicPr>
          <p:cNvPr id="29718" name="Picture 22" descr="фагоцитоз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tretch>
            <a:fillRect/>
          </a:stretch>
        </p:blipFill>
        <p:spPr>
          <a:xfrm>
            <a:off x="6715140" y="3929065"/>
            <a:ext cx="2214578" cy="2847315"/>
          </a:xfr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9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7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7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4043362" cy="116205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Внутренняя среда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организма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071934" y="1000108"/>
            <a:ext cx="4614866" cy="512605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это совокупность жидкостей, принимающих участие в процессах обмена веществ и поддержания гомеостаза организма</a:t>
            </a:r>
          </a:p>
          <a:p>
            <a:endParaRPr lang="ru-RU" dirty="0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14488"/>
            <a:ext cx="3513881" cy="30003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>
          <a:xfrm>
            <a:off x="428596" y="57148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sz="6600" b="1" dirty="0">
                <a:solidFill>
                  <a:schemeClr val="tx1"/>
                </a:solidFill>
                <a:latin typeface="Times New Roman" pitchFamily="18" charset="0"/>
              </a:rPr>
              <a:t>Лейкоциты</a:t>
            </a:r>
          </a:p>
        </p:txBody>
      </p:sp>
      <p:pic>
        <p:nvPicPr>
          <p:cNvPr id="22539" name="Picture 11" descr="фагоцит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00364" y="1725458"/>
            <a:ext cx="5565772" cy="3960662"/>
          </a:xfrm>
        </p:spPr>
      </p:pic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468313" y="4149725"/>
            <a:ext cx="153670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фагоцит</a:t>
            </a: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5429256" y="6143644"/>
            <a:ext cx="16995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бактерии</a:t>
            </a:r>
          </a:p>
        </p:txBody>
      </p:sp>
      <p:sp>
        <p:nvSpPr>
          <p:cNvPr id="22542" name="Line 14"/>
          <p:cNvSpPr>
            <a:spLocks noChangeShapeType="1"/>
          </p:cNvSpPr>
          <p:nvPr/>
        </p:nvSpPr>
        <p:spPr bwMode="auto">
          <a:xfrm flipV="1">
            <a:off x="6215074" y="5143511"/>
            <a:ext cx="144462" cy="114300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43" name="Line 15"/>
          <p:cNvSpPr>
            <a:spLocks noChangeShapeType="1"/>
          </p:cNvSpPr>
          <p:nvPr/>
        </p:nvSpPr>
        <p:spPr bwMode="auto">
          <a:xfrm flipV="1">
            <a:off x="6215074" y="3500437"/>
            <a:ext cx="1670039" cy="285752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44" name="Line 16"/>
          <p:cNvSpPr>
            <a:spLocks noChangeShapeType="1"/>
          </p:cNvSpPr>
          <p:nvPr/>
        </p:nvSpPr>
        <p:spPr bwMode="auto">
          <a:xfrm flipV="1">
            <a:off x="1403350" y="3143248"/>
            <a:ext cx="2811460" cy="114935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" dur="5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1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1000"/>
                                        <p:tgtEl>
                                          <p:spTgt spid="22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20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20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20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  <p:bldP spid="22540" grpId="0"/>
      <p:bldP spid="22541" grpId="0"/>
      <p:bldP spid="22542" grpId="0" animBg="1"/>
      <p:bldP spid="22543" grpId="0" animBg="1"/>
      <p:bldP spid="2254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 noChangeArrowheads="1"/>
          </p:cNvSpPr>
          <p:nvPr>
            <p:ph type="title"/>
          </p:nvPr>
        </p:nvSpPr>
        <p:spPr>
          <a:xfrm>
            <a:off x="571472" y="714356"/>
            <a:ext cx="8229600" cy="10668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Лейкоцит против бактерий </a:t>
            </a:r>
          </a:p>
        </p:txBody>
      </p:sp>
      <p:pic>
        <p:nvPicPr>
          <p:cNvPr id="35846" name="Picture 6" descr="makrofa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5951"/>
          <a:stretch>
            <a:fillRect/>
          </a:stretch>
        </p:blipFill>
        <p:spPr>
          <a:xfrm>
            <a:off x="1125010" y="1714487"/>
            <a:ext cx="6447385" cy="450059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5329246" cy="116205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Тромбоциты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4400552" cy="4691063"/>
          </a:xfrm>
        </p:spPr>
        <p:txBody>
          <a:bodyPr>
            <a:normAutofit fontScale="92500"/>
          </a:bodyPr>
          <a:lstStyle/>
          <a:p>
            <a:r>
              <a:rPr lang="ru-RU" sz="12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Кровяные пластинки(тромбоциты) – небольшие безъядерные образования, в 1 мм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их содержится до 400000. Продолжительность их жизни – 5-7 дней. Образуются они в красном костном мозге. Основная функция связана с процессом свёртывания крови.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4" descr="C:\Documents and Settings\Admin\Рабочий стол\i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572000" y="357166"/>
            <a:ext cx="4293900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428992" y="571480"/>
            <a:ext cx="571500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Свертывание крови</a:t>
            </a:r>
          </a:p>
        </p:txBody>
      </p:sp>
      <p:pic>
        <p:nvPicPr>
          <p:cNvPr id="1331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836613"/>
            <a:ext cx="33337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214282" y="3286124"/>
            <a:ext cx="864235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При ранении кровь выходит из сосуда.</a:t>
            </a:r>
          </a:p>
          <a:p>
            <a:r>
              <a:rPr lang="ru-RU" sz="2200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 первой стадии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у места повреждения сосуда накапливаются и разрушаются </a:t>
            </a:r>
            <a:r>
              <a:rPr lang="ru-RU" sz="2200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тромбоциты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Из них выводится в плазму особый фермент – </a:t>
            </a:r>
            <a:r>
              <a:rPr lang="ru-RU" sz="2200" i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тромбопластин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200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 второй стадии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тромбопластин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воздействует на белок плазмы 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протромбин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и последний превращается в активный </a:t>
            </a:r>
            <a:r>
              <a:rPr lang="ru-RU" sz="2200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тромбин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200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 третьей стадии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тромбин действует на растворимый в плазме белок </a:t>
            </a:r>
            <a:r>
              <a:rPr lang="ru-RU" sz="2200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фибриноген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который превращается в нерастворимый белок </a:t>
            </a:r>
            <a:r>
              <a:rPr lang="ru-RU" sz="2200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фибрин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 В сети фибрина застревают эритроциты, лейкоциты и тромбоциты, образуя сгусток — </a:t>
            </a:r>
            <a:r>
              <a:rPr lang="ru-RU" sz="2200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тромб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3708400" y="915988"/>
            <a:ext cx="5256213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Свертывание крови предохраняет организм от потери крови при ранениях. В свертывании крови участвуют различные вещества, находящиеся в сосудах и в окружающих тканях. Особо важную роль играют кровяные пластинки </a:t>
            </a:r>
            <a:r>
              <a:rPr lang="ru-RU" sz="2200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тромбоциты</a:t>
            </a:r>
            <a:r>
              <a:rPr lang="ru-RU" sz="2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200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ионы кальция</a:t>
            </a:r>
            <a:r>
              <a:rPr lang="ru-RU" sz="22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8" grpId="0"/>
      <p:bldP spid="133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3536940" y="714356"/>
            <a:ext cx="510702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Свертывание крови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836613"/>
            <a:ext cx="33337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23850" y="3500438"/>
            <a:ext cx="84963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Через некоторое время тромб рассасывается и проходимость сосуда восстанавливается. Снижение температуры замедляет, а повышение — ускоряет скорость свертывания крови.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786182" y="1285860"/>
            <a:ext cx="511333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Сосуд закупоривается тромбом, и кровотечение прекращается. Оставшаяся плазма выжимается из тромба. </a:t>
            </a:r>
            <a:r>
              <a:rPr lang="ru-RU" sz="2400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Плазма крови без фибриногена называется сывороткой крови.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642918"/>
            <a:ext cx="8229600" cy="785818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Тромб</a:t>
            </a:r>
          </a:p>
        </p:txBody>
      </p:sp>
      <p:pic>
        <p:nvPicPr>
          <p:cNvPr id="17411" name="Picture 6" descr="тромб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0435" y="1260597"/>
            <a:ext cx="6906275" cy="5313241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Форменные элементы</a:t>
            </a:r>
          </a:p>
        </p:txBody>
      </p:sp>
      <p:graphicFrame>
        <p:nvGraphicFramePr>
          <p:cNvPr id="21758" name="Group 254"/>
          <p:cNvGraphicFramePr>
            <a:graphicFrameLocks noGrp="1"/>
          </p:cNvGraphicFramePr>
          <p:nvPr>
            <p:ph type="tbl" idx="1"/>
          </p:nvPr>
        </p:nvGraphicFramePr>
        <p:xfrm>
          <a:off x="214282" y="785795"/>
          <a:ext cx="8786875" cy="5906793"/>
        </p:xfrm>
        <a:graphic>
          <a:graphicData uri="http://schemas.openxmlformats.org/drawingml/2006/table">
            <a:tbl>
              <a:tblPr/>
              <a:tblGrid>
                <a:gridCol w="1407682"/>
                <a:gridCol w="1111329"/>
                <a:gridCol w="1267203"/>
                <a:gridCol w="1071570"/>
                <a:gridCol w="1143008"/>
                <a:gridCol w="1285884"/>
                <a:gridCol w="1500199"/>
              </a:tblGrid>
              <a:tr h="11720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Форменные элементы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Строение клетки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образования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Продолж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функционирования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отмирания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в 1 мм</a:t>
                      </a:r>
                      <a:r>
                        <a:rPr kumimoji="0" lang="ru-RU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крови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Функции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79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Эритроциты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красные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кровяные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безъядерные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клетки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Красный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костный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мозг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3-4 мес.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Печень, селезёнка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4,5-5 млн.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 кислорода и углекислого газа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42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Лейкоциты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белые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кровяные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амёбобразные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клетки, имеющие ядро.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Красный костный мозг,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селезёнка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лимфатические узлы.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3-5 дней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Печень, селезенка, а также места, где идёт воспалительный процесс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6-8 тыс.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Обеспечивают иммунитет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2363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Тромбоциты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Кровяные пластинки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Красный костный мозг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2-5 дней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Печень, селезёнка.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300-500 тыс.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Участвуют в свёртывании крови при 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повреждении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217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17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1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1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85720" y="500042"/>
            <a:ext cx="84978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Внутренняя среда организма: </a:t>
            </a:r>
            <a:r>
              <a:rPr lang="ru-RU" sz="2400" b="1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тканевая (межклеточная) жидкость</a:t>
            </a:r>
            <a:endParaRPr lang="ru-RU" sz="24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857620" y="1357298"/>
            <a:ext cx="517843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Каждая клетка организма выполняет определенную работу и нуждается в постоянном притоке кислорода и питательных веществ, а также в удалении продуктов обмена веществ. И то и другое происходит через кровь, циркулирующую в кровеносной системе. Клетки организма с кровью непосредственно не соприкасаются. </a:t>
            </a:r>
          </a:p>
        </p:txBody>
      </p:sp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14488"/>
            <a:ext cx="3588223" cy="306387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3786182" y="3500438"/>
            <a:ext cx="5178431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Каждую клетку омывает жидкость, в которой содержатся необходимые для нее вещества. Эта жидкость называется </a:t>
            </a:r>
            <a:r>
              <a:rPr lang="ru-RU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межклеточным веществом</a:t>
            </a:r>
            <a:r>
              <a:rPr lang="ru-RU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Так как через мембрану клеток вещества могут проникать только в растворенном виде, межклеточное вещество является для них жизненно важной средой. Из нее клетки получают кислород и питательные вещества, а ей отдают углекислый газ и отработанные продукты обмена.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3078" grpId="0"/>
      <p:bldP spid="308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66339122_lymphsyste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3714775" cy="3643338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0"/>
            <a:ext cx="7500990" cy="1500174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Внутренняя среда организма: </a:t>
            </a:r>
            <a:r>
              <a:rPr lang="ru-RU" sz="3200" i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лимфа</a:t>
            </a:r>
            <a:r>
              <a:rPr lang="ru-RU" sz="32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000496" y="1071546"/>
            <a:ext cx="4611684" cy="557216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Межклеточное вещество постоянно пополняется из крови различными химическими соединениями и водой. Одновременно некоторое количество белков, жиров и воды проникает из межклеточного вещества в систему мельчайших лимфатических сосудов — слепо замкнутых лимфатических капилляров.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Межклеточное вещество, просочившееся в лимфатические капилляры, называется </a:t>
            </a:r>
            <a:r>
              <a:rPr lang="ru-RU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лимфой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Лимфа накапливается и по лимфатическим сосудам переносится в кровеносную систему. За день в кровь поступает от 2 до 4 л лимфы.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57158" y="500042"/>
            <a:ext cx="84978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Внутренняя среда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организма: </a:t>
            </a:r>
            <a:r>
              <a:rPr lang="ru-RU" sz="3600" b="1" i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кровь</a:t>
            </a:r>
            <a:endParaRPr lang="ru-RU" sz="36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4071934" y="1071546"/>
            <a:ext cx="4897437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Кровь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— жидкая соединительная ткань. Она состоит из жидкой части —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плазмы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 отдельных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форменных элементов.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Кровь циркулирует в замкнутой системе сосудов. Объем крови в теле человека в среднем около 5 л.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2" name="Picture 4" descr="http://ua.textreferat.com/images/referats/16240/image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14" y="1214422"/>
            <a:ext cx="4090134" cy="48577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85720" y="357166"/>
            <a:ext cx="84978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i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Внутренняя среда организма</a:t>
            </a:r>
            <a:endParaRPr lang="ru-RU" sz="4000" b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3714744" y="2928934"/>
            <a:ext cx="510540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Такое постоянство внутренней среды проявляется в том, что в ответ на воздействия из внешней среды в организме автоматически возникают ответные реакции, препятствующие сильным изменениям его внутренней среды. Постоянство внутренней среды (</a:t>
            </a:r>
            <a:r>
              <a:rPr lang="ru-RU" sz="2400" i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гомеостаз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— пример процессов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в нашем организме.</a:t>
            </a:r>
          </a:p>
        </p:txBody>
      </p:sp>
      <p:pic>
        <p:nvPicPr>
          <p:cNvPr id="717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857364"/>
            <a:ext cx="3214710" cy="27449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643306" y="1000108"/>
            <a:ext cx="52149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Внутренняя среда организма имеет постоянный состав. Это обеспечивает нормальный обмен веществ клеток и выполнение свойственных им функций.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428604"/>
            <a:ext cx="8229600" cy="91124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Кровь.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Состав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крови</a:t>
            </a:r>
          </a:p>
        </p:txBody>
      </p:sp>
      <p:sp>
        <p:nvSpPr>
          <p:cNvPr id="7171" name="Line 4"/>
          <p:cNvSpPr>
            <a:spLocks noChangeShapeType="1"/>
          </p:cNvSpPr>
          <p:nvPr/>
        </p:nvSpPr>
        <p:spPr bwMode="auto">
          <a:xfrm flipH="1">
            <a:off x="2268538" y="1214422"/>
            <a:ext cx="2303462" cy="7747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172" name="Line 5"/>
          <p:cNvSpPr>
            <a:spLocks noChangeShapeType="1"/>
          </p:cNvSpPr>
          <p:nvPr/>
        </p:nvSpPr>
        <p:spPr bwMode="auto">
          <a:xfrm>
            <a:off x="4572000" y="1214422"/>
            <a:ext cx="1584325" cy="48579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539750" y="1989138"/>
            <a:ext cx="3817936" cy="10080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Плазма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50-60 % объёма крови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4932363" y="1700213"/>
            <a:ext cx="3708400" cy="17287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Форменные </a:t>
            </a: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Элементы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50-40 % объёма крови</a:t>
            </a: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539750" y="2997200"/>
            <a:ext cx="3817936" cy="3671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Char char="-"/>
            </a:pPr>
            <a:r>
              <a:rPr lang="ru-RU" sz="2400" dirty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Вода 90-92 %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Белки 7 %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Жиры 0,8 %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Глюкоза 0,12 %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Мин. соли  0,9 %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ферменты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Гормоны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Продукты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жизнедеятельности</a:t>
            </a:r>
          </a:p>
          <a:p>
            <a:pPr>
              <a:buFontTx/>
              <a:buChar char="-"/>
            </a:pPr>
            <a:endParaRPr lang="ru-RU" sz="2400" dirty="0"/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4932363" y="3429000"/>
            <a:ext cx="3671887" cy="3168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Эритроциты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Лейкоциты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Тромбоциты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6" grpId="0" animBg="1"/>
      <p:bldP spid="15367" grpId="0" animBg="1"/>
      <p:bldP spid="15368" grpId="0" animBg="1"/>
      <p:bldP spid="1536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xfrm>
            <a:off x="428596" y="714356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ru-RU" sz="7200" b="1" dirty="0">
                <a:solidFill>
                  <a:srgbClr val="FF0000"/>
                </a:solidFill>
                <a:latin typeface="Times New Roman" pitchFamily="18" charset="0"/>
              </a:rPr>
              <a:t>Состав крови</a:t>
            </a:r>
          </a:p>
        </p:txBody>
      </p:sp>
      <p:pic>
        <p:nvPicPr>
          <p:cNvPr id="12296" name="Picture 8" descr="кровь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43504" y="1857364"/>
            <a:ext cx="3233991" cy="4324350"/>
          </a:xfrm>
        </p:spPr>
      </p:pic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3214678" y="2428868"/>
            <a:ext cx="2943232" cy="43021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8" name="Line 10"/>
          <p:cNvSpPr>
            <a:spLocks noChangeShapeType="1"/>
          </p:cNvSpPr>
          <p:nvPr/>
        </p:nvSpPr>
        <p:spPr bwMode="auto">
          <a:xfrm>
            <a:off x="4143372" y="4357694"/>
            <a:ext cx="2012953" cy="295269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571472" y="1928802"/>
            <a:ext cx="378621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Плазма 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(межклеточное вещество)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357158" y="3929066"/>
            <a:ext cx="469575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800" b="1" u="sng" dirty="0">
                <a:latin typeface="Times New Roman" pitchFamily="18" charset="0"/>
                <a:cs typeface="Times New Roman" pitchFamily="18" charset="0"/>
              </a:rPr>
              <a:t>Форменные элементы: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эритроциты, лейкоциты,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тромбоциты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8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7" grpId="0" animBg="1"/>
      <p:bldP spid="12298" grpId="0" animBg="1"/>
      <p:bldP spid="12299" grpId="0"/>
      <p:bldP spid="1230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260350"/>
            <a:ext cx="8435975" cy="1143000"/>
          </a:xfrm>
        </p:spPr>
        <p:txBody>
          <a:bodyPr/>
          <a:lstStyle/>
          <a:p>
            <a:r>
              <a:rPr lang="ru-RU" sz="4800" b="1" dirty="0">
                <a:solidFill>
                  <a:srgbClr val="C00000"/>
                </a:solidFill>
                <a:latin typeface="Times New Roman" pitchFamily="18" charset="0"/>
              </a:rPr>
              <a:t>Форменные элементы крови</a:t>
            </a:r>
          </a:p>
        </p:txBody>
      </p:sp>
      <p:pic>
        <p:nvPicPr>
          <p:cNvPr id="17414" name="Picture 6" descr="кровь 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8926" y="1428736"/>
            <a:ext cx="5734633" cy="4324350"/>
          </a:xfrm>
        </p:spPr>
      </p:pic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428596" y="2357430"/>
            <a:ext cx="18940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эритроциты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357158" y="5000636"/>
            <a:ext cx="17467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лейкоциты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357158" y="3429000"/>
            <a:ext cx="19194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тромбоциты</a:t>
            </a:r>
          </a:p>
        </p:txBody>
      </p:sp>
      <p:sp>
        <p:nvSpPr>
          <p:cNvPr id="17418" name="Line 10"/>
          <p:cNvSpPr>
            <a:spLocks noChangeShapeType="1"/>
          </p:cNvSpPr>
          <p:nvPr/>
        </p:nvSpPr>
        <p:spPr bwMode="auto">
          <a:xfrm>
            <a:off x="2214546" y="2643182"/>
            <a:ext cx="3143272" cy="50006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>
            <a:off x="2214546" y="3786190"/>
            <a:ext cx="2357453" cy="35719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20" name="Line 12"/>
          <p:cNvSpPr>
            <a:spLocks noChangeShapeType="1"/>
          </p:cNvSpPr>
          <p:nvPr/>
        </p:nvSpPr>
        <p:spPr bwMode="auto">
          <a:xfrm flipV="1">
            <a:off x="2071670" y="5214950"/>
            <a:ext cx="2357453" cy="71438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2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20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6" dur="2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17415" grpId="0"/>
      <p:bldP spid="17416" grpId="0"/>
      <p:bldP spid="17417" grpId="0"/>
      <p:bldP spid="17418" grpId="0" animBg="1"/>
      <p:bldP spid="17419" grpId="0" animBg="1"/>
      <p:bldP spid="1742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100</TotalTime>
  <Words>1089</Words>
  <Application>Microsoft Office PowerPoint</Application>
  <PresentationFormat>Экран (4:3)</PresentationFormat>
  <Paragraphs>131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Городская</vt:lpstr>
      <vt:lpstr>Внутренняя среда  организма</vt:lpstr>
      <vt:lpstr>Внутренняя среда  организма</vt:lpstr>
      <vt:lpstr>Слайд 3</vt:lpstr>
      <vt:lpstr>Внутренняя среда организма: лимфа </vt:lpstr>
      <vt:lpstr>Слайд 5</vt:lpstr>
      <vt:lpstr>Слайд 6</vt:lpstr>
      <vt:lpstr>Кровь. Состав крови</vt:lpstr>
      <vt:lpstr>Состав крови</vt:lpstr>
      <vt:lpstr>Форменные элементы крови</vt:lpstr>
      <vt:lpstr>Эритроциты</vt:lpstr>
      <vt:lpstr>Молекула гемоглобина</vt:lpstr>
      <vt:lpstr>Слайд 12</vt:lpstr>
      <vt:lpstr>Слайд 13</vt:lpstr>
      <vt:lpstr>Слайд 14</vt:lpstr>
      <vt:lpstr>Слайд 15</vt:lpstr>
      <vt:lpstr>Серповидно-клеточная анемия</vt:lpstr>
      <vt:lpstr>Лейкоциты</vt:lpstr>
      <vt:lpstr>Илья Ильич Мечников</vt:lpstr>
      <vt:lpstr>Фагоцитоз</vt:lpstr>
      <vt:lpstr>Лейкоциты</vt:lpstr>
      <vt:lpstr>Лейкоцит против бактерий </vt:lpstr>
      <vt:lpstr>Тромбоциты</vt:lpstr>
      <vt:lpstr>Слайд 23</vt:lpstr>
      <vt:lpstr>Слайд 24</vt:lpstr>
      <vt:lpstr>Тромб</vt:lpstr>
      <vt:lpstr>Форменные элементы</vt:lpstr>
    </vt:vector>
  </TitlesOfParts>
  <Company>Вован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Внутренняя среда  организма</dc:title>
  <dc:creator>Вован</dc:creator>
  <cp:lastModifiedBy>Вован</cp:lastModifiedBy>
  <cp:revision>10</cp:revision>
  <dcterms:created xsi:type="dcterms:W3CDTF">2012-10-23T16:28:01Z</dcterms:created>
  <dcterms:modified xsi:type="dcterms:W3CDTF">2012-10-23T18:08:06Z</dcterms:modified>
</cp:coreProperties>
</file>