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4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832" autoAdjust="0"/>
  </p:normalViewPr>
  <p:slideViewPr>
    <p:cSldViewPr>
      <p:cViewPr varScale="1">
        <p:scale>
          <a:sx n="62" d="100"/>
          <a:sy n="62" d="100"/>
        </p:scale>
        <p:origin x="-7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8/26/2012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    Муниципальное бюджетное дошкольное образовательное учреждение детский сад </a:t>
            </a:r>
            <a:r>
              <a:rPr lang="ru-RU" sz="1600" dirty="0" err="1" smtClean="0"/>
              <a:t>общеразвивающего</a:t>
            </a:r>
            <a:r>
              <a:rPr lang="ru-RU" sz="1600" dirty="0" smtClean="0"/>
              <a:t> вида «Родничок» с. </a:t>
            </a:r>
            <a:r>
              <a:rPr lang="ru-RU" sz="1600" dirty="0" err="1" smtClean="0"/>
              <a:t>Верхопенье</a:t>
            </a:r>
            <a:r>
              <a:rPr lang="ru-RU" sz="1600" dirty="0" smtClean="0"/>
              <a:t> </a:t>
            </a:r>
            <a:r>
              <a:rPr lang="ru-RU" sz="1600" dirty="0" err="1" smtClean="0"/>
              <a:t>Ивнянского</a:t>
            </a:r>
            <a:r>
              <a:rPr lang="ru-RU" sz="1600" dirty="0" smtClean="0"/>
              <a:t> района Белгородской области</a:t>
            </a: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05400"/>
            <a:ext cx="8229600" cy="17526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                                                 </a:t>
            </a:r>
            <a:r>
              <a:rPr lang="ru-RU" dirty="0" smtClean="0">
                <a:solidFill>
                  <a:schemeClr val="tx2"/>
                </a:solidFill>
              </a:rPr>
              <a:t>Подготовила:</a:t>
            </a:r>
          </a:p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                                                                      воспитатель Силина Т.И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                                    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err="1" smtClean="0">
                <a:solidFill>
                  <a:schemeClr val="tx2"/>
                </a:solidFill>
              </a:rPr>
              <a:t>Верхопенье</a:t>
            </a:r>
            <a:endParaRPr lang="ru-RU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tx2"/>
                </a:solidFill>
              </a:rPr>
              <a:t> 2012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3400" y="2743200"/>
            <a:ext cx="803514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Государственная стратегия 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содержании дошкольного образования.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Анализ н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ормативных, правовых документов, 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регламентирующих развитие  содержания системы </a:t>
            </a:r>
          </a:p>
          <a:p>
            <a:pPr algn="ctr"/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</a:t>
            </a:r>
            <a:r>
              <a:rPr lang="ru-RU" sz="2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ошкольного образования.</a:t>
            </a:r>
            <a:endParaRPr lang="ru-RU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dirty="0" err="1" smtClean="0">
                <a:latin typeface="+mn-lt"/>
              </a:rPr>
              <a:t>СанПиН</a:t>
            </a:r>
            <a:r>
              <a:rPr lang="ru-RU" sz="2400" b="1" dirty="0" smtClean="0">
                <a:latin typeface="+mn-lt"/>
              </a:rPr>
              <a:t> 2.4.1.2660 – 10.</a:t>
            </a:r>
            <a:br>
              <a:rPr lang="ru-RU" sz="2400" b="1" dirty="0" smtClean="0">
                <a:latin typeface="+mn-lt"/>
              </a:rPr>
            </a:br>
            <a:r>
              <a:rPr lang="ru-RU" sz="2400" b="1" dirty="0" smtClean="0">
                <a:latin typeface="+mn-lt"/>
              </a:rPr>
              <a:t>Санитарно-эпидемиологические   требования к устройству, содержанию и организации режима работы в дошкольных организациях.</a:t>
            </a:r>
            <a:endParaRPr lang="ru-RU" sz="24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dirty="0" smtClean="0"/>
              <a:t>Требования  к  участку. </a:t>
            </a:r>
          </a:p>
          <a:p>
            <a:pPr lvl="0"/>
            <a:r>
              <a:rPr lang="ru-RU" dirty="0" smtClean="0"/>
              <a:t>Требования  к  зданию. </a:t>
            </a:r>
          </a:p>
          <a:p>
            <a:pPr lvl="0"/>
            <a:r>
              <a:rPr lang="ru-RU" dirty="0" smtClean="0"/>
              <a:t>Требования  к  внутренней  отделке  помещения.</a:t>
            </a:r>
          </a:p>
          <a:p>
            <a:pPr lvl="0"/>
            <a:r>
              <a:rPr lang="ru-RU" dirty="0" smtClean="0"/>
              <a:t>Требования  к  оборудованию  помещения. </a:t>
            </a:r>
          </a:p>
          <a:p>
            <a:pPr lvl="0"/>
            <a:r>
              <a:rPr lang="ru-RU" dirty="0" smtClean="0"/>
              <a:t>Требования  к  естественному  и  искусственному  освещению помещения. </a:t>
            </a:r>
          </a:p>
          <a:p>
            <a:pPr lvl="0"/>
            <a:r>
              <a:rPr lang="ru-RU" dirty="0" smtClean="0"/>
              <a:t>Требования  к  отоплению  и  вентиляции.  </a:t>
            </a:r>
          </a:p>
          <a:p>
            <a:pPr lvl="0"/>
            <a:r>
              <a:rPr lang="ru-RU" dirty="0" smtClean="0"/>
              <a:t>Требования  к  одежде. </a:t>
            </a:r>
          </a:p>
          <a:p>
            <a:pPr lvl="0"/>
            <a:r>
              <a:rPr lang="ru-RU" dirty="0" smtClean="0"/>
              <a:t>Требования  к  водоснабжению  и  канализации. </a:t>
            </a:r>
          </a:p>
          <a:p>
            <a:pPr lvl="0"/>
            <a:r>
              <a:rPr lang="ru-RU" dirty="0" smtClean="0"/>
              <a:t>Требования  к  санитарному  содержанию  помещений .  </a:t>
            </a:r>
          </a:p>
          <a:p>
            <a:pPr lvl="0"/>
            <a:r>
              <a:rPr lang="ru-RU" dirty="0" smtClean="0"/>
              <a:t>Требования  к  организации  питания.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Типовое положение о дошкольном образовательном учреждении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Направлено на развитие разнообразных форм дошкольного образования. </a:t>
            </a:r>
          </a:p>
          <a:p>
            <a:r>
              <a:rPr lang="ru-RU" dirty="0" smtClean="0"/>
              <a:t> Основной организационно-структурной единицей дошкольного образования является группа детей дошкольного возраста.</a:t>
            </a:r>
          </a:p>
          <a:p>
            <a:r>
              <a:rPr lang="ru-RU" dirty="0" smtClean="0"/>
              <a:t> Содержит нормы, регламентирующие деятельность семейных дошкольных групп и групп по присмотру и уходу за детьми.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04088"/>
            <a:ext cx="91440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+mn-lt"/>
              </a:rPr>
              <a:t>Федеральные государственные требования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Система нормативов и регламентов, обеспечивающих реализацию основной образовательной программы дошкольного образования, направленных на достижение планируемых результатов дошкольного </a:t>
            </a:r>
            <a:r>
              <a:rPr lang="ru-RU" dirty="0" smtClean="0"/>
              <a:t>образования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Определяют новое представление о содержании и организации дошкольного образования.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+mn-lt"/>
              </a:rPr>
              <a:t>Региональные постановления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Программа «Развитие образования Белгородской области на 2011-2015 годы»</a:t>
            </a:r>
          </a:p>
          <a:p>
            <a:r>
              <a:rPr lang="ru-RU" dirty="0" smtClean="0"/>
              <a:t>Постановление губернатора Белгородской области  «О дополнительных мерах по повышению рождаемости» № 165</a:t>
            </a:r>
          </a:p>
          <a:p>
            <a:r>
              <a:rPr lang="ru-RU" dirty="0" smtClean="0"/>
              <a:t>Постановление губернатора Белгородской области «О дошкольных образовательных учреждениях».</a:t>
            </a:r>
          </a:p>
          <a:p>
            <a:r>
              <a:rPr lang="ru-RU" dirty="0" smtClean="0"/>
              <a:t> Создание муниципальных консультативных пунктов для частных предпринимателей, юридических лиц, желающих создать негосударственные формы дошкольного образования.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304800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  <a:latin typeface="+mn-lt"/>
              </a:rPr>
              <a:t>Система дошкольного образования представляет собой многофункциональную сеть дошкольных образовательных учреждений, ориентированную на потребности общества и предоставляющую разнообразный спектр образовательных услуг с учетом возрастных и индивидуальных особенностей развития ребенка, используя при этом за основу нормативно-правовые документы, регулирующие работу системы дошкольного образования.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4648200"/>
            <a:ext cx="8229600" cy="5334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endParaRPr lang="ru-RU" dirty="0"/>
          </a:p>
        </p:txBody>
      </p:sp>
      <p:pic>
        <p:nvPicPr>
          <p:cNvPr id="4" name="Рисунок 3" descr="http://detsad72.ru/images/consult/img_c89d76afa5a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3810000"/>
            <a:ext cx="44958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28600"/>
            <a:ext cx="8991600" cy="1066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  <a:latin typeface="+mn-lt"/>
              </a:rPr>
              <a:t>Уровни нормативно-правовых документов</a:t>
            </a:r>
            <a:endParaRPr lang="ru-RU" sz="32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47800"/>
            <a:ext cx="7854696" cy="5105400"/>
          </a:xfrm>
        </p:spPr>
        <p:txBody>
          <a:bodyPr>
            <a:normAutofit/>
          </a:bodyPr>
          <a:lstStyle/>
          <a:p>
            <a:pPr marL="514350" indent="-514350" algn="l">
              <a:buAutoNum type="arabicPeriod"/>
            </a:pPr>
            <a:r>
              <a:rPr lang="ru-RU" sz="3600" dirty="0" smtClean="0"/>
              <a:t>Международные</a:t>
            </a:r>
          </a:p>
          <a:p>
            <a:pPr marL="514350" indent="-514350" algn="l">
              <a:buAutoNum type="arabicPeriod"/>
            </a:pPr>
            <a:r>
              <a:rPr lang="ru-RU" sz="3600" dirty="0" smtClean="0"/>
              <a:t>Государственные или федеральные</a:t>
            </a:r>
          </a:p>
          <a:p>
            <a:pPr marL="514350" indent="-514350" algn="l">
              <a:buAutoNum type="arabicPeriod"/>
            </a:pPr>
            <a:r>
              <a:rPr lang="ru-RU" sz="3600" dirty="0" smtClean="0"/>
              <a:t>Региональные</a:t>
            </a:r>
          </a:p>
          <a:p>
            <a:pPr marL="514350" indent="-514350" algn="l">
              <a:buAutoNum type="arabicPeriod"/>
            </a:pPr>
            <a:r>
              <a:rPr lang="ru-RU" sz="3600" dirty="0" smtClean="0"/>
              <a:t>Муниципальные</a:t>
            </a:r>
          </a:p>
        </p:txBody>
      </p:sp>
      <p:pic>
        <p:nvPicPr>
          <p:cNvPr id="4" name="Рисунок 3" descr="http://detsad72.ru/images/consult/img_c7bc8d9af4a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828800"/>
            <a:ext cx="31432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686800" cy="51511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+mn-lt"/>
              </a:rPr>
              <a:t>Международные документы о правах ребёнка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Женевская декларация прав ребенка(1924г)</a:t>
            </a:r>
          </a:p>
          <a:p>
            <a:pPr>
              <a:buNone/>
            </a:pPr>
            <a:r>
              <a:rPr lang="ru-RU" b="1" dirty="0" smtClean="0"/>
              <a:t> Декларация прав ребенка(1959г).</a:t>
            </a:r>
            <a:r>
              <a:rPr lang="ru-RU" sz="2800" dirty="0" smtClean="0"/>
              <a:t> </a:t>
            </a:r>
            <a:r>
              <a:rPr lang="ru-RU" dirty="0" smtClean="0"/>
              <a:t>Провозглашены социальные и правовые принципы, касающиеся защиты и благополучия детей.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Декларация(1986г) социальных и правовых принципах , касающихся защиты и благополучия детей на воспитании и их усыновлении на национальном и международном уровнях</a:t>
            </a:r>
            <a:r>
              <a:rPr lang="ru-RU" dirty="0" smtClean="0"/>
              <a:t>. </a:t>
            </a:r>
            <a:r>
              <a:rPr lang="ru-RU" sz="2800" dirty="0" smtClean="0"/>
              <a:t>В Декларации  зафиксирован важнейший принцип: </a:t>
            </a:r>
            <a:r>
              <a:rPr lang="ru-RU" sz="2800" b="1" i="1" dirty="0" smtClean="0"/>
              <a:t>человек имеет права с момента своего рождения.</a:t>
            </a:r>
            <a:endParaRPr lang="ru-RU" sz="2800" dirty="0" smtClean="0"/>
          </a:p>
          <a:p>
            <a:pPr>
              <a:buNone/>
            </a:pPr>
            <a:r>
              <a:rPr lang="ru-RU" b="1" dirty="0" smtClean="0"/>
              <a:t>Конвенция о правах ребёнка(1989г) </a:t>
            </a:r>
            <a:r>
              <a:rPr lang="ru-RU" dirty="0" smtClean="0"/>
              <a:t>- международный правовой документ, определяющий права детей на образование, пользование достижениями культуры, правом на отдых и досуг, и оказание иных услуг детям государствами-членами ООН.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9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+mn-lt"/>
              </a:rPr>
              <a:t>Федеральные(государственные) законы</a:t>
            </a:r>
            <a:endParaRPr lang="ru-RU" sz="36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Закон об основных гарантиях прав ребёнка в РФ.</a:t>
            </a:r>
          </a:p>
          <a:p>
            <a:r>
              <a:rPr lang="ru-RU" dirty="0" smtClean="0"/>
              <a:t>Конституция РФ </a:t>
            </a:r>
          </a:p>
          <a:p>
            <a:r>
              <a:rPr lang="ru-RU" dirty="0" smtClean="0"/>
              <a:t>Семейный кодекс РФ.</a:t>
            </a:r>
          </a:p>
          <a:p>
            <a:r>
              <a:rPr lang="ru-RU" dirty="0" smtClean="0"/>
              <a:t>Закон об образовании.</a:t>
            </a:r>
          </a:p>
          <a:p>
            <a:r>
              <a:rPr lang="ru-RU" dirty="0" smtClean="0"/>
              <a:t>Концепция дошкольного воспитания.</a:t>
            </a:r>
          </a:p>
          <a:p>
            <a:r>
              <a:rPr lang="ru-RU" dirty="0" smtClean="0"/>
              <a:t>Санитарно-эпидемиологические   требования.</a:t>
            </a:r>
          </a:p>
          <a:p>
            <a:r>
              <a:rPr lang="ru-RU" dirty="0" smtClean="0"/>
              <a:t>Типовое положение о дошкольном образовательном учреждении.</a:t>
            </a:r>
          </a:p>
          <a:p>
            <a:r>
              <a:rPr lang="ru-RU" dirty="0" smtClean="0"/>
              <a:t>Федеральные государственные требования</a:t>
            </a:r>
            <a:r>
              <a:rPr lang="ru-RU" dirty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09600" y="609600"/>
            <a:ext cx="8077200" cy="944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6019800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Закон об основных гарантиях </a:t>
            </a:r>
          </a:p>
          <a:p>
            <a:pPr algn="ctr">
              <a:buNone/>
            </a:pPr>
            <a:r>
              <a:rPr lang="ru-RU" sz="3200" b="1" dirty="0" smtClean="0">
                <a:solidFill>
                  <a:schemeClr val="tx2"/>
                </a:solidFill>
              </a:rPr>
              <a:t>прав  ребёнка в РФ</a:t>
            </a:r>
            <a:endParaRPr lang="ru-RU" dirty="0" smtClean="0">
              <a:solidFill>
                <a:schemeClr val="tx2"/>
              </a:solidFill>
            </a:endParaRPr>
          </a:p>
          <a:p>
            <a:pPr>
              <a:buNone/>
            </a:pPr>
            <a:r>
              <a:rPr lang="ru-RU" sz="2400" dirty="0" smtClean="0"/>
              <a:t>    Федеральный закон от 24 июля 1998 г. № 124-ФЗ</a:t>
            </a:r>
          </a:p>
          <a:p>
            <a:pPr>
              <a:buNone/>
            </a:pPr>
            <a:r>
              <a:rPr lang="ru-RU" sz="2400" dirty="0" smtClean="0"/>
              <a:t>  "</a:t>
            </a:r>
            <a:r>
              <a:rPr lang="ru-RU" sz="2400" b="1" dirty="0" smtClean="0"/>
              <a:t>Об основных гарантиях прав ребенка в Российской Федерации</a:t>
            </a:r>
            <a:r>
              <a:rPr lang="ru-RU" sz="2400" dirty="0" smtClean="0"/>
              <a:t>",</a:t>
            </a:r>
          </a:p>
          <a:p>
            <a:pPr>
              <a:buNone/>
            </a:pPr>
            <a:r>
              <a:rPr lang="ru-RU" sz="2400" dirty="0" smtClean="0"/>
              <a:t>    принят Государственной Думой 3 июля 1998 года, одобренный Советом Федерации 9 июля 1998 года. </a:t>
            </a:r>
            <a:br>
              <a:rPr lang="ru-RU" sz="2400" dirty="0" smtClean="0"/>
            </a:br>
            <a:r>
              <a:rPr lang="ru-RU" sz="2400" dirty="0" smtClean="0"/>
              <a:t>Он состоит из 5 глав и 25 статей:</a:t>
            </a:r>
          </a:p>
          <a:p>
            <a:pPr>
              <a:buNone/>
            </a:pPr>
            <a:r>
              <a:rPr lang="ru-RU" sz="2400" dirty="0" smtClean="0"/>
              <a:t>    Закон устанавливает основные гарантии прав и законных интересов ребенка, предусмотренных Конституцией Российской Федерации, в целях создания правовых, социально-экономических условий для реализации прав и законных интересов ребенка.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Конституция РФ</a:t>
            </a:r>
            <a:endParaRPr lang="ru-RU" sz="32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             Статья 18. Дошкольное  образование.</a:t>
            </a:r>
            <a:endParaRPr lang="ru-RU" dirty="0" smtClean="0"/>
          </a:p>
          <a:p>
            <a:pPr lvl="0"/>
            <a:r>
              <a:rPr lang="ru-RU" dirty="0" smtClean="0"/>
              <a:t>Родители являются первыми педагогами. Они обязаны заложить основы физического, нравственного и интеллектуального развития личности ребенка в раннем возрасте.</a:t>
            </a:r>
          </a:p>
          <a:p>
            <a:pPr lvl="0"/>
            <a:r>
              <a:rPr lang="ru-RU" dirty="0" smtClean="0"/>
              <a:t>Для воспитания детей дошкольного возраста, охраны и укрепления их физического и психического здоровья, развития индивидуальных способностей и необходимой коррекции нарушений развития в помощь семье действует сеть дошкольных образовательных учреждений.</a:t>
            </a:r>
          </a:p>
          <a:p>
            <a:pPr lvl="0"/>
            <a:r>
              <a:rPr lang="ru-RU" dirty="0" smtClean="0"/>
              <a:t>Отношения между дошкольным образовательным  учреждением и родителями (законными представителями) регулируются договором между ними, который не может  ограничивать установленные законом права сторон.</a:t>
            </a:r>
          </a:p>
          <a:p>
            <a:pPr lvl="0"/>
            <a:r>
              <a:rPr lang="ru-RU" dirty="0" smtClean="0"/>
              <a:t>Органы местного самоуправления организуют и координируют   методическую, диагностическую помощь  воспитывающим   детей на дому.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Семейный </a:t>
            </a:r>
            <a:r>
              <a:rPr lang="ru-RU" sz="3200" b="1" dirty="0" smtClean="0">
                <a:latin typeface="+mn-lt"/>
              </a:rPr>
              <a:t> и гражданский кодекс </a:t>
            </a:r>
            <a:r>
              <a:rPr lang="ru-RU" sz="3200" b="1" dirty="0" smtClean="0">
                <a:latin typeface="+mn-lt"/>
              </a:rPr>
              <a:t>РФ</a:t>
            </a:r>
            <a:endParaRPr lang="ru-RU" sz="3200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Право на жизнь, на имя, на равенство ;</a:t>
            </a:r>
          </a:p>
          <a:p>
            <a:pPr lvl="0"/>
            <a:r>
              <a:rPr lang="ru-RU" dirty="0" smtClean="0"/>
              <a:t>Право на семейное благополучие; </a:t>
            </a:r>
          </a:p>
          <a:p>
            <a:pPr lvl="0"/>
            <a:r>
              <a:rPr lang="ru-RU" dirty="0" smtClean="0"/>
              <a:t>Права ребенка на свободное развитие его личности; </a:t>
            </a:r>
          </a:p>
          <a:p>
            <a:r>
              <a:rPr lang="ru-RU" dirty="0" smtClean="0"/>
              <a:t>Право на здоровье ;</a:t>
            </a:r>
          </a:p>
          <a:p>
            <a:r>
              <a:rPr lang="ru-RU" dirty="0" smtClean="0"/>
              <a:t>Право на образование детей и их культурное развитие; </a:t>
            </a:r>
          </a:p>
          <a:p>
            <a:pPr lvl="0"/>
            <a:r>
              <a:rPr lang="ru-RU" dirty="0" smtClean="0"/>
              <a:t>Право на защиту  от экономической и другой эксплуатации.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>
                <a:latin typeface="+mn-lt"/>
              </a:rPr>
              <a:t>Закон об образовании</a:t>
            </a:r>
            <a:endParaRPr lang="ru-RU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Российская Федерация провозглашает область образования приоритетной.</a:t>
            </a:r>
          </a:p>
          <a:p>
            <a:r>
              <a:rPr lang="ru-RU" dirty="0" smtClean="0"/>
              <a:t>Организационной основой государственной политики Российской Федерации в области образования является Федеральная целевая программа развития образования.</a:t>
            </a:r>
          </a:p>
          <a:p>
            <a:r>
              <a:rPr lang="ru-RU" dirty="0" smtClean="0"/>
              <a:t> Федеральная целевая программа развития образования разрабатывается и утверждается Правительством Российской Федерации.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latin typeface="+mn-lt"/>
              </a:rPr>
              <a:t>Концепция дошкольного воспитания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Одобрена    решением коллегии </a:t>
            </a:r>
          </a:p>
          <a:p>
            <a:pPr>
              <a:buNone/>
            </a:pPr>
            <a:r>
              <a:rPr lang="ru-RU" dirty="0" smtClean="0"/>
              <a:t>      Государственного комитета  СССР  по   народному          образованию 16.06.1989 г.</a:t>
            </a:r>
          </a:p>
          <a:p>
            <a:pPr algn="ctr">
              <a:buNone/>
            </a:pPr>
            <a:r>
              <a:rPr lang="ru-RU" dirty="0" smtClean="0"/>
              <a:t>     Ключевые позиции : </a:t>
            </a:r>
          </a:p>
          <a:p>
            <a:r>
              <a:rPr lang="ru-RU" dirty="0" smtClean="0"/>
              <a:t>    Охрана и укрепление здоровья </a:t>
            </a:r>
          </a:p>
          <a:p>
            <a:pPr>
              <a:buNone/>
            </a:pPr>
            <a:r>
              <a:rPr lang="ru-RU" smtClean="0"/>
              <a:t>        (</a:t>
            </a:r>
            <a:r>
              <a:rPr lang="ru-RU" dirty="0" smtClean="0"/>
              <a:t>физического и психического), </a:t>
            </a:r>
          </a:p>
          <a:p>
            <a:r>
              <a:rPr lang="ru-RU" dirty="0" smtClean="0"/>
              <a:t>    </a:t>
            </a:r>
            <a:r>
              <a:rPr lang="ru-RU" dirty="0" err="1" smtClean="0"/>
              <a:t>Гуманизация</a:t>
            </a:r>
            <a:r>
              <a:rPr lang="ru-RU" dirty="0" smtClean="0"/>
              <a:t>  целей и  принципов образовательной  работы с детьми.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499</TotalTime>
  <Words>632</Words>
  <PresentationFormat>Экран (4:3)</PresentationFormat>
  <Paragraphs>86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    Муниципальное бюджетное дошкольное образовательное учреждение детский сад общеразвивающего вида «Родничок» с. Верхопенье Ивнянского района Белгородской области</vt:lpstr>
      <vt:lpstr>Уровни нормативно-правовых документов</vt:lpstr>
      <vt:lpstr>Международные документы о правах ребёнка</vt:lpstr>
      <vt:lpstr>Федеральные(государственные) законы</vt:lpstr>
      <vt:lpstr> </vt:lpstr>
      <vt:lpstr>Конституция РФ</vt:lpstr>
      <vt:lpstr>Семейный  и гражданский кодекс РФ</vt:lpstr>
      <vt:lpstr>Закон об образовании</vt:lpstr>
      <vt:lpstr>Концепция дошкольного воспитания </vt:lpstr>
      <vt:lpstr>СанПиН 2.4.1.2660 – 10. Санитарно-эпидемиологические   требования к устройству, содержанию и организации режима работы в дошкольных организациях.</vt:lpstr>
      <vt:lpstr>Типовое положение о дошкольном образовательном учреждении</vt:lpstr>
      <vt:lpstr>Федеральные государственные требования </vt:lpstr>
      <vt:lpstr>Региональные постановления </vt:lpstr>
      <vt:lpstr>           Система дошкольного образования представляет собой многофункциональную сеть дошкольных образовательных учреждений, ориентированную на потребности общества и предоставляющую разнообразный спектр образовательных услуг с учетом возрастных и индивидуальных особенностей развития ребенка, используя при этом за основу нормативно-правовые документы, регулирующие работу системы дошкольного образования.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PC</cp:lastModifiedBy>
  <cp:revision>53</cp:revision>
  <dcterms:modified xsi:type="dcterms:W3CDTF">2012-08-26T08:27:35Z</dcterms:modified>
</cp:coreProperties>
</file>