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318" r:id="rId3"/>
    <p:sldId id="319" r:id="rId4"/>
    <p:sldId id="320" r:id="rId5"/>
    <p:sldId id="321" r:id="rId6"/>
    <p:sldId id="327" r:id="rId7"/>
    <p:sldId id="259" r:id="rId8"/>
    <p:sldId id="338" r:id="rId9"/>
    <p:sldId id="341" r:id="rId10"/>
    <p:sldId id="328" r:id="rId11"/>
    <p:sldId id="297" r:id="rId12"/>
    <p:sldId id="299" r:id="rId13"/>
    <p:sldId id="337" r:id="rId14"/>
    <p:sldId id="335" r:id="rId15"/>
    <p:sldId id="307" r:id="rId16"/>
    <p:sldId id="272" r:id="rId17"/>
    <p:sldId id="302" r:id="rId18"/>
    <p:sldId id="324" r:id="rId19"/>
    <p:sldId id="325" r:id="rId20"/>
    <p:sldId id="330" r:id="rId21"/>
    <p:sldId id="34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746" autoAdjust="0"/>
    <p:restoredTop sz="94660"/>
  </p:normalViewPr>
  <p:slideViewPr>
    <p:cSldViewPr>
      <p:cViewPr varScale="1">
        <p:scale>
          <a:sx n="30" d="100"/>
          <a:sy n="30" d="100"/>
        </p:scale>
        <p:origin x="-10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0" y="0"/>
            <a:ext cx="9144000" cy="6400800"/>
            <a:chOff x="0" y="0"/>
            <a:chExt cx="9144000" cy="6400800"/>
          </a:xfrm>
        </p:grpSpPr>
        <p:sp>
          <p:nvSpPr>
            <p:cNvPr id="16" name="Rectangle 15"/>
            <p:cNvSpPr/>
            <p:nvPr/>
          </p:nvSpPr>
          <p:spPr>
            <a:xfrm>
              <a:off x="1828800" y="4572000"/>
              <a:ext cx="68580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0" y="0"/>
              <a:ext cx="9144000" cy="6400800"/>
              <a:chOff x="0" y="0"/>
              <a:chExt cx="9144000" cy="64008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0" y="0"/>
                <a:ext cx="1828800" cy="640080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0" y="4572000"/>
                <a:ext cx="9144000" cy="182880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>
                <a:reflection blurRad="6350" stA="50000" endA="300" endPos="38500" dist="50800" dir="5400000" sy="-100000" algn="bl" rotWithShape="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13" name="Rectangle 12"/>
            <p:cNvSpPr/>
            <p:nvPr/>
          </p:nvSpPr>
          <p:spPr>
            <a:xfrm>
              <a:off x="0" y="45720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4200" y="6553200"/>
            <a:ext cx="1676400" cy="228600"/>
          </a:xfrm>
        </p:spPr>
        <p:txBody>
          <a:bodyPr vert="horz" lIns="91440" tIns="45720" rIns="91440" bIns="45720" rtlCol="0" anchor="t" anchorCtr="0"/>
          <a:lstStyle>
            <a:lvl1pPr marL="0" algn="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1553" y="6553200"/>
            <a:ext cx="1676400" cy="228600"/>
          </a:xfrm>
        </p:spPr>
        <p:txBody>
          <a:bodyPr anchor="t" anchorCtr="0"/>
          <a:lstStyle>
            <a:lvl1pPr>
              <a:defRPr>
                <a:solidFill>
                  <a:sysClr val="windowText" lastClr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70076" y="6553200"/>
            <a:ext cx="762000" cy="228600"/>
          </a:xfrm>
          <a:noFill/>
          <a:ln>
            <a:noFill/>
          </a:ln>
          <a:effectLst/>
        </p:spPr>
        <p:txBody>
          <a:bodyPr/>
          <a:lstStyle>
            <a:lvl1pPr algn="ctr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5000" y="5867400"/>
            <a:ext cx="6570722" cy="457200"/>
          </a:xfrm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contourClr>
                <a:srgbClr val="DDDDDD"/>
              </a:contourClr>
            </a:sp3d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>
                    <a:alpha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4648200"/>
            <a:ext cx="6553200" cy="1219200"/>
          </a:xfrm>
        </p:spPr>
        <p:txBody>
          <a:bodyPr anchor="b" anchorCtr="0">
            <a:no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9144000" cy="6858000"/>
            <a:chOff x="-442912" y="457200"/>
            <a:chExt cx="9144000" cy="6858000"/>
          </a:xfrm>
        </p:grpSpPr>
        <p:sp>
          <p:nvSpPr>
            <p:cNvPr id="18" name="Rectangle 17"/>
            <p:cNvSpPr/>
            <p:nvPr/>
          </p:nvSpPr>
          <p:spPr>
            <a:xfrm>
              <a:off x="-442912" y="457200"/>
              <a:ext cx="9129712" cy="1676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872288" y="457200"/>
              <a:ext cx="1828800" cy="6858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6872288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Oval 20"/>
            <p:cNvSpPr/>
            <p:nvPr/>
          </p:nvSpPr>
          <p:spPr>
            <a:xfrm>
              <a:off x="7367588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67600" y="2298700"/>
            <a:ext cx="1447800" cy="38274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2286000"/>
            <a:ext cx="5943600" cy="38401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48600" y="533400"/>
            <a:ext cx="762000" cy="609600"/>
          </a:xfrm>
        </p:spPr>
        <p:txBody>
          <a:bodyPr/>
          <a:lstStyle/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0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2514600"/>
              <a:ext cx="1828800" cy="18288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8800" y="2514600"/>
              <a:ext cx="7315200" cy="18288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667000"/>
            <a:ext cx="6629400" cy="1143000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" y="4495800"/>
            <a:ext cx="1524000" cy="20574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200000"/>
              </a:lnSpc>
              <a:buNone/>
              <a:defRPr sz="16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31152" y="6556248"/>
            <a:ext cx="1673352" cy="228600"/>
          </a:xfrm>
        </p:spPr>
        <p:txBody>
          <a:bodyPr/>
          <a:lstStyle/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92808" y="6556248"/>
            <a:ext cx="1673352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867656" y="6556248"/>
            <a:ext cx="762000" cy="228600"/>
          </a:xfrm>
          <a:noFill/>
          <a:ln>
            <a:noFill/>
          </a:ln>
          <a:effectLst/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900" kern="1200" cap="small" baseline="0">
                <a:solidFill>
                  <a:sysClr val="windowText" lastClr="000000"/>
                </a:solidFill>
                <a:latin typeface="+mj-lt"/>
                <a:ea typeface="+mn-ea"/>
                <a:cs typeface="+mn-cs"/>
              </a:defRPr>
            </a:lvl1pPr>
          </a:lstStyle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4384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15000" y="2298700"/>
            <a:ext cx="2971800" cy="3827463"/>
          </a:xfrm>
        </p:spPr>
        <p:txBody>
          <a:bodyPr>
            <a:normAutofit/>
          </a:bodyPr>
          <a:lstStyle>
            <a:lvl1pPr marL="228600" indent="-228600">
              <a:defRPr sz="1800"/>
            </a:lvl1pPr>
            <a:lvl2pPr marL="457200" indent="-228600">
              <a:defRPr sz="1800"/>
            </a:lvl2pPr>
            <a:lvl3pPr marL="685800" indent="-228600">
              <a:defRPr sz="1800"/>
            </a:lvl3pPr>
            <a:lvl4pPr marL="914400" indent="-228600">
              <a:defRPr sz="1800"/>
            </a:lvl4pPr>
            <a:lvl5pPr marL="1143000" indent="-228600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91697"/>
            <a:ext cx="297180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>
              <a:buNone/>
              <a:defRPr sz="2200" b="0" kern="120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47925" y="3137647"/>
            <a:ext cx="2971800" cy="299923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15000" y="2291697"/>
            <a:ext cx="2971800" cy="639762"/>
          </a:xfrm>
        </p:spPr>
        <p:txBody>
          <a:bodyPr anchor="ctr" anchorCtr="0">
            <a:noAutofit/>
          </a:bodyPr>
          <a:lstStyle>
            <a:lvl1pPr marL="0" indent="0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15000" y="3137647"/>
            <a:ext cx="2971800" cy="3001962"/>
          </a:xfr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buSzPct val="80000"/>
              <a:buFont typeface="Wingdings" pitchFamily="2" charset="2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0"/>
          <p:cNvGrpSpPr/>
          <p:nvPr/>
        </p:nvGrpSpPr>
        <p:grpSpPr>
          <a:xfrm>
            <a:off x="0" y="0"/>
            <a:ext cx="9144000" cy="1676400"/>
            <a:chOff x="0" y="0"/>
            <a:chExt cx="9144000" cy="16764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91440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Oval 9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9"/>
          <p:cNvGrpSpPr/>
          <p:nvPr/>
        </p:nvGrpSpPr>
        <p:grpSpPr>
          <a:xfrm>
            <a:off x="0" y="0"/>
            <a:ext cx="1828800" cy="1676400"/>
            <a:chOff x="457200" y="457200"/>
            <a:chExt cx="1828800" cy="1676400"/>
          </a:xfrm>
        </p:grpSpPr>
        <p:sp>
          <p:nvSpPr>
            <p:cNvPr id="8" name="Rectangle 7"/>
            <p:cNvSpPr/>
            <p:nvPr/>
          </p:nvSpPr>
          <p:spPr>
            <a:xfrm>
              <a:off x="457200" y="45720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Oval 8"/>
            <p:cNvSpPr/>
            <p:nvPr/>
          </p:nvSpPr>
          <p:spPr>
            <a:xfrm>
              <a:off x="952500" y="8763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6624" y="2446991"/>
            <a:ext cx="5715000" cy="3531198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90"/>
            <a:ext cx="1524000" cy="2362200"/>
          </a:xfrm>
        </p:spPr>
        <p:txBody>
          <a:bodyPr/>
          <a:lstStyle>
            <a:lvl1pPr marL="0" indent="0">
              <a:lnSpc>
                <a:spcPct val="150000"/>
              </a:lnSpc>
              <a:buNone/>
              <a:defRPr sz="1400" b="1">
                <a:solidFill>
                  <a:srgbClr val="000000">
                    <a:alpha val="50196"/>
                  </a:srgb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1448" y="228600"/>
            <a:ext cx="6245352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4400" kern="1200" cap="small" spc="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06624" y="2450592"/>
            <a:ext cx="5715000" cy="3529584"/>
          </a:xfrm>
          <a:noFill/>
          <a:ln w="101600" cmpd="sng">
            <a:miter lim="800000"/>
          </a:ln>
          <a:effectLst>
            <a:outerShdw blurRad="63500" sx="102000" sy="102000" algn="ctr" rotWithShape="0">
              <a:prstClr val="black">
                <a:alpha val="30000"/>
              </a:prst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3031489"/>
            <a:ext cx="1527048" cy="235915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50000"/>
              </a:lnSpc>
              <a:buNone/>
              <a:defRPr sz="1400" b="1" kern="1200">
                <a:solidFill>
                  <a:srgbClr val="000000">
                    <a:alpha val="50196"/>
                  </a:srgb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50000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11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7" name="Rectangle 6"/>
            <p:cNvSpPr/>
            <p:nvPr/>
          </p:nvSpPr>
          <p:spPr>
            <a:xfrm>
              <a:off x="457200" y="0"/>
              <a:ext cx="8686800" cy="16764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reflection blurRad="6350" stA="50000" endA="300" endPos="38500" dist="50800" dir="5400000" sy="-100000" algn="bl" rotWithShape="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0" y="0"/>
              <a:ext cx="1828800" cy="6858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0" y="0"/>
              <a:ext cx="1828800" cy="1676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Oval 10"/>
            <p:cNvSpPr/>
            <p:nvPr/>
          </p:nvSpPr>
          <p:spPr>
            <a:xfrm>
              <a:off x="495300" y="419100"/>
              <a:ext cx="838200" cy="838200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8400" y="2286000"/>
            <a:ext cx="62484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438400" y="228600"/>
            <a:ext cx="6248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149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704CC45E-A2BA-4780-B111-8AB1A539CD90}" type="datetimeFigureOut">
              <a:rPr lang="ru-RU" smtClean="0"/>
              <a:pPr/>
              <a:t>14.11.2012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38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400" y="533400"/>
            <a:ext cx="762000" cy="60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cap="small" baseline="0">
                <a:solidFill>
                  <a:schemeClr val="tx1"/>
                </a:solidFill>
                <a:latin typeface="+mj-lt"/>
              </a:defRPr>
            </a:lvl1pPr>
          </a:lstStyle>
          <a:p>
            <a:fld id="{A7F1C71A-9450-431E-8274-3E5807C22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r" defTabSz="914400" rtl="0" eaLnBrk="1" latinLnBrk="0" hangingPunct="1">
        <a:spcBef>
          <a:spcPct val="0"/>
        </a:spcBef>
        <a:buNone/>
        <a:defRPr sz="4400" kern="1200" cap="small" spc="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800"/>
        </a:spcBef>
        <a:buClr>
          <a:schemeClr val="accent1"/>
        </a:buClr>
        <a:buSzPct val="80000"/>
        <a:buFont typeface="Wingdings" pitchFamily="2" charset="2"/>
        <a:buChar char="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800"/>
        </a:spcBef>
        <a:buClr>
          <a:schemeClr val="accent2"/>
        </a:buClr>
        <a:buSzPct val="80000"/>
        <a:buFont typeface="Wingdings" pitchFamily="2" charset="2"/>
        <a:buChar char="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200"/>
        </a:spcBef>
        <a:buClr>
          <a:schemeClr val="accent3"/>
        </a:buClr>
        <a:buSzPct val="80000"/>
        <a:buFont typeface="Wingdings" pitchFamily="2" charset="2"/>
        <a:buChar char="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200"/>
        </a:spcBef>
        <a:buClr>
          <a:schemeClr val="accent4"/>
        </a:buClr>
        <a:buSzPct val="80000"/>
        <a:buFont typeface="Wingdings" pitchFamily="2" charset="2"/>
        <a:buChar char="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200"/>
        </a:spcBef>
        <a:buClr>
          <a:schemeClr val="accent5"/>
        </a:buClr>
        <a:buSzPct val="80000"/>
        <a:buFont typeface="Wingdings" pitchFamily="2" charset="2"/>
        <a:buChar char="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200"/>
        </a:spcBef>
        <a:buClr>
          <a:schemeClr val="accent6"/>
        </a:buClr>
        <a:buSzPct val="90000"/>
        <a:buFont typeface="Wingdings" pitchFamily="2" charset="2"/>
        <a:buChar char="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200"/>
        </a:spcBef>
        <a:buClr>
          <a:schemeClr val="accent1"/>
        </a:buClr>
        <a:buSzPct val="70000"/>
        <a:buFont typeface="Wingdings" pitchFamily="2" charset="2"/>
        <a:buChar char="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200"/>
        </a:spcBef>
        <a:buClr>
          <a:schemeClr val="accent3"/>
        </a:buClr>
        <a:buFont typeface="Courier New" pitchFamily="49" charset="0"/>
        <a:buChar char="o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2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gif"/><Relationship Id="rId3" Type="http://schemas.openxmlformats.org/officeDocument/2006/relationships/image" Target="../media/image11.gif"/><Relationship Id="rId7" Type="http://schemas.openxmlformats.org/officeDocument/2006/relationships/image" Target="../media/image14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gif"/><Relationship Id="rId10" Type="http://schemas.openxmlformats.org/officeDocument/2006/relationships/image" Target="../media/image3.gif"/><Relationship Id="rId4" Type="http://schemas.openxmlformats.org/officeDocument/2006/relationships/slide" Target="slide11.xml"/><Relationship Id="rId9" Type="http://schemas.openxmlformats.org/officeDocument/2006/relationships/image" Target="../media/image15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13" Type="http://schemas.openxmlformats.org/officeDocument/2006/relationships/image" Target="../media/image22.png"/><Relationship Id="rId3" Type="http://schemas.openxmlformats.org/officeDocument/2006/relationships/slide" Target="slide21.xml"/><Relationship Id="rId7" Type="http://schemas.openxmlformats.org/officeDocument/2006/relationships/image" Target="../media/image16.gif"/><Relationship Id="rId12" Type="http://schemas.openxmlformats.org/officeDocument/2006/relationships/image" Target="../media/image21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slide" Target="slide11.xml"/><Relationship Id="rId11" Type="http://schemas.openxmlformats.org/officeDocument/2006/relationships/image" Target="../media/image20.gif"/><Relationship Id="rId5" Type="http://schemas.openxmlformats.org/officeDocument/2006/relationships/slide" Target="slide18.xml"/><Relationship Id="rId10" Type="http://schemas.openxmlformats.org/officeDocument/2006/relationships/image" Target="../media/image19.gif"/><Relationship Id="rId4" Type="http://schemas.openxmlformats.org/officeDocument/2006/relationships/slide" Target="slide9.xml"/><Relationship Id="rId9" Type="http://schemas.openxmlformats.org/officeDocument/2006/relationships/image" Target="../media/image18.gif"/><Relationship Id="rId14" Type="http://schemas.openxmlformats.org/officeDocument/2006/relationships/image" Target="../media/image2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228600"/>
            <a:ext cx="7829576" cy="66294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8800" b="1" u="sng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Контражурное</a:t>
            </a:r>
            <a:r>
              <a:rPr lang="ru-RU" sz="88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освещение в физических явлениях</a:t>
            </a:r>
            <a:endParaRPr lang="ru-RU" sz="8800" dirty="0" smtClean="0">
              <a:solidFill>
                <a:srgbClr val="000000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ru-RU" dirty="0" smtClean="0">
                <a:solidFill>
                  <a:srgbClr val="170103"/>
                </a:solidFill>
              </a:rPr>
              <a:t> </a:t>
            </a:r>
            <a:endParaRPr lang="ru-RU" sz="6600" b="1" dirty="0" smtClean="0">
              <a:solidFill>
                <a:srgbClr val="000066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7" descr="Безымянный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62796" y="1571612"/>
            <a:ext cx="7381204" cy="5286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02" name="Picture 2" descr="C:\Users\Ленок\Desktop\i (3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88292"/>
            <a:ext cx="7358081" cy="51697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3250" name="Picture 2" descr="C:\Users\Ленок\Desktop\i (1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7429520" cy="55364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323850" y="260350"/>
            <a:ext cx="8640763" cy="6402388"/>
            <a:chOff x="204" y="164"/>
            <a:chExt cx="5443" cy="4033"/>
          </a:xfrm>
        </p:grpSpPr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204" y="3793"/>
              <a:ext cx="544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just"/>
              <a:r>
                <a:rPr lang="ru-RU">
                  <a:solidFill>
                    <a:srgbClr val="001F2E"/>
                  </a:solidFill>
                </a:rPr>
                <a:t>Гроза – это когда на небе сверкает молния и раздается гром. Молния – это гигантская электрическая искра в небе, а гром – звук разряда.</a:t>
              </a:r>
            </a:p>
          </p:txBody>
        </p:sp>
        <p:pic>
          <p:nvPicPr>
            <p:cNvPr id="5125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249" y="164"/>
              <a:ext cx="5359" cy="3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126" name="Rectangle 7"/>
            <p:cNvSpPr>
              <a:spLocks noChangeArrowheads="1"/>
            </p:cNvSpPr>
            <p:nvPr/>
          </p:nvSpPr>
          <p:spPr bwMode="auto">
            <a:xfrm>
              <a:off x="3969" y="255"/>
              <a:ext cx="1490" cy="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r"/>
              <a:r>
                <a:rPr lang="ru-RU" sz="2800">
                  <a:solidFill>
                    <a:schemeClr val="bg1"/>
                  </a:solidFill>
                </a:rPr>
                <a:t>Молния</a:t>
              </a:r>
            </a:p>
            <a:p>
              <a:pPr algn="r"/>
              <a:r>
                <a:rPr lang="ru-RU" sz="2800">
                  <a:solidFill>
                    <a:schemeClr val="bg1"/>
                  </a:solidFill>
                </a:rPr>
                <a:t>перед грозой</a:t>
              </a:r>
            </a:p>
          </p:txBody>
        </p:sp>
      </p:grpSp>
      <p:pic>
        <p:nvPicPr>
          <p:cNvPr id="5123" name="Picture 8" descr="3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Ленок\Desktop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643050"/>
            <a:ext cx="7299948" cy="5214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42" name="Picture 2" descr="C:\Users\Ленок\Desktop\i (2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643050"/>
            <a:ext cx="7429520" cy="5214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Documents and Settings\Филиппова Т.А\Рабочий стол\Новая папка\ррр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84721" y="1643050"/>
            <a:ext cx="7715267" cy="52149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2" name="Picture 2" descr="C:\Users\Ленок\Desktop\i (10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678871"/>
            <a:ext cx="7429520" cy="51791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3333FF"/>
                </a:solidFill>
              </a:rPr>
              <a:t>Главная задача физики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2000240"/>
            <a:ext cx="7543800" cy="31242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Открыть </a:t>
            </a:r>
            <a:r>
              <a:rPr lang="ru-RU" b="1" dirty="0"/>
              <a:t>законы, которые связывают между собой различные физические явления, происходящие в природе, найти </a:t>
            </a:r>
            <a:r>
              <a:rPr lang="ru-RU" b="1" dirty="0" smtClean="0"/>
              <a:t>связь </a:t>
            </a:r>
            <a:r>
              <a:rPr lang="ru-RU" b="1" dirty="0"/>
              <a:t>и причины </a:t>
            </a:r>
            <a:r>
              <a:rPr lang="ru-RU" b="1" dirty="0" smtClean="0"/>
              <a:t>явлений.</a:t>
            </a:r>
            <a:endParaRPr lang="ru-RU" b="1" dirty="0"/>
          </a:p>
        </p:txBody>
      </p:sp>
      <p:pic>
        <p:nvPicPr>
          <p:cNvPr id="5" name="Рисунок 4" descr="bookworm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1143000" cy="952500"/>
          </a:xfrm>
          <a:prstGeom prst="rect">
            <a:avLst/>
          </a:prstGeom>
        </p:spPr>
      </p:pic>
      <p:pic>
        <p:nvPicPr>
          <p:cNvPr id="6" name="Рисунок 5" descr="office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4500570"/>
            <a:ext cx="2143140" cy="163286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58" y="5500702"/>
            <a:ext cx="8501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Физика изучает мир, в котором мы живем, явления, в нем происходящие, открывает законы, которым подчиняются все эти явления, устанавливает их взаимосвязи.</a:t>
            </a:r>
          </a:p>
          <a:p>
            <a:endParaRPr lang="ru-RU" dirty="0"/>
          </a:p>
        </p:txBody>
      </p:sp>
      <p:pic>
        <p:nvPicPr>
          <p:cNvPr id="1027" name="Picture 3" descr="img1.gif (158285 bytes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214290"/>
            <a:ext cx="5715040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-242888"/>
            <a:ext cx="7772400" cy="1462088"/>
          </a:xfrm>
        </p:spPr>
        <p:txBody>
          <a:bodyPr/>
          <a:lstStyle/>
          <a:p>
            <a:r>
              <a:rPr lang="ru-RU" b="1" dirty="0">
                <a:solidFill>
                  <a:srgbClr val="FF6600"/>
                </a:solidFill>
              </a:rPr>
              <a:t>Что изучает физика?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785795"/>
            <a:ext cx="8229600" cy="292895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600" dirty="0"/>
              <a:t> </a:t>
            </a:r>
            <a:endParaRPr lang="ru-RU" sz="2000" dirty="0"/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 dirty="0" smtClean="0"/>
              <a:t>   </a:t>
            </a:r>
            <a:r>
              <a:rPr lang="ru-RU" sz="3600" b="1" dirty="0" smtClean="0"/>
              <a:t>Слово </a:t>
            </a:r>
            <a:r>
              <a:rPr lang="ru-RU" sz="3600" b="1" dirty="0"/>
              <a:t>«</a:t>
            </a:r>
            <a:r>
              <a:rPr lang="ru-RU" sz="3600" b="1" dirty="0">
                <a:solidFill>
                  <a:srgbClr val="3333FF"/>
                </a:solidFill>
              </a:rPr>
              <a:t>физика</a:t>
            </a:r>
            <a:r>
              <a:rPr lang="ru-RU" sz="3600" b="1" dirty="0"/>
              <a:t>» происходит от греческого слова </a:t>
            </a:r>
            <a:r>
              <a:rPr lang="ru-RU" sz="3600" b="1" dirty="0" err="1"/>
              <a:t>physis</a:t>
            </a:r>
            <a:r>
              <a:rPr lang="ru-RU" sz="3600" b="1" dirty="0"/>
              <a:t>, что значит «</a:t>
            </a:r>
            <a:r>
              <a:rPr lang="ru-RU" sz="3600" b="1" dirty="0">
                <a:solidFill>
                  <a:srgbClr val="3333FF"/>
                </a:solidFill>
              </a:rPr>
              <a:t>природа</a:t>
            </a:r>
            <a:r>
              <a:rPr lang="ru-RU" sz="3600" b="1" dirty="0"/>
              <a:t>».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4000" dirty="0" smtClean="0"/>
              <a:t>   </a:t>
            </a:r>
            <a:r>
              <a:rPr lang="ru-RU" sz="3600" b="1" dirty="0" smtClean="0"/>
              <a:t>Таким </a:t>
            </a:r>
            <a:r>
              <a:rPr lang="ru-RU" sz="3600" b="1" dirty="0"/>
              <a:t>образом,</a:t>
            </a:r>
            <a:r>
              <a:rPr lang="ru-RU" sz="3600" b="1" u="sng" dirty="0">
                <a:solidFill>
                  <a:srgbClr val="3333FF"/>
                </a:solidFill>
              </a:rPr>
              <a:t>  физика является наукой о природе.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dirty="0" smtClean="0"/>
              <a:t>      </a:t>
            </a:r>
            <a:endParaRPr lang="ru-RU" sz="2800" b="1" dirty="0"/>
          </a:p>
        </p:txBody>
      </p:sp>
      <p:grpSp>
        <p:nvGrpSpPr>
          <p:cNvPr id="2" name="Группа 28"/>
          <p:cNvGrpSpPr/>
          <p:nvPr/>
        </p:nvGrpSpPr>
        <p:grpSpPr>
          <a:xfrm>
            <a:off x="428596" y="2786058"/>
            <a:ext cx="8429684" cy="3952903"/>
            <a:chOff x="428596" y="2786058"/>
            <a:chExt cx="8429684" cy="3952903"/>
          </a:xfrm>
        </p:grpSpPr>
        <p:grpSp>
          <p:nvGrpSpPr>
            <p:cNvPr id="3" name="Группа 25"/>
            <p:cNvGrpSpPr/>
            <p:nvPr/>
          </p:nvGrpSpPr>
          <p:grpSpPr>
            <a:xfrm>
              <a:off x="4643438" y="2786058"/>
              <a:ext cx="4214842" cy="3952903"/>
              <a:chOff x="4643438" y="2786058"/>
              <a:chExt cx="4214842" cy="3952903"/>
            </a:xfrm>
          </p:grpSpPr>
          <p:pic>
            <p:nvPicPr>
              <p:cNvPr id="9" name="Рисунок 8" descr="cloud.gif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643702" y="2786058"/>
                <a:ext cx="2119318" cy="2603734"/>
              </a:xfrm>
              <a:prstGeom prst="rect">
                <a:avLst/>
              </a:prstGeom>
            </p:spPr>
          </p:pic>
          <p:pic>
            <p:nvPicPr>
              <p:cNvPr id="10" name="Рисунок 9" descr="tree02.gi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357818" y="5143512"/>
                <a:ext cx="1000132" cy="1179643"/>
              </a:xfrm>
              <a:prstGeom prst="rect">
                <a:avLst/>
              </a:prstGeom>
            </p:spPr>
          </p:pic>
          <p:pic>
            <p:nvPicPr>
              <p:cNvPr id="11" name="Рисунок 10" descr="tree.gif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643438" y="3786190"/>
                <a:ext cx="1075204" cy="1928826"/>
              </a:xfrm>
              <a:prstGeom prst="rect">
                <a:avLst/>
              </a:prstGeom>
            </p:spPr>
          </p:pic>
          <p:pic>
            <p:nvPicPr>
              <p:cNvPr id="13" name="Рисунок 12" descr="tree02.gi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00760" y="3714752"/>
                <a:ext cx="1143008" cy="1758486"/>
              </a:xfrm>
              <a:prstGeom prst="rect">
                <a:avLst/>
              </a:prstGeom>
            </p:spPr>
          </p:pic>
          <p:pic>
            <p:nvPicPr>
              <p:cNvPr id="14" name="Рисунок 13" descr="tree02.gi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715272" y="4000504"/>
                <a:ext cx="1143008" cy="1348163"/>
              </a:xfrm>
              <a:prstGeom prst="rect">
                <a:avLst/>
              </a:prstGeom>
            </p:spPr>
          </p:pic>
          <p:pic>
            <p:nvPicPr>
              <p:cNvPr id="15" name="Рисунок 14" descr="tree02.gif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500958" y="5286388"/>
                <a:ext cx="1231529" cy="1452573"/>
              </a:xfrm>
              <a:prstGeom prst="rect">
                <a:avLst/>
              </a:prstGeom>
            </p:spPr>
          </p:pic>
          <p:pic>
            <p:nvPicPr>
              <p:cNvPr id="12" name="Рисунок 11" descr="tree.gif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072198" y="5286388"/>
                <a:ext cx="961224" cy="1357322"/>
              </a:xfrm>
              <a:prstGeom prst="rect">
                <a:avLst/>
              </a:prstGeom>
            </p:spPr>
          </p:pic>
          <p:pic>
            <p:nvPicPr>
              <p:cNvPr id="16" name="Рисунок 15" descr="Гриб.gif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643570" y="6357958"/>
                <a:ext cx="357190" cy="357190"/>
              </a:xfrm>
              <a:prstGeom prst="rect">
                <a:avLst/>
              </a:prstGeom>
            </p:spPr>
          </p:pic>
          <p:pic>
            <p:nvPicPr>
              <p:cNvPr id="17" name="Рисунок 16" descr="foxts.gif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86314" y="5929330"/>
                <a:ext cx="800102" cy="761073"/>
              </a:xfrm>
              <a:prstGeom prst="rect">
                <a:avLst/>
              </a:prstGeom>
            </p:spPr>
          </p:pic>
        </p:grpSp>
        <p:pic>
          <p:nvPicPr>
            <p:cNvPr id="19" name="Рисунок 18" descr="2_m.jpg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428596" y="3571876"/>
              <a:ext cx="3571899" cy="3000356"/>
            </a:xfrm>
            <a:prstGeom prst="rect">
              <a:avLst/>
            </a:prstGeom>
          </p:spPr>
        </p:pic>
      </p:grpSp>
      <p:pic>
        <p:nvPicPr>
          <p:cNvPr id="30" name="Рисунок 29" descr="bird2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52752" y="4714884"/>
            <a:ext cx="1091248" cy="9239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0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-0.7316 0.0287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66" y="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" presetID="9" presetClass="exit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5538" name="Picture 2" descr="C:\Users\Ленок\Desktop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7286644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9050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4929222" cy="25053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/>
              <a:t>Первыми физиками были древнегреческие философы, жившие еще до нашей эры. Самым известным из них был </a:t>
            </a:r>
            <a:r>
              <a:rPr lang="ru-RU" sz="2800" b="1" dirty="0" smtClean="0">
                <a:solidFill>
                  <a:srgbClr val="0000FF"/>
                </a:solidFill>
              </a:rPr>
              <a:t>Аристотель</a:t>
            </a:r>
            <a:r>
              <a:rPr lang="ru-RU" sz="2800" b="1" dirty="0" smtClean="0"/>
              <a:t> (384 – 322 до н.э.), именно он ввел в научный обиход термин «</a:t>
            </a:r>
            <a:r>
              <a:rPr lang="ru-RU" sz="2800" b="1" dirty="0" smtClean="0">
                <a:solidFill>
                  <a:srgbClr val="FF0000"/>
                </a:solidFill>
              </a:rPr>
              <a:t>физика</a:t>
            </a:r>
            <a:r>
              <a:rPr lang="ru-RU" sz="2800" b="1" dirty="0" smtClean="0"/>
              <a:t>». 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071934" y="3929066"/>
            <a:ext cx="4643470" cy="2456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3200" b="1" dirty="0" smtClean="0"/>
              <a:t>В русском языке слово «</a:t>
            </a:r>
            <a:r>
              <a:rPr lang="ru-RU" sz="3200" b="1" dirty="0" smtClean="0">
                <a:solidFill>
                  <a:srgbClr val="FF0000"/>
                </a:solidFill>
              </a:rPr>
              <a:t>физика</a:t>
            </a:r>
            <a:r>
              <a:rPr lang="ru-RU" sz="3200" b="1" dirty="0" smtClean="0"/>
              <a:t>» появилось благодаря великому русскому ученому  </a:t>
            </a:r>
            <a:r>
              <a:rPr lang="ru-RU" sz="3200" b="1" dirty="0" smtClean="0">
                <a:solidFill>
                  <a:srgbClr val="0000FF"/>
                </a:solidFill>
              </a:rPr>
              <a:t>Михаилу Васильевичу Ломоносову.</a:t>
            </a:r>
          </a:p>
        </p:txBody>
      </p:sp>
      <p:pic>
        <p:nvPicPr>
          <p:cNvPr id="1026" name="Picture 2" descr="D:\Мультимедиа\People\lomono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429000"/>
            <a:ext cx="2700350" cy="282692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Изображение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285728"/>
            <a:ext cx="2428892" cy="30684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4"/>
          <p:cNvGrpSpPr/>
          <p:nvPr/>
        </p:nvGrpSpPr>
        <p:grpSpPr>
          <a:xfrm>
            <a:off x="5929322" y="3857628"/>
            <a:ext cx="2952761" cy="2810526"/>
            <a:chOff x="5734690" y="3282682"/>
            <a:chExt cx="3167075" cy="3096278"/>
          </a:xfrm>
        </p:grpSpPr>
        <p:pic>
          <p:nvPicPr>
            <p:cNvPr id="13" name="Рисунок 12" descr="Кормушка.gif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339882">
              <a:off x="5734690" y="3282682"/>
              <a:ext cx="3167075" cy="3096278"/>
            </a:xfrm>
            <a:prstGeom prst="rect">
              <a:avLst/>
            </a:prstGeom>
          </p:spPr>
        </p:pic>
        <p:pic>
          <p:nvPicPr>
            <p:cNvPr id="14" name="Рисунок 13" descr="cook1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00958" y="4857760"/>
              <a:ext cx="1000125" cy="1000125"/>
            </a:xfrm>
            <a:prstGeom prst="rect">
              <a:avLst/>
            </a:prstGeom>
          </p:spPr>
        </p:pic>
      </p:grp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hlinkClick r:id="rId4" action="ppaction://hlinksldjump"/>
              </a:rPr>
              <a:t>Происходят в природе</a:t>
            </a: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b="1" dirty="0" smtClean="0"/>
              <a:t>     </a:t>
            </a:r>
            <a:r>
              <a:rPr lang="ru-RU" b="1" dirty="0" smtClean="0">
                <a:hlinkClick r:id="" action="ppaction://noaction"/>
              </a:rPr>
              <a:t>Происходят по желанию человека</a:t>
            </a:r>
            <a:endParaRPr lang="ru-RU" b="1" dirty="0"/>
          </a:p>
          <a:p>
            <a:pPr>
              <a:buFont typeface="Wingdings" pitchFamily="2" charset="2"/>
              <a:buNone/>
            </a:pPr>
            <a:endParaRPr lang="ru-RU" dirty="0"/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990600" y="330200"/>
            <a:ext cx="561955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000" b="1" dirty="0">
                <a:ln>
                  <a:solidFill>
                    <a:srgbClr val="66CCFF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Физические явления – </a:t>
            </a:r>
          </a:p>
          <a:p>
            <a:r>
              <a:rPr lang="ru-RU" sz="4000" b="1" dirty="0">
                <a:ln>
                  <a:solidFill>
                    <a:srgbClr val="66CCFF"/>
                  </a:solidFill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это изменения, которые</a:t>
            </a:r>
          </a:p>
        </p:txBody>
      </p:sp>
      <p:pic>
        <p:nvPicPr>
          <p:cNvPr id="5" name="Рисунок 4" descr="peopel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910" y="5000636"/>
            <a:ext cx="952500" cy="1238250"/>
          </a:xfrm>
          <a:prstGeom prst="rect">
            <a:avLst/>
          </a:prstGeom>
        </p:spPr>
      </p:pic>
      <p:grpSp>
        <p:nvGrpSpPr>
          <p:cNvPr id="3" name="Группа 15"/>
          <p:cNvGrpSpPr/>
          <p:nvPr/>
        </p:nvGrpSpPr>
        <p:grpSpPr>
          <a:xfrm>
            <a:off x="5143504" y="1285860"/>
            <a:ext cx="3641192" cy="2714644"/>
            <a:chOff x="5143504" y="1285860"/>
            <a:chExt cx="3641192" cy="2714644"/>
          </a:xfrm>
        </p:grpSpPr>
        <p:pic>
          <p:nvPicPr>
            <p:cNvPr id="6" name="Рисунок 5" descr="Голубь1.gif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143768" y="1285860"/>
              <a:ext cx="1524000" cy="809625"/>
            </a:xfrm>
            <a:prstGeom prst="rect">
              <a:avLst/>
            </a:prstGeom>
          </p:spPr>
        </p:pic>
        <p:pic>
          <p:nvPicPr>
            <p:cNvPr id="7" name="Рисунок 6" descr="Заяц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858016" y="2714620"/>
              <a:ext cx="1238250" cy="857250"/>
            </a:xfrm>
            <a:prstGeom prst="rect">
              <a:avLst/>
            </a:prstGeom>
          </p:spPr>
        </p:pic>
        <p:pic>
          <p:nvPicPr>
            <p:cNvPr id="11" name="Рисунок 10" descr="tree02.gif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43504" y="2214554"/>
              <a:ext cx="1409187" cy="1785950"/>
            </a:xfrm>
            <a:prstGeom prst="rect">
              <a:avLst/>
            </a:prstGeom>
          </p:spPr>
        </p:pic>
        <p:pic>
          <p:nvPicPr>
            <p:cNvPr id="12" name="Рисунок 11" descr="tree03.gif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215206" y="1785926"/>
              <a:ext cx="1569490" cy="1746058"/>
            </a:xfrm>
            <a:prstGeom prst="rect">
              <a:avLst/>
            </a:prstGeom>
          </p:spPr>
        </p:pic>
        <p:pic>
          <p:nvPicPr>
            <p:cNvPr id="10" name="Рисунок 9" descr="tree.gif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929322" y="1643050"/>
              <a:ext cx="1428760" cy="1790981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2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2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4.44444E-6 L 0.68472 0.01667 " pathEditMode="relative" rAng="0" ptsTypes="AA">
                                      <p:cBhvr>
                                        <p:cTn id="2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2" y="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Физические явления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3543296" cy="4525963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" action="ppaction://noaction"/>
              </a:rPr>
              <a:t>Механические</a:t>
            </a:r>
            <a:endParaRPr lang="ru-RU" b="1" dirty="0">
              <a:ln w="12700">
                <a:solidFill>
                  <a:srgbClr val="C00000"/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rgbClr val="FF6600"/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3" action="ppaction://hlinksldjump"/>
              </a:rPr>
              <a:t>Электрические</a:t>
            </a:r>
            <a:endParaRPr lang="ru-RU" b="1" dirty="0">
              <a:ln w="12700">
                <a:solidFill>
                  <a:srgbClr val="FF6600"/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rgbClr val="FFCC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" action="ppaction://noaction"/>
              </a:rPr>
              <a:t>Магнитные</a:t>
            </a:r>
            <a:endParaRPr lang="ru-RU" b="1" dirty="0">
              <a:ln w="12700">
                <a:solidFill>
                  <a:srgbClr val="FFCC00"/>
                </a:solidFill>
                <a:prstDash val="solid"/>
              </a:ln>
              <a:solidFill>
                <a:srgbClr val="FFFF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rgbClr val="00B05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" action="ppaction://noaction"/>
              </a:rPr>
              <a:t>Оптические</a:t>
            </a:r>
            <a:endParaRPr lang="ru-RU" b="1" dirty="0">
              <a:ln w="12700">
                <a:solidFill>
                  <a:srgbClr val="00B050"/>
                </a:solidFill>
                <a:prstDash val="solid"/>
              </a:ln>
              <a:solidFill>
                <a:srgbClr val="00B05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rgbClr val="66CCFF"/>
                  </a:solidFill>
                  <a:prstDash val="solid"/>
                </a:ln>
                <a:solidFill>
                  <a:srgbClr val="66FF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4" action="ppaction://hlinksldjump"/>
              </a:rPr>
              <a:t>Тепловые</a:t>
            </a:r>
            <a:endParaRPr lang="ru-RU" b="1" dirty="0">
              <a:ln w="12700">
                <a:solidFill>
                  <a:srgbClr val="66CCFF"/>
                </a:solidFill>
                <a:prstDash val="solid"/>
              </a:ln>
              <a:solidFill>
                <a:srgbClr val="66FF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rgbClr val="3333FF"/>
                  </a:solidFill>
                  <a:prstDash val="solid"/>
                </a:ln>
                <a:solidFill>
                  <a:srgbClr val="3333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5" action="ppaction://hlinksldjump"/>
              </a:rPr>
              <a:t>Атомные</a:t>
            </a:r>
            <a:endParaRPr lang="ru-RU" b="1" dirty="0" smtClean="0">
              <a:ln w="12700">
                <a:solidFill>
                  <a:srgbClr val="3333FF"/>
                </a:solidFill>
                <a:prstDash val="solid"/>
              </a:ln>
              <a:solidFill>
                <a:srgbClr val="3333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b="1" dirty="0" smtClean="0">
                <a:ln w="12700">
                  <a:solidFill>
                    <a:srgbClr val="9900CC"/>
                  </a:solidFill>
                  <a:prstDash val="solid"/>
                </a:ln>
                <a:solidFill>
                  <a:srgbClr val="9900FF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hlinkClick r:id="rId6" action="ppaction://hlinksldjump"/>
              </a:rPr>
              <a:t>Акустические</a:t>
            </a:r>
            <a:endParaRPr lang="ru-RU" b="1" dirty="0" smtClean="0">
              <a:ln w="12700">
                <a:solidFill>
                  <a:srgbClr val="9900CC"/>
                </a:solidFill>
                <a:prstDash val="solid"/>
              </a:ln>
              <a:solidFill>
                <a:srgbClr val="9900FF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b="1" dirty="0">
              <a:ln w="12700">
                <a:solidFill>
                  <a:srgbClr val="9900FF"/>
                </a:solidFill>
                <a:prstDash val="solid"/>
              </a:ln>
              <a:solidFill>
                <a:srgbClr val="9900CC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 descr="bart_skate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1934" y="1285860"/>
            <a:ext cx="952500" cy="1143000"/>
          </a:xfrm>
          <a:prstGeom prst="rect">
            <a:avLst/>
          </a:prstGeom>
        </p:spPr>
      </p:pic>
      <p:pic>
        <p:nvPicPr>
          <p:cNvPr id="6" name="Рисунок 5" descr="j0234774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72198" y="2143116"/>
            <a:ext cx="919165" cy="965902"/>
          </a:xfrm>
          <a:prstGeom prst="rect">
            <a:avLst/>
          </a:prstGeom>
        </p:spPr>
      </p:pic>
      <p:pic>
        <p:nvPicPr>
          <p:cNvPr id="7" name="Рисунок 6" descr="DOWNDISK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86248" y="2752718"/>
            <a:ext cx="857256" cy="685804"/>
          </a:xfrm>
          <a:prstGeom prst="rect">
            <a:avLst/>
          </a:prstGeom>
        </p:spPr>
      </p:pic>
      <p:pic>
        <p:nvPicPr>
          <p:cNvPr id="9" name="Рисунок 8" descr="sm.gif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71802" y="5072074"/>
            <a:ext cx="1619250" cy="1076325"/>
          </a:xfrm>
          <a:prstGeom prst="rect">
            <a:avLst/>
          </a:prstGeom>
        </p:spPr>
      </p:pic>
      <p:pic>
        <p:nvPicPr>
          <p:cNvPr id="12" name="Рисунок 11" descr="Лампочка1.g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34676" y="3000372"/>
            <a:ext cx="799431" cy="962027"/>
          </a:xfrm>
          <a:prstGeom prst="rect">
            <a:avLst/>
          </a:prstGeom>
        </p:spPr>
      </p:pic>
      <p:pic>
        <p:nvPicPr>
          <p:cNvPr id="13" name="Рисунок 12" descr="ATOM.gif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14876" y="4214818"/>
            <a:ext cx="928694" cy="1006085"/>
          </a:xfrm>
          <a:prstGeom prst="rect">
            <a:avLst/>
          </a:prstGeom>
        </p:spPr>
      </p:pic>
      <p:pic>
        <p:nvPicPr>
          <p:cNvPr id="17" name="Колокола.wav">
            <a:hlinkClick r:id="" action="ppaction://media"/>
          </p:cNvPr>
          <p:cNvPicPr>
            <a:picLocks noRot="1" noChangeAspect="1"/>
          </p:cNvPicPr>
          <p:nvPr>
            <a:wavAudioFile r:embed="rId1" name="Колокола.wav"/>
          </p:nvPr>
        </p:nvPicPr>
        <p:blipFill>
          <a:blip r:embed="rId13"/>
          <a:stretch>
            <a:fillRect/>
          </a:stretch>
        </p:blipFill>
        <p:spPr>
          <a:xfrm>
            <a:off x="7858148" y="4357694"/>
            <a:ext cx="304800" cy="304800"/>
          </a:xfrm>
          <a:prstGeom prst="rect">
            <a:avLst/>
          </a:prstGeom>
        </p:spPr>
      </p:pic>
      <p:pic>
        <p:nvPicPr>
          <p:cNvPr id="15" name="Рисунок 14" descr="Костер2.g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57554" y="3357562"/>
            <a:ext cx="1219200" cy="1219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500"/>
                            </p:stCondLst>
                            <p:childTnLst>
                              <p:par>
                                <p:cTn id="4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5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6" dur="7258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1" descr="Безымянный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1714480" y="1418074"/>
            <a:ext cx="7429520" cy="5439925"/>
          </a:xfrm>
        </p:spPr>
      </p:pic>
      <p:pic>
        <p:nvPicPr>
          <p:cNvPr id="5" name="Picture 35" descr="Безымянный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0" y="0"/>
            <a:ext cx="2463800" cy="21510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48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.       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438400" y="2286000"/>
            <a:ext cx="6248400" cy="271463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026" name="Picture 2" descr="C:\Users\Ленок\Desktop\картинки\красивые картинки\1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7358082" cy="5214949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23850" y="333376"/>
            <a:ext cx="8820151" cy="6524625"/>
            <a:chOff x="204" y="210"/>
            <a:chExt cx="5556" cy="4110"/>
          </a:xfrm>
        </p:grpSpPr>
        <p:pic>
          <p:nvPicPr>
            <p:cNvPr id="7171" name="Picture 4" descr="2709355968_92d737f43a_b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35" y="919"/>
              <a:ext cx="4725" cy="3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172" name="Rectangle 5"/>
            <p:cNvSpPr>
              <a:spLocks noChangeArrowheads="1"/>
            </p:cNvSpPr>
            <p:nvPr/>
          </p:nvSpPr>
          <p:spPr bwMode="auto">
            <a:xfrm>
              <a:off x="204" y="3612"/>
              <a:ext cx="535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just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7173" name="Rectangle 6"/>
            <p:cNvSpPr>
              <a:spLocks noChangeArrowheads="1"/>
            </p:cNvSpPr>
            <p:nvPr/>
          </p:nvSpPr>
          <p:spPr bwMode="auto">
            <a:xfrm>
              <a:off x="884" y="210"/>
              <a:ext cx="976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800">
                  <a:solidFill>
                    <a:schemeClr val="accent1"/>
                  </a:solidFill>
                </a:rPr>
                <a:t>Град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50825" y="188913"/>
            <a:ext cx="8675688" cy="6450012"/>
            <a:chOff x="158" y="119"/>
            <a:chExt cx="5465" cy="4063"/>
          </a:xfrm>
        </p:grpSpPr>
        <p:pic>
          <p:nvPicPr>
            <p:cNvPr id="13316" name="Picture 9" descr="20070917 396-800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" y="572"/>
              <a:ext cx="5465" cy="3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17" name="Rectangle 4"/>
            <p:cNvSpPr>
              <a:spLocks noChangeArrowheads="1"/>
            </p:cNvSpPr>
            <p:nvPr/>
          </p:nvSpPr>
          <p:spPr bwMode="auto">
            <a:xfrm>
              <a:off x="158" y="119"/>
              <a:ext cx="5443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pPr algn="just"/>
              <a:endParaRPr lang="ru-RU" dirty="0">
                <a:solidFill>
                  <a:srgbClr val="006666"/>
                </a:solidFill>
              </a:endParaRPr>
            </a:p>
          </p:txBody>
        </p:sp>
        <p:sp>
          <p:nvSpPr>
            <p:cNvPr id="13318" name="Rectangle 10"/>
            <p:cNvSpPr>
              <a:spLocks noChangeArrowheads="1"/>
            </p:cNvSpPr>
            <p:nvPr/>
          </p:nvSpPr>
          <p:spPr bwMode="auto">
            <a:xfrm>
              <a:off x="4286" y="663"/>
              <a:ext cx="1190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 sz="4800">
                  <a:solidFill>
                    <a:srgbClr val="006666"/>
                  </a:solidFill>
                </a:rPr>
                <a:t>Ветер</a:t>
              </a:r>
            </a:p>
          </p:txBody>
        </p:sp>
      </p:grpSp>
      <p:pic>
        <p:nvPicPr>
          <p:cNvPr id="13315" name="Picture 7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908050"/>
            <a:ext cx="1171575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">
  <a:themeElements>
    <a:clrScheme name="Mod">
      <a:dk1>
        <a:sysClr val="windowText" lastClr="000000"/>
      </a:dk1>
      <a:lt1>
        <a:sysClr val="window" lastClr="FFFFFF"/>
      </a:lt1>
      <a:dk2>
        <a:srgbClr val="065218"/>
      </a:dk2>
      <a:lt2>
        <a:srgbClr val="EDF3AE"/>
      </a:lt2>
      <a:accent1>
        <a:srgbClr val="8FCB17"/>
      </a:accent1>
      <a:accent2>
        <a:srgbClr val="769F11"/>
      </a:accent2>
      <a:accent3>
        <a:srgbClr val="D4E336"/>
      </a:accent3>
      <a:accent4>
        <a:srgbClr val="0C8228"/>
      </a:accent4>
      <a:accent5>
        <a:srgbClr val="C0EDA8"/>
      </a:accent5>
      <a:accent6>
        <a:srgbClr val="3B4F18"/>
      </a:accent6>
      <a:hlink>
        <a:srgbClr val="0A6A21"/>
      </a:hlink>
      <a:folHlink>
        <a:srgbClr val="406EA5"/>
      </a:folHlink>
    </a:clrScheme>
    <a:fontScheme name="Mod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od">
      <a:fillStyleLst>
        <a:solidFill>
          <a:schemeClr val="phClr"/>
        </a:solidFill>
        <a:solidFill>
          <a:schemeClr val="phClr">
            <a:tint val="80000"/>
          </a:schemeClr>
        </a:solidFill>
        <a:solidFill>
          <a:schemeClr val="phClr">
            <a:shade val="30000"/>
            <a:satMod val="150000"/>
          </a:schemeClr>
        </a:solidFill>
      </a:fillStyleLst>
      <a:lnStyleLst>
        <a:ln w="9525" cap="flat" cmpd="sng" algn="ctr">
          <a:solidFill>
            <a:schemeClr val="phClr">
              <a:tint val="90000"/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tint val="90000"/>
            </a:schemeClr>
          </a:solidFill>
          <a:prstDash val="solid"/>
        </a:ln>
        <a:ln w="76200" cap="flat" cmpd="dbl" algn="ctr">
          <a:solidFill>
            <a:schemeClr val="phClr">
              <a:tint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1000" sy="101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50800" dir="5400000" sx="101000" sy="101000" rotWithShape="0">
              <a:srgbClr val="000000">
                <a:alpha val="50000"/>
              </a:srgbClr>
            </a:outerShdw>
            <a:reflection blurRad="12700" stA="30000" endPos="30000" dist="50800" dir="5400000" sy="-100000" rotWithShape="0"/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 prstMaterial="softmetal">
            <a:bevelT w="63500" h="25400" prst="coolSlant"/>
          </a:sp3d>
        </a:effectStyle>
      </a:effectStyleLst>
      <a:bgFillStyleLst>
        <a:solidFill>
          <a:schemeClr val="phClr">
            <a:satMod val="125000"/>
          </a:schemeClr>
        </a:solidFill>
        <a:solidFill>
          <a:schemeClr val="phClr">
            <a:shade val="30000"/>
            <a:satMod val="150000"/>
          </a:schemeClr>
        </a:solidFill>
        <a:gradFill>
          <a:gsLst>
            <a:gs pos="0">
              <a:schemeClr val="phClr">
                <a:tint val="100000"/>
                <a:shade val="80000"/>
                <a:satMod val="135000"/>
              </a:schemeClr>
            </a:gs>
            <a:gs pos="55000">
              <a:schemeClr val="phClr">
                <a:tint val="70000"/>
                <a:shade val="100000"/>
                <a:satMod val="150000"/>
              </a:schemeClr>
            </a:gs>
            <a:gs pos="100000">
              <a:schemeClr val="phClr">
                <a:tint val="70000"/>
                <a:shade val="100000"/>
                <a:satMod val="15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</Template>
  <TotalTime>647</TotalTime>
  <Words>202</Words>
  <Application>Microsoft Office PowerPoint</Application>
  <PresentationFormat>Экран (4:3)</PresentationFormat>
  <Paragraphs>34</Paragraphs>
  <Slides>21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Mod</vt:lpstr>
      <vt:lpstr>Контражурное освещение в физических явлениях</vt:lpstr>
      <vt:lpstr>Что изучает физика?</vt:lpstr>
      <vt:lpstr>Слайд 3</vt:lpstr>
      <vt:lpstr>Слайд 4</vt:lpstr>
      <vt:lpstr>Физические явления</vt:lpstr>
      <vt:lpstr>Слайд 6</vt:lpstr>
      <vt:lpstr>.       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Главная задача физики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Геннадий Гордеев</dc:title>
  <dc:creator>User</dc:creator>
  <cp:lastModifiedBy>Ленок</cp:lastModifiedBy>
  <cp:revision>69</cp:revision>
  <dcterms:created xsi:type="dcterms:W3CDTF">2012-04-07T16:21:53Z</dcterms:created>
  <dcterms:modified xsi:type="dcterms:W3CDTF">2012-11-14T17:16:33Z</dcterms:modified>
</cp:coreProperties>
</file>