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6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4143380"/>
            <a:ext cx="6172200" cy="1894362"/>
          </a:xfrm>
        </p:spPr>
        <p:txBody>
          <a:bodyPr>
            <a:normAutofit fontScale="90000"/>
          </a:bodyPr>
          <a:lstStyle/>
          <a:p>
            <a:pPr algn="r"/>
            <a:r>
              <a:rPr lang="ru-RU" sz="6600" dirty="0" smtClean="0">
                <a:solidFill>
                  <a:srgbClr val="FF0000"/>
                </a:solidFill>
              </a:rPr>
              <a:t>Басни И.А.Крылова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.Krylov - Primechanie na komediyu Smeh i go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1785926"/>
            <a:ext cx="2000250" cy="22288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 </a:t>
            </a:r>
            <a:r>
              <a:rPr lang="ru-RU" dirty="0" smtClean="0"/>
              <a:t>Какие герои басен здесь зашифрованы?</a:t>
            </a:r>
          </a:p>
          <a:p>
            <a:pPr>
              <a:buNone/>
            </a:pPr>
            <a:r>
              <a:rPr lang="ru-RU" dirty="0" smtClean="0"/>
              <a:t>– и – </a:t>
            </a:r>
            <a:r>
              <a:rPr lang="ru-RU" dirty="0" err="1" smtClean="0"/>
              <a:t>и</a:t>
            </a:r>
            <a:r>
              <a:rPr lang="ru-RU" dirty="0" smtClean="0"/>
              <a:t> – а </a:t>
            </a:r>
            <a:br>
              <a:rPr lang="ru-RU" dirty="0" smtClean="0"/>
            </a:br>
            <a:r>
              <a:rPr lang="ru-RU" dirty="0" smtClean="0"/>
              <a:t>о – ё –</a:t>
            </a:r>
            <a:br>
              <a:rPr lang="ru-RU" dirty="0" smtClean="0"/>
            </a:br>
            <a:r>
              <a:rPr lang="ru-RU" dirty="0" smtClean="0"/>
              <a:t>– о – </a:t>
            </a:r>
            <a:r>
              <a:rPr lang="ru-RU" dirty="0" err="1" smtClean="0"/>
              <a:t>ь</a:t>
            </a:r>
            <a:r>
              <a:rPr lang="ru-RU" dirty="0" smtClean="0"/>
              <a:t> – а</a:t>
            </a:r>
            <a:br>
              <a:rPr lang="ru-RU" dirty="0" smtClean="0"/>
            </a:br>
            <a:r>
              <a:rPr lang="ru-RU" dirty="0" smtClean="0"/>
              <a:t>– о – </a:t>
            </a:r>
            <a:r>
              <a:rPr lang="ru-RU" dirty="0" err="1" smtClean="0"/>
              <a:t>о</a:t>
            </a:r>
            <a:r>
              <a:rPr lang="ru-RU" dirty="0" smtClean="0"/>
              <a:t> – е –</a:t>
            </a:r>
            <a:br>
              <a:rPr lang="ru-RU" dirty="0" smtClean="0"/>
            </a:br>
            <a:r>
              <a:rPr lang="ru-RU" dirty="0" smtClean="0"/>
              <a:t>в – </a:t>
            </a:r>
            <a:r>
              <a:rPr lang="ru-RU" dirty="0" smtClean="0"/>
              <a:t>– </a:t>
            </a:r>
            <a:r>
              <a:rPr lang="ru-RU" dirty="0" smtClean="0"/>
              <a:t>– </a:t>
            </a:r>
            <a:br>
              <a:rPr lang="ru-RU" dirty="0" smtClean="0"/>
            </a:br>
            <a:r>
              <a:rPr lang="ru-RU" dirty="0" smtClean="0"/>
              <a:t>– у – а – е – </a:t>
            </a:r>
            <a:br>
              <a:rPr lang="ru-RU" dirty="0" smtClean="0"/>
            </a:br>
            <a:r>
              <a:rPr lang="ru-RU" dirty="0" smtClean="0"/>
              <a:t>– т – е – о – 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Ответы: 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Лисица, </a:t>
            </a:r>
            <a:r>
              <a:rPr lang="ru-RU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Осел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, Моська, Соловей, Волк, Муравей, Стрекоза.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285720" y="5357826"/>
            <a:ext cx="7467600" cy="1143000"/>
          </a:xfrm>
        </p:spPr>
        <p:txBody>
          <a:bodyPr/>
          <a:lstStyle/>
          <a:p>
            <a:r>
              <a:rPr lang="ru-RU" dirty="0" smtClean="0"/>
              <a:t>Ворона и лисица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Из какой басни эта мораль?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429000"/>
            <a:ext cx="2481275" cy="284115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43306" y="214311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Уж сколько раз твердили миру,</a:t>
            </a:r>
            <a:br>
              <a:rPr lang="ru-RU" dirty="0" smtClean="0"/>
            </a:br>
            <a:r>
              <a:rPr lang="ru-RU" dirty="0" smtClean="0"/>
              <a:t>Что лесть гнусна, вредна; но только все не впрок,</a:t>
            </a:r>
            <a:br>
              <a:rPr lang="ru-RU" dirty="0" smtClean="0"/>
            </a:br>
            <a:r>
              <a:rPr lang="ru-RU" dirty="0" smtClean="0"/>
              <a:t>И в сердце льстец всегда отыщет уголок.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572140"/>
            <a:ext cx="7467600" cy="1143000"/>
          </a:xfrm>
        </p:spPr>
        <p:txBody>
          <a:bodyPr/>
          <a:lstStyle/>
          <a:p>
            <a:r>
              <a:rPr lang="ru-RU" dirty="0" smtClean="0"/>
              <a:t>Свинья под дубом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       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Невежда также в </a:t>
            </a:r>
            <a:r>
              <a:rPr lang="ru-RU" dirty="0" smtClean="0"/>
              <a:t>ослепленье</a:t>
            </a:r>
          </a:p>
          <a:p>
            <a:pPr>
              <a:buNone/>
            </a:pPr>
            <a:r>
              <a:rPr lang="ru-RU" dirty="0" smtClean="0"/>
              <a:t>Бранит </a:t>
            </a:r>
            <a:r>
              <a:rPr lang="ru-RU" dirty="0" smtClean="0"/>
              <a:t>науки и </a:t>
            </a:r>
            <a:r>
              <a:rPr lang="ru-RU" dirty="0" smtClean="0"/>
              <a:t>ученье,</a:t>
            </a:r>
          </a:p>
          <a:p>
            <a:pPr>
              <a:buNone/>
            </a:pPr>
            <a:r>
              <a:rPr lang="ru-RU" dirty="0" smtClean="0"/>
              <a:t>И </a:t>
            </a:r>
            <a:r>
              <a:rPr lang="ru-RU" dirty="0" smtClean="0"/>
              <a:t>все ученые </a:t>
            </a:r>
            <a:r>
              <a:rPr lang="ru-RU" dirty="0" smtClean="0"/>
              <a:t>труды,</a:t>
            </a:r>
          </a:p>
          <a:p>
            <a:pPr>
              <a:buNone/>
            </a:pPr>
            <a:r>
              <a:rPr lang="ru-RU" dirty="0" smtClean="0"/>
              <a:t>Не </a:t>
            </a:r>
            <a:r>
              <a:rPr lang="ru-RU" dirty="0" smtClean="0"/>
              <a:t>чувствуя, что он вкушает их плоды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 </a:t>
            </a:r>
            <a:r>
              <a:rPr lang="ru-RU" b="1" dirty="0" smtClean="0"/>
              <a:t>Из какой басни это изречение?</a:t>
            </a:r>
            <a:endParaRPr lang="ru-RU" b="1" dirty="0"/>
          </a:p>
        </p:txBody>
      </p:sp>
      <p:pic>
        <p:nvPicPr>
          <p:cNvPr id="4" name="Рисунок 3" descr="i (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857232"/>
            <a:ext cx="1653552" cy="2214578"/>
          </a:xfrm>
          <a:prstGeom prst="rect">
            <a:avLst/>
          </a:prstGeom>
        </p:spPr>
      </p:pic>
      <p:pic>
        <p:nvPicPr>
          <p:cNvPr id="5" name="Рисунок 4" descr="i (1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4286256"/>
            <a:ext cx="1713083" cy="235745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571472" y="4286256"/>
            <a:ext cx="7467600" cy="1143000"/>
          </a:xfrm>
        </p:spPr>
        <p:txBody>
          <a:bodyPr/>
          <a:lstStyle/>
          <a:p>
            <a:r>
              <a:rPr lang="ru-RU" dirty="0" smtClean="0"/>
              <a:t>Волк и ягнёнок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У сильного всегда бессильный виноват: </a:t>
            </a:r>
            <a:br>
              <a:rPr lang="ru-RU" dirty="0" smtClean="0"/>
            </a:br>
            <a:r>
              <a:rPr lang="ru-RU" dirty="0" smtClean="0"/>
              <a:t>Тому в истории мы тьму примеров слышим. </a:t>
            </a:r>
            <a:br>
              <a:rPr lang="ru-RU" dirty="0" smtClean="0"/>
            </a:br>
            <a:r>
              <a:rPr lang="ru-RU" dirty="0" smtClean="0"/>
              <a:t>Но мы истории не пишем.</a:t>
            </a:r>
            <a:br>
              <a:rPr lang="ru-RU" dirty="0" smtClean="0"/>
            </a:br>
            <a:r>
              <a:rPr lang="ru-RU" dirty="0" smtClean="0"/>
              <a:t>В какой басне звучат эти слова?</a:t>
            </a:r>
            <a:endParaRPr lang="ru-RU" dirty="0"/>
          </a:p>
        </p:txBody>
      </p:sp>
      <p:pic>
        <p:nvPicPr>
          <p:cNvPr id="5" name="Рисунок 4" descr="i (1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3357562"/>
            <a:ext cx="2000264" cy="300039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500034" y="4357694"/>
            <a:ext cx="7467600" cy="1143000"/>
          </a:xfrm>
        </p:spPr>
        <p:txBody>
          <a:bodyPr/>
          <a:lstStyle/>
          <a:p>
            <a:r>
              <a:rPr lang="ru-RU" dirty="0" smtClean="0"/>
              <a:t>Стрекоза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"До того ль, голубчик, было?</a:t>
            </a:r>
            <a:br>
              <a:rPr lang="ru-RU" dirty="0" smtClean="0"/>
            </a:br>
            <a:r>
              <a:rPr lang="ru-RU" dirty="0" smtClean="0"/>
              <a:t>В мягких </a:t>
            </a:r>
            <a:r>
              <a:rPr lang="ru-RU" dirty="0" err="1" smtClean="0"/>
              <a:t>муравах</a:t>
            </a:r>
            <a:r>
              <a:rPr lang="ru-RU" dirty="0" smtClean="0"/>
              <a:t> у нас</a:t>
            </a:r>
            <a:br>
              <a:rPr lang="ru-RU" dirty="0" smtClean="0"/>
            </a:br>
            <a:r>
              <a:rPr lang="ru-RU" dirty="0" smtClean="0"/>
              <a:t>Песни, резвость всякий час</a:t>
            </a:r>
            <a:br>
              <a:rPr lang="ru-RU" dirty="0" smtClean="0"/>
            </a:br>
            <a:r>
              <a:rPr lang="ru-RU" dirty="0" smtClean="0"/>
              <a:t>Так, что голову вскружило</a:t>
            </a:r>
            <a:r>
              <a:rPr lang="ru-RU" dirty="0" smtClean="0"/>
              <a:t>".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Кто так говорил?</a:t>
            </a:r>
            <a:endParaRPr lang="ru-RU" dirty="0"/>
          </a:p>
        </p:txBody>
      </p:sp>
      <p:pic>
        <p:nvPicPr>
          <p:cNvPr id="4" name="Рисунок 3" descr="i (1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3714752"/>
            <a:ext cx="2786082" cy="286241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285720" y="5357826"/>
            <a:ext cx="7467600" cy="1143000"/>
          </a:xfrm>
        </p:spPr>
        <p:txBody>
          <a:bodyPr/>
          <a:lstStyle/>
          <a:p>
            <a:r>
              <a:rPr lang="ru-RU" b="1" dirty="0" smtClean="0"/>
              <a:t> </a:t>
            </a:r>
            <a:r>
              <a:rPr lang="ru-RU" dirty="0" smtClean="0"/>
              <a:t>Мартышка, </a:t>
            </a:r>
            <a:r>
              <a:rPr lang="ru-RU" dirty="0" err="1" smtClean="0"/>
              <a:t>Осел</a:t>
            </a:r>
            <a:r>
              <a:rPr lang="ru-RU" dirty="0" smtClean="0"/>
              <a:t>, Козел да Мишка.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Перечислите героев басни, которые "затеяли сыграть квартет".</a:t>
            </a:r>
            <a:endParaRPr lang="ru-RU" dirty="0"/>
          </a:p>
        </p:txBody>
      </p:sp>
      <p:pic>
        <p:nvPicPr>
          <p:cNvPr id="4" name="Рисунок 3" descr="i (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643182"/>
            <a:ext cx="3538555" cy="24347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285720" y="5500702"/>
            <a:ext cx="7467600" cy="1143000"/>
          </a:xfrm>
        </p:spPr>
        <p:txBody>
          <a:bodyPr/>
          <a:lstStyle/>
          <a:p>
            <a:r>
              <a:rPr lang="ru-RU" dirty="0" smtClean="0"/>
              <a:t>Голубок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Кто смеялся над чужой бедой?</a:t>
            </a:r>
            <a:endParaRPr lang="ru-RU" dirty="0"/>
          </a:p>
        </p:txBody>
      </p:sp>
      <p:pic>
        <p:nvPicPr>
          <p:cNvPr id="4" name="Рисунок 3" descr="dep_4357583-Dove-Flying-Graphi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428868"/>
            <a:ext cx="2590804" cy="366623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357158" y="5572140"/>
            <a:ext cx="7467600" cy="1143000"/>
          </a:xfrm>
        </p:spPr>
        <p:txBody>
          <a:bodyPr/>
          <a:lstStyle/>
          <a:p>
            <a:r>
              <a:rPr lang="ru-RU" dirty="0" smtClean="0"/>
              <a:t>Слона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Кого "по улицам водили, как будто напоказ"?</a:t>
            </a:r>
            <a:endParaRPr lang="ru-RU" dirty="0"/>
          </a:p>
        </p:txBody>
      </p:sp>
      <p:pic>
        <p:nvPicPr>
          <p:cNvPr id="4" name="Рисунок 3" descr="i (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844" y="2714624"/>
            <a:ext cx="3206131" cy="242888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142844" y="5357826"/>
            <a:ext cx="7467600" cy="1143000"/>
          </a:xfrm>
        </p:spPr>
        <p:txBody>
          <a:bodyPr/>
          <a:lstStyle/>
          <a:p>
            <a:r>
              <a:rPr lang="ru-RU" dirty="0" smtClean="0"/>
              <a:t>"Кукушка и Петух"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 </a:t>
            </a:r>
            <a:r>
              <a:rPr lang="ru-RU" dirty="0" smtClean="0"/>
              <a:t>Персонажи какой басни восхваляли друг друга, "не боясь греха"?</a:t>
            </a:r>
            <a:endParaRPr lang="ru-RU" dirty="0"/>
          </a:p>
        </p:txBody>
      </p:sp>
      <p:pic>
        <p:nvPicPr>
          <p:cNvPr id="4" name="Рисунок 3" descr="i (15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857496"/>
            <a:ext cx="2014548" cy="279798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214282" y="5429264"/>
            <a:ext cx="7467600" cy="1143000"/>
          </a:xfrm>
        </p:spPr>
        <p:txBody>
          <a:bodyPr/>
          <a:lstStyle/>
          <a:p>
            <a:r>
              <a:rPr lang="ru-RU" dirty="0" smtClean="0"/>
              <a:t>На псарню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 </a:t>
            </a:r>
            <a:r>
              <a:rPr lang="ru-RU" dirty="0" smtClean="0"/>
              <a:t>Куда попал ночью волк, думая залезть в овчарню?</a:t>
            </a:r>
            <a:endParaRPr lang="ru-RU" dirty="0"/>
          </a:p>
        </p:txBody>
      </p:sp>
      <p:pic>
        <p:nvPicPr>
          <p:cNvPr id="4" name="Рисунок 3" descr="i (1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688" y="2714624"/>
            <a:ext cx="3484262" cy="221457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357158" y="5429264"/>
            <a:ext cx="7467600" cy="1143000"/>
          </a:xfrm>
        </p:spPr>
        <p:txBody>
          <a:bodyPr/>
          <a:lstStyle/>
          <a:p>
            <a:r>
              <a:rPr lang="ru-RU" dirty="0" smtClean="0"/>
              <a:t>"Лисица и виноград".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 </a:t>
            </a:r>
            <a:r>
              <a:rPr lang="ru-RU" dirty="0" smtClean="0"/>
              <a:t>Слова из какой басни стали крылатым выражением: "Видит око, да зуб неймет"?</a:t>
            </a:r>
            <a:endParaRPr lang="ru-RU" dirty="0"/>
          </a:p>
        </p:txBody>
      </p:sp>
      <p:pic>
        <p:nvPicPr>
          <p:cNvPr id="4" name="Рисунок 3" descr="i (17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3000372"/>
            <a:ext cx="2377457" cy="278608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</TotalTime>
  <Words>79</Words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Басни И.А.Крылова </vt:lpstr>
      <vt:lpstr>Волк и ягнёнок</vt:lpstr>
      <vt:lpstr>Стрекоза</vt:lpstr>
      <vt:lpstr> Мартышка, Осел, Козел да Мишка.</vt:lpstr>
      <vt:lpstr>Голубок</vt:lpstr>
      <vt:lpstr>Слона</vt:lpstr>
      <vt:lpstr>"Кукушка и Петух"</vt:lpstr>
      <vt:lpstr>На псарню</vt:lpstr>
      <vt:lpstr>"Лисица и виноград".</vt:lpstr>
      <vt:lpstr>Слайд 10</vt:lpstr>
      <vt:lpstr>Ворона и лисица</vt:lpstr>
      <vt:lpstr>Свинья под дубом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Басни И.А.Крылова </dc:title>
  <dc:creator>user</dc:creator>
  <cp:lastModifiedBy>user</cp:lastModifiedBy>
  <cp:revision>8</cp:revision>
  <dcterms:created xsi:type="dcterms:W3CDTF">2012-10-15T14:47:50Z</dcterms:created>
  <dcterms:modified xsi:type="dcterms:W3CDTF">2012-10-15T16:05:06Z</dcterms:modified>
</cp:coreProperties>
</file>