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1B7583E-7862-486E-9D22-8F757E55603F}" type="datetimeFigureOut">
              <a:rPr lang="ru-RU" smtClean="0"/>
              <a:pPr/>
              <a:t>22.11.2011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295D89C-FA22-416B-A1F4-F017315AE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740_%D0%B3%D0%BE%D0%B4" TargetMode="External"/><Relationship Id="rId13" Type="http://schemas.openxmlformats.org/officeDocument/2006/relationships/hyperlink" Target="http://ru.wikipedia.org/wiki/1751" TargetMode="External"/><Relationship Id="rId3" Type="http://schemas.openxmlformats.org/officeDocument/2006/relationships/hyperlink" Target="http://ru.wikipedia.org/wiki/1727" TargetMode="External"/><Relationship Id="rId7" Type="http://schemas.openxmlformats.org/officeDocument/2006/relationships/hyperlink" Target="http://ru.wikipedia.org/wiki/%D0%98%D0%BE%D0%B3%D0%B0%D0%BD%D0%BD_%D0%91%D0%B5%D1%80%D0%BD%D1%83%D0%BB%D0%BB%D0%B8" TargetMode="External"/><Relationship Id="rId12" Type="http://schemas.openxmlformats.org/officeDocument/2006/relationships/hyperlink" Target="http://ru.wikipedia.org/wiki/%D0%94%D0%B0%D0%BB%D0%B0%D0%BC%D0%B1%D0%B5%D1%80" TargetMode="External"/><Relationship Id="rId2" Type="http://schemas.openxmlformats.org/officeDocument/2006/relationships/hyperlink" Target="http://ru.wikipedia.org/wiki/%D0%96%D0%B5%D0%BD%D0%B5%D0%B2%D1%81%D0%BA%D0%B8%D0%B9_%D1%83%D0%BD%D0%B8%D0%B2%D0%B5%D1%80%D1%81%D0%B8%D1%82%D0%B5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729" TargetMode="External"/><Relationship Id="rId11" Type="http://schemas.openxmlformats.org/officeDocument/2006/relationships/hyperlink" Target="http://ru.wikipedia.org/wiki/1747" TargetMode="External"/><Relationship Id="rId5" Type="http://schemas.openxmlformats.org/officeDocument/2006/relationships/hyperlink" Target="http://ru.wikipedia.org/wiki/1728" TargetMode="External"/><Relationship Id="rId10" Type="http://schemas.openxmlformats.org/officeDocument/2006/relationships/hyperlink" Target="http://ru.wikipedia.org/wiki/1744" TargetMode="External"/><Relationship Id="rId4" Type="http://schemas.openxmlformats.org/officeDocument/2006/relationships/hyperlink" Target="http://ru.wikipedia.org/wiki/%D0%91%D0%B5%D1%80%D0%BD%D1%83%D0%BB%D0%BB%D0%B8,_%D0%98%D0%BE%D0%B3%D0%B0%D0%BD%D0%BD" TargetMode="External"/><Relationship Id="rId9" Type="http://schemas.openxmlformats.org/officeDocument/2006/relationships/hyperlink" Target="http://ru.wikipedia.org/wiki/1742_%D0%B3%D0%BE%D0%B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 определителя. Метод Крамера</a:t>
            </a:r>
            <a:r>
              <a:rPr lang="ru-RU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5288676"/>
          </a:xfrm>
        </p:spPr>
        <p:txBody>
          <a:bodyPr>
            <a:normAutofit lnSpcReduction="10000"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500" b="1" dirty="0" smtClean="0"/>
              <a:t>Метод Крамера (правило Крамера)</a:t>
            </a:r>
            <a:r>
              <a:rPr lang="ru-RU" sz="2500" dirty="0" smtClean="0"/>
              <a:t> — способ решения квадратных систем линейных алгебраических уравнений с ненулевым определителем основной матрицы. Назван по имени Габриэля Крамера (1704–1752), придумавшего метод.</a:t>
            </a:r>
          </a:p>
          <a:p>
            <a:r>
              <a:rPr lang="ru-RU" sz="25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Матрица</a:t>
            </a:r>
            <a:r>
              <a:rPr lang="ru-RU" sz="2500" dirty="0" smtClean="0"/>
              <a:t> - прямоугольная таблица каких-либо чисел, математических выражений, состоящая из строк и столбцов.</a:t>
            </a:r>
          </a:p>
          <a:p>
            <a:r>
              <a:rPr lang="ru-RU" sz="2500" dirty="0" smtClean="0"/>
              <a:t>Определитель матрицы является многочленом от элементов </a:t>
            </a:r>
            <a:r>
              <a:rPr lang="ru-RU" sz="25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квадратной матрицы </a:t>
            </a:r>
            <a:r>
              <a:rPr lang="ru-RU" sz="2500" dirty="0" smtClean="0"/>
              <a:t>(то есть такой, у которой количество строк и столбцов равно).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7304"/>
          </a:xfrm>
        </p:spPr>
        <p:txBody>
          <a:bodyPr>
            <a:normAutofit lnSpcReduction="10000"/>
          </a:bodyPr>
          <a:lstStyle/>
          <a:p>
            <a:r>
              <a:rPr lang="ru-RU" sz="2000" b="1" dirty="0" err="1" smtClean="0"/>
              <a:t>Габриэ́ль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Кра́мер</a:t>
            </a:r>
            <a:r>
              <a:rPr lang="ru-RU" sz="2000" dirty="0" smtClean="0"/>
              <a:t> — швейцарский математик, ученик и друг Иоганна Бернулли, один из создателей линейной алгебры.</a:t>
            </a:r>
          </a:p>
          <a:p>
            <a:r>
              <a:rPr lang="ru-RU" sz="2000" dirty="0" smtClean="0"/>
              <a:t>После развития теории определителей в конце 17-го века, Габриэль </a:t>
            </a:r>
            <a:r>
              <a:rPr lang="ru-RU" sz="2000" dirty="0" err="1" smtClean="0"/>
              <a:t>Крамер</a:t>
            </a:r>
            <a:r>
              <a:rPr lang="ru-RU" sz="2000" dirty="0" smtClean="0"/>
              <a:t> начал разрабатывать свою теорию в 18-ом столетии и опубликовал «правило </a:t>
            </a:r>
            <a:r>
              <a:rPr lang="ru-RU" sz="2000" dirty="0" err="1" smtClean="0"/>
              <a:t>Крамера</a:t>
            </a:r>
            <a:r>
              <a:rPr lang="ru-RU" sz="2000" dirty="0" smtClean="0"/>
              <a:t>» в 1751 году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r>
              <a:rPr lang="ru-RU" sz="2000" dirty="0" err="1" smtClean="0"/>
              <a:t>Крамер</a:t>
            </a:r>
            <a:r>
              <a:rPr lang="ru-RU" sz="2000" dirty="0" smtClean="0"/>
              <a:t> </a:t>
            </a:r>
            <a:r>
              <a:rPr lang="ru-RU" sz="2000" dirty="0" smtClean="0"/>
              <a:t>рассмотрел систему произвольного количества линейных уравнений с квадратной </a:t>
            </a:r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матрицей</a:t>
            </a:r>
            <a:r>
              <a:rPr lang="ru-RU" sz="2000" dirty="0" smtClean="0"/>
              <a:t>. Решение системы он представил в виде столбца дробей с общим знаменателем — определителем матрицы. Термина «определитель» (детерминант) тогда ещё не существовало (его ввёл Гаусс в 1801 году), но Крамер дал точный алгоритм его вычисления: алгебраическая сумма всевозможных произведений элементов матрицы, по одному из каждой строки и каждого столбца. Знак слагаемого в этой сумме, по Крамеру, зависит от числа инверсий соответствующей подстановки индексов: плюс, если чётное. Что касается числителей в столбце решений, то они подсчитываются аналогично: </a:t>
            </a:r>
            <a:r>
              <a:rPr lang="ru-RU" sz="2000" i="1" dirty="0" err="1" smtClean="0"/>
              <a:t>n</a:t>
            </a:r>
            <a:r>
              <a:rPr lang="ru-RU" sz="2000" dirty="0" err="1" smtClean="0"/>
              <a:t>-й</a:t>
            </a:r>
            <a:r>
              <a:rPr lang="ru-RU" sz="2000" dirty="0" smtClean="0"/>
              <a:t> числитель есть определитель матрицы, полученной заменой </a:t>
            </a:r>
            <a:r>
              <a:rPr lang="ru-RU" sz="2000" i="1" dirty="0" smtClean="0"/>
              <a:t>n</a:t>
            </a:r>
            <a:r>
              <a:rPr lang="ru-RU" sz="2000" dirty="0" smtClean="0"/>
              <a:t>-го столбца исходной матрицы на столбец свободных членов</a:t>
            </a:r>
            <a:r>
              <a:rPr lang="ru-RU" sz="2000" dirty="0" smtClean="0"/>
              <a:t>.</a:t>
            </a:r>
          </a:p>
          <a:p>
            <a:endParaRPr lang="ru-RU" sz="1900" dirty="0" smtClean="0"/>
          </a:p>
          <a:p>
            <a:endParaRPr lang="ru-RU" sz="25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229600" cy="1066800"/>
          </a:xfrm>
        </p:spPr>
        <p:txBody>
          <a:bodyPr/>
          <a:lstStyle/>
          <a:p>
            <a:r>
              <a:rPr lang="ru-RU" dirty="0" smtClean="0"/>
              <a:t>Биография </a:t>
            </a:r>
            <a:r>
              <a:rPr lang="ru-RU" dirty="0" err="1" smtClean="0"/>
              <a:t>Крамера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17238"/>
          </a:xfrm>
        </p:spPr>
        <p:txBody>
          <a:bodyPr>
            <a:normAutofit fontScale="47500" lnSpcReduction="20000"/>
          </a:bodyPr>
          <a:lstStyle/>
          <a:p>
            <a:r>
              <a:rPr lang="ru-RU" dirty="0" err="1" smtClean="0"/>
              <a:t>Крамер</a:t>
            </a:r>
            <a:r>
              <a:rPr lang="ru-RU" dirty="0" smtClean="0"/>
              <a:t> родился в семье франкоязычного врача. С раннего возраста показал большие способности в области математики. В 18 лет защитил диссертацию. В 20-летнем возрасте </a:t>
            </a:r>
            <a:r>
              <a:rPr lang="ru-RU" dirty="0" err="1" smtClean="0"/>
              <a:t>Крамер</a:t>
            </a:r>
            <a:r>
              <a:rPr lang="ru-RU" dirty="0" smtClean="0"/>
              <a:t> выставил свою кандидатуру на вакантную должность преподавателя на кафедре философии </a:t>
            </a:r>
            <a:r>
              <a:rPr lang="ru-RU" dirty="0" smtClean="0">
                <a:hlinkClick r:id="rId2" action="ppaction://hlinkfile" tooltip="Женевский университет"/>
              </a:rPr>
              <a:t>Женевского университета</a:t>
            </a:r>
            <a:r>
              <a:rPr lang="ru-RU" dirty="0" smtClean="0"/>
              <a:t>. Кандидатур было три, все произвели хорошее впечатление, и магистрат принял соломоново решение: учредить отдельную кафедру математики и направить туда (на одну ставку) двух «лишних», включая </a:t>
            </a:r>
            <a:r>
              <a:rPr lang="ru-RU" dirty="0" err="1" smtClean="0"/>
              <a:t>Крамера</a:t>
            </a:r>
            <a:r>
              <a:rPr lang="ru-RU" dirty="0" smtClean="0"/>
              <a:t>, с правом путешествовать по очереди за свой счёт.</a:t>
            </a:r>
          </a:p>
          <a:p>
            <a:r>
              <a:rPr lang="ru-RU" dirty="0" smtClean="0">
                <a:hlinkClick r:id="rId3" action="ppaction://hlinkfile" tooltip="1727"/>
              </a:rPr>
              <a:t>1727</a:t>
            </a:r>
            <a:r>
              <a:rPr lang="ru-RU" dirty="0" smtClean="0"/>
              <a:t>: </a:t>
            </a:r>
            <a:r>
              <a:rPr lang="ru-RU" dirty="0" err="1" smtClean="0"/>
              <a:t>Крамер</a:t>
            </a:r>
            <a:r>
              <a:rPr lang="ru-RU" dirty="0" smtClean="0"/>
              <a:t> воспользовался этим правом и 2 года путешествовал по Европе, заодно перенимая опыт у ведущих математиков — </a:t>
            </a:r>
            <a:r>
              <a:rPr lang="ru-RU" dirty="0" smtClean="0">
                <a:hlinkClick r:id="rId4" action="ppaction://hlinkfile" tooltip="Бернулли, Иоганн"/>
              </a:rPr>
              <a:t>Иоганна Бернулли</a:t>
            </a:r>
            <a:r>
              <a:rPr lang="ru-RU" dirty="0" smtClean="0"/>
              <a:t> и Эйлера в Базеле, Галлея и де Муавра в Лондоне, Мопертюи и Клеро в Париже и других. По возвращении он вступает с ними в переписку, продолжавшуюся всю его недолгую жизнь.</a:t>
            </a:r>
          </a:p>
          <a:p>
            <a:r>
              <a:rPr lang="ru-RU" dirty="0" smtClean="0">
                <a:hlinkClick r:id="rId5" action="ppaction://hlinkfile" tooltip="1728"/>
              </a:rPr>
              <a:t>1728</a:t>
            </a:r>
            <a:r>
              <a:rPr lang="ru-RU" dirty="0" smtClean="0"/>
              <a:t>: </a:t>
            </a:r>
            <a:r>
              <a:rPr lang="ru-RU" dirty="0" err="1" smtClean="0"/>
              <a:t>Крамер</a:t>
            </a:r>
            <a:r>
              <a:rPr lang="ru-RU" dirty="0" smtClean="0"/>
              <a:t> находит решение Санкт-Петербургского парадокса, близкое к тому, которое 10 годами спустя публикует Даниил Бернулли.</a:t>
            </a:r>
          </a:p>
          <a:p>
            <a:r>
              <a:rPr lang="ru-RU" dirty="0" smtClean="0">
                <a:hlinkClick r:id="rId6" action="ppaction://hlinkfile" tooltip="1729"/>
              </a:rPr>
              <a:t>1729</a:t>
            </a:r>
            <a:r>
              <a:rPr lang="ru-RU" dirty="0" smtClean="0"/>
              <a:t>: </a:t>
            </a:r>
            <a:r>
              <a:rPr lang="ru-RU" dirty="0" err="1" smtClean="0"/>
              <a:t>Крамер</a:t>
            </a:r>
            <a:r>
              <a:rPr lang="ru-RU" dirty="0" smtClean="0"/>
              <a:t> возвращается в Женеву и возобновляет преподавательскую работу. Он участвует в конкурсе, объявленном Парижской Академией, задание в котором: есть ли связь между эллипсоидной формой большинства планет и смещением их афелиев? Работа </a:t>
            </a:r>
            <a:r>
              <a:rPr lang="ru-RU" dirty="0" err="1" smtClean="0"/>
              <a:t>Крамера</a:t>
            </a:r>
            <a:r>
              <a:rPr lang="ru-RU" dirty="0" smtClean="0"/>
              <a:t> занимает второе место (первый приз получил </a:t>
            </a:r>
            <a:r>
              <a:rPr lang="ru-RU" dirty="0" smtClean="0">
                <a:hlinkClick r:id="rId7" action="ppaction://hlinkfile" tooltip="Иоганн Бернулли"/>
              </a:rPr>
              <a:t>Иоганн Бернулли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В свободное от преподавания время </a:t>
            </a:r>
            <a:r>
              <a:rPr lang="ru-RU" dirty="0" err="1" smtClean="0"/>
              <a:t>Крамер</a:t>
            </a:r>
            <a:r>
              <a:rPr lang="ru-RU" dirty="0" smtClean="0"/>
              <a:t> пишет многочисленные статьи на самые разные темы: геометрия, история математики, философия, приложения теории вероятностей. </a:t>
            </a:r>
            <a:r>
              <a:rPr lang="ru-RU" dirty="0" err="1" smtClean="0"/>
              <a:t>Крамер</a:t>
            </a:r>
            <a:r>
              <a:rPr lang="ru-RU" dirty="0" smtClean="0"/>
              <a:t> также публикует труд по небесной механике (1730) и комментарий к ньютоновской классификации кривых третьего порядка (1746).</a:t>
            </a:r>
          </a:p>
          <a:p>
            <a:r>
              <a:rPr lang="ru-RU" dirty="0" smtClean="0"/>
              <a:t>Около </a:t>
            </a:r>
            <a:r>
              <a:rPr lang="ru-RU" dirty="0" smtClean="0">
                <a:hlinkClick r:id="rId8" action="ppaction://hlinkfile" tooltip="1740 год"/>
              </a:rPr>
              <a:t>1740 года</a:t>
            </a:r>
            <a:r>
              <a:rPr lang="ru-RU" dirty="0" smtClean="0"/>
              <a:t> Иоганн Бернулли поручает Крамеру хлопоты по изданию сборника собрания своих трудов. В </a:t>
            </a:r>
            <a:r>
              <a:rPr lang="ru-RU" dirty="0" smtClean="0">
                <a:hlinkClick r:id="rId9" action="ppaction://hlinkfile" tooltip="1742 год"/>
              </a:rPr>
              <a:t>1742 году</a:t>
            </a:r>
            <a:r>
              <a:rPr lang="ru-RU" dirty="0" smtClean="0"/>
              <a:t> </a:t>
            </a:r>
            <a:r>
              <a:rPr lang="ru-RU" dirty="0" err="1" smtClean="0"/>
              <a:t>Крамер</a:t>
            </a:r>
            <a:r>
              <a:rPr lang="ru-RU" dirty="0" smtClean="0"/>
              <a:t> публикует сборник в 4 томах, а вскоре (</a:t>
            </a:r>
            <a:r>
              <a:rPr lang="ru-RU" dirty="0" smtClean="0">
                <a:hlinkClick r:id="rId10" action="ppaction://hlinkfile" tooltip="1744"/>
              </a:rPr>
              <a:t>1744</a:t>
            </a:r>
            <a:r>
              <a:rPr lang="ru-RU" dirty="0" smtClean="0"/>
              <a:t>) выпускает аналогичный (посмертный) сборник работ </a:t>
            </a:r>
            <a:r>
              <a:rPr lang="ru-RU" dirty="0" err="1" smtClean="0"/>
              <a:t>Якоба</a:t>
            </a:r>
            <a:r>
              <a:rPr lang="ru-RU" dirty="0" smtClean="0"/>
              <a:t> Бернулли и двухтомник переписки Лейбница с Иоганном Бернулли. Все эти издания имели огромный резонанс в научном мире.</a:t>
            </a:r>
          </a:p>
          <a:p>
            <a:r>
              <a:rPr lang="ru-RU" dirty="0" smtClean="0">
                <a:hlinkClick r:id="rId11" action="ppaction://hlinkfile" tooltip="1747"/>
              </a:rPr>
              <a:t>1747</a:t>
            </a:r>
            <a:r>
              <a:rPr lang="ru-RU" dirty="0" smtClean="0"/>
              <a:t>: второе путешествие в Париж, знакомство с </a:t>
            </a:r>
            <a:r>
              <a:rPr lang="ru-RU" dirty="0" smtClean="0">
                <a:hlinkClick r:id="rId12" action="ppaction://hlinkfile" tooltip="Даламбер"/>
              </a:rPr>
              <a:t>Даламбером</a:t>
            </a:r>
            <a:r>
              <a:rPr lang="ru-RU" dirty="0" smtClean="0"/>
              <a:t>.</a:t>
            </a:r>
          </a:p>
          <a:p>
            <a:r>
              <a:rPr lang="ru-RU" dirty="0" smtClean="0">
                <a:hlinkClick r:id="rId13" action="ppaction://hlinkfile" tooltip="1751"/>
              </a:rPr>
              <a:t>1751</a:t>
            </a:r>
            <a:r>
              <a:rPr lang="ru-RU" dirty="0" smtClean="0"/>
              <a:t>: </a:t>
            </a:r>
            <a:r>
              <a:rPr lang="ru-RU" dirty="0" err="1" smtClean="0"/>
              <a:t>Крамер</a:t>
            </a:r>
            <a:r>
              <a:rPr lang="ru-RU" dirty="0" smtClean="0"/>
              <a:t> получает серьёзную травму после дорожного инцидента с каретой. Доктор рекомендует ему отдохнуть на французском курорте, но там его состояние ухудшается, и 4 января 1752 года </a:t>
            </a:r>
            <a:r>
              <a:rPr lang="ru-RU" dirty="0" err="1" smtClean="0"/>
              <a:t>Крамер</a:t>
            </a:r>
            <a:r>
              <a:rPr lang="ru-RU" dirty="0" smtClean="0"/>
              <a:t> умирает.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68</TotalTime>
  <Words>119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Метод определителя. Метод Крамера.</vt:lpstr>
      <vt:lpstr>Слайд 2</vt:lpstr>
      <vt:lpstr>Слайд 3</vt:lpstr>
      <vt:lpstr>Биография Крамера.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определителя. Метод Крамера.</dc:title>
  <dc:creator>Admin</dc:creator>
  <cp:lastModifiedBy>Admin</cp:lastModifiedBy>
  <cp:revision>9</cp:revision>
  <dcterms:created xsi:type="dcterms:W3CDTF">2011-11-22T16:29:02Z</dcterms:created>
  <dcterms:modified xsi:type="dcterms:W3CDTF">2011-11-22T20:07:39Z</dcterms:modified>
</cp:coreProperties>
</file>