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50"/>
  </p:notesMasterIdLst>
  <p:sldIdLst>
    <p:sldId id="304" r:id="rId2"/>
    <p:sldId id="307" r:id="rId3"/>
    <p:sldId id="329" r:id="rId4"/>
    <p:sldId id="333" r:id="rId5"/>
    <p:sldId id="327" r:id="rId6"/>
    <p:sldId id="376" r:id="rId7"/>
    <p:sldId id="377" r:id="rId8"/>
    <p:sldId id="378" r:id="rId9"/>
    <p:sldId id="302" r:id="rId10"/>
    <p:sldId id="331" r:id="rId11"/>
    <p:sldId id="313" r:id="rId12"/>
    <p:sldId id="257" r:id="rId13"/>
    <p:sldId id="268" r:id="rId14"/>
    <p:sldId id="380" r:id="rId15"/>
    <p:sldId id="344" r:id="rId16"/>
    <p:sldId id="346" r:id="rId17"/>
    <p:sldId id="364" r:id="rId18"/>
    <p:sldId id="382" r:id="rId19"/>
    <p:sldId id="270" r:id="rId20"/>
    <p:sldId id="383" r:id="rId21"/>
    <p:sldId id="349" r:id="rId22"/>
    <p:sldId id="350" r:id="rId23"/>
    <p:sldId id="352" r:id="rId24"/>
    <p:sldId id="354" r:id="rId25"/>
    <p:sldId id="278" r:id="rId26"/>
    <p:sldId id="384" r:id="rId27"/>
    <p:sldId id="356" r:id="rId28"/>
    <p:sldId id="358" r:id="rId29"/>
    <p:sldId id="359" r:id="rId30"/>
    <p:sldId id="386" r:id="rId31"/>
    <p:sldId id="279" r:id="rId32"/>
    <p:sldId id="387" r:id="rId33"/>
    <p:sldId id="280" r:id="rId34"/>
    <p:sldId id="388" r:id="rId35"/>
    <p:sldId id="370" r:id="rId36"/>
    <p:sldId id="285" r:id="rId37"/>
    <p:sldId id="389" r:id="rId38"/>
    <p:sldId id="369" r:id="rId39"/>
    <p:sldId id="367" r:id="rId40"/>
    <p:sldId id="284" r:id="rId41"/>
    <p:sldId id="392" r:id="rId42"/>
    <p:sldId id="391" r:id="rId43"/>
    <p:sldId id="283" r:id="rId44"/>
    <p:sldId id="393" r:id="rId45"/>
    <p:sldId id="379" r:id="rId46"/>
    <p:sldId id="372" r:id="rId47"/>
    <p:sldId id="394" r:id="rId48"/>
    <p:sldId id="282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Светлый стиль 1 - акцент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-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Светлый стиль 1 -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0085" autoAdjust="0"/>
  </p:normalViewPr>
  <p:slideViewPr>
    <p:cSldViewPr>
      <p:cViewPr varScale="1">
        <p:scale>
          <a:sx n="81" d="100"/>
          <a:sy n="81" d="100"/>
        </p:scale>
        <p:origin x="-24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42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650"/>
    </p:cViewPr>
  </p:sorterViewPr>
  <p:notesViewPr>
    <p:cSldViewPr>
      <p:cViewPr varScale="1">
        <p:scale>
          <a:sx n="83" d="100"/>
          <a:sy n="83" d="100"/>
        </p:scale>
        <p:origin x="-1980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0450A3-1754-4D99-BD6B-0A6FC623C40E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490404-3492-43D9-8857-F9A14FF74BE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148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94EF9F40-8986-46FC-9E01-05A08F663013}" type="slidenum">
              <a:rPr lang="ru-RU" smtClean="0"/>
              <a:pPr eaLnBrk="1" hangingPunct="1"/>
              <a:t>1</a:t>
            </a:fld>
            <a:endParaRPr lang="ru-RU" smtClean="0"/>
          </a:p>
        </p:txBody>
      </p:sp>
      <p:sp>
        <p:nvSpPr>
          <p:cNvPr id="54275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90404-3492-43D9-8857-F9A14FF74BE4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91937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490404-3492-43D9-8857-F9A14FF74BE4}" type="slidenum">
              <a:rPr lang="ru-RU" smtClean="0"/>
              <a:t>47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45292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3.xml"/><Relationship Id="rId2" Type="http://schemas.openxmlformats.org/officeDocument/2006/relationships/slide" Target="slide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20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28.xml"/><Relationship Id="rId2" Type="http://schemas.openxmlformats.org/officeDocument/2006/relationships/slide" Target="slide2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0.xml"/><Relationship Id="rId4" Type="http://schemas.openxmlformats.org/officeDocument/2006/relationships/slide" Target="slide2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26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3.xml"/><Relationship Id="rId2" Type="http://schemas.openxmlformats.org/officeDocument/2006/relationships/slide" Target="slide42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" Target="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slide" Target="slide46.xml"/><Relationship Id="rId2" Type="http://schemas.openxmlformats.org/officeDocument/2006/relationships/slide" Target="slide45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slide" Target="slide44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Grp="1"/>
          </p:cNvSpPr>
          <p:nvPr>
            <p:ph type="ctrTitle" idx="4294967295"/>
          </p:nvPr>
        </p:nvSpPr>
        <p:spPr>
          <a:xfrm>
            <a:off x="755576" y="2130425"/>
            <a:ext cx="7560840" cy="2954338"/>
          </a:xfrm>
        </p:spPr>
        <p:txBody>
          <a:bodyPr anchor="ctr">
            <a:normAutofit fontScale="90000"/>
          </a:bodyPr>
          <a:lstStyle/>
          <a:p>
            <a:pPr algn="ctr" eaLnBrk="1" hangingPunct="1">
              <a:defRPr/>
            </a:pPr>
            <a:r>
              <a:rPr lang="ru-RU" sz="4400" i="1" dirty="0" smtClean="0">
                <a:solidFill>
                  <a:schemeClr val="tx1"/>
                </a:solidFill>
                <a:latin typeface="Arial" charset="0"/>
              </a:rPr>
              <a:t>Мультимедийная разработка</a:t>
            </a:r>
            <a:br>
              <a:rPr lang="ru-RU" sz="4400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4400" i="1" dirty="0" smtClean="0">
                <a:solidFill>
                  <a:schemeClr val="tx1"/>
                </a:solidFill>
                <a:latin typeface="Arial" charset="0"/>
              </a:rPr>
              <a:t>урока математики</a:t>
            </a:r>
            <a:br>
              <a:rPr lang="ru-RU" sz="4400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4400" dirty="0" smtClean="0">
                <a:solidFill>
                  <a:schemeClr val="tx1"/>
                </a:solidFill>
                <a:latin typeface="Arial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Arial" charset="0"/>
              </a:rPr>
              <a:t> 1класс </a:t>
            </a:r>
            <a:br>
              <a:rPr lang="ru-RU" sz="3200" i="1" dirty="0" smtClean="0">
                <a:solidFill>
                  <a:schemeClr val="tx1"/>
                </a:solidFill>
                <a:latin typeface="Arial" charset="0"/>
              </a:rPr>
            </a:br>
            <a:r>
              <a:rPr lang="ru-RU" sz="3200" i="1" dirty="0" smtClean="0">
                <a:solidFill>
                  <a:schemeClr val="tx1"/>
                </a:solidFill>
                <a:latin typeface="Arial" charset="0"/>
              </a:rPr>
              <a:t> </a:t>
            </a:r>
            <a:r>
              <a:rPr lang="ru-RU" sz="3200" i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УМК </a:t>
            </a:r>
            <a:r>
              <a:rPr lang="ru-RU" sz="3200" i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«</a:t>
            </a:r>
            <a:r>
              <a:rPr lang="ru-RU" sz="3200" i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Школа 21 века</a:t>
            </a:r>
            <a:r>
              <a:rPr lang="ru-RU" sz="3200" i="1" dirty="0" smtClean="0">
                <a:solidFill>
                  <a:schemeClr val="tx1"/>
                </a:solidFill>
                <a:latin typeface="Times New Roman"/>
                <a:cs typeface="Times New Roman" pitchFamily="18" charset="0"/>
              </a:rPr>
              <a:t>»</a:t>
            </a:r>
            <a:endParaRPr lang="ru-RU" sz="3200" i="1" dirty="0" smtClean="0">
              <a:solidFill>
                <a:schemeClr val="tx1"/>
              </a:solidFill>
              <a:latin typeface="Arial" charset="0"/>
              <a:cs typeface="Times New Roman" pitchFamily="18" charset="0"/>
            </a:endParaRPr>
          </a:p>
        </p:txBody>
      </p:sp>
      <p:sp>
        <p:nvSpPr>
          <p:cNvPr id="2052" name="Rectangle 5"/>
          <p:cNvSpPr>
            <a:spLocks noGrp="1"/>
          </p:cNvSpPr>
          <p:nvPr>
            <p:ph type="subTitle" idx="4294967295"/>
          </p:nvPr>
        </p:nvSpPr>
        <p:spPr>
          <a:xfrm>
            <a:off x="971600" y="764704"/>
            <a:ext cx="7561262" cy="1008063"/>
          </a:xfrm>
        </p:spPr>
        <p:txBody>
          <a:bodyPr/>
          <a:lstStyle/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dirty="0" smtClean="0"/>
              <a:t>Муниципальное бюджетное общеобразовательное учреждение</a:t>
            </a:r>
          </a:p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dirty="0" smtClean="0">
                <a:latin typeface="Times New Roman" pitchFamily="18" charset="0"/>
              </a:rPr>
              <a:t>«</a:t>
            </a:r>
            <a:r>
              <a:rPr lang="ru-RU" sz="1800" dirty="0" smtClean="0"/>
              <a:t>Средняя общеобразовательная школа № 6</a:t>
            </a:r>
            <a:r>
              <a:rPr lang="ru-RU" sz="1800" dirty="0" smtClean="0">
                <a:latin typeface="Times New Roman" pitchFamily="18" charset="0"/>
              </a:rPr>
              <a:t>»</a:t>
            </a:r>
            <a:endParaRPr lang="ru-RU" sz="1800" dirty="0" smtClean="0"/>
          </a:p>
          <a:p>
            <a:pPr marL="0" indent="0" algn="ctr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ru-RU" sz="1800" dirty="0" smtClean="0"/>
              <a:t>г. Нефтеюганск </a:t>
            </a:r>
          </a:p>
        </p:txBody>
      </p:sp>
      <p:sp>
        <p:nvSpPr>
          <p:cNvPr id="3076" name="Нижний колонтитул 4"/>
          <p:cNvSpPr txBox="1">
            <a:spLocks noGrp="1"/>
          </p:cNvSpPr>
          <p:nvPr/>
        </p:nvSpPr>
        <p:spPr bwMode="auto">
          <a:xfrm>
            <a:off x="1857375" y="5357813"/>
            <a:ext cx="5233988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учитель начальных классов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/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Пешева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Ирина Ивановна</a:t>
            </a:r>
            <a:endParaRPr lang="en-US" sz="2400" dirty="0">
              <a:solidFill>
                <a:srgbClr val="0D0D0D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9593263" y="2944813"/>
            <a:ext cx="184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/>
          </a:p>
        </p:txBody>
      </p:sp>
      <p:pic>
        <p:nvPicPr>
          <p:cNvPr id="3078" name="Picture 6" descr="bk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AEB"/>
              </a:clrFrom>
              <a:clrTo>
                <a:srgbClr val="FFFA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006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744817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>
                <a:latin typeface="Times New Roman" pitchFamily="18" charset="0"/>
                <a:cs typeface="Times New Roman" pitchFamily="18" charset="0"/>
              </a:rPr>
              <a:t>Используемые учебники и учебные пособия: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 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Рудницкая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В.Н. Учебник математики 1 класс, часть 2, / Издательство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Вентана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-Граф», серия «Начальная школа 21 века», стр. 96-97, 2011 г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Рабочая тетрадь, часть 3 / Издательство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Вентана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-Граф», серия «Начальная школа 21 века», 2011 г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392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6"/>
          <p:cNvSpPr>
            <a:spLocks noGrp="1"/>
          </p:cNvSpPr>
          <p:nvPr>
            <p:ph type="title" idx="4294967295"/>
          </p:nvPr>
        </p:nvSpPr>
        <p:spPr>
          <a:xfrm>
            <a:off x="467544" y="274638"/>
            <a:ext cx="7077844" cy="1143000"/>
          </a:xfrm>
        </p:spPr>
        <p:txBody>
          <a:bodyPr anchor="ctr"/>
          <a:lstStyle/>
          <a:p>
            <a:pPr eaLnBrk="1" hangingPunct="1"/>
            <a:r>
              <a:rPr lang="ru-RU" sz="2800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Этапы урока:</a:t>
            </a:r>
          </a:p>
        </p:txBody>
      </p:sp>
      <p:sp>
        <p:nvSpPr>
          <p:cNvPr id="7171" name="Содержимое 7"/>
          <p:cNvSpPr>
            <a:spLocks noGrp="1"/>
          </p:cNvSpPr>
          <p:nvPr>
            <p:ph idx="4294967295"/>
          </p:nvPr>
        </p:nvSpPr>
        <p:spPr>
          <a:xfrm>
            <a:off x="287338" y="1196975"/>
            <a:ext cx="8605142" cy="5184775"/>
          </a:xfrm>
          <a:ln>
            <a:solidFill>
              <a:schemeClr val="tx1"/>
            </a:solidFill>
            <a:miter lim="800000"/>
            <a:headEnd/>
            <a:tailEnd/>
          </a:ln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 Организационный момент.  (1мин)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 Мотивация.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Принятие учащимися исходного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задания. (2мин)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 Выполнение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задания на основе имеющихся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знаний.(4мин)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Прекращение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деятельности, выход в рефлексивную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позицию.(5мин)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5.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рефлексия: поиск причин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затруднения.(5мин)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6. Целеполагание.(2мин)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Физминутка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(2мин)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Планирование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деятельности по нахождению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решения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задачи.(3мин)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Конструирование способа решения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задачи.(5мин)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Проверка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сконструированного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способа.( 6 мин)</a:t>
            </a:r>
          </a:p>
          <a:p>
            <a:pPr marL="0" indent="0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11.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Домашнее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задание.  (2мин)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Рефлексия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реализации.(3мин)</a:t>
            </a:r>
          </a:p>
          <a:p>
            <a:pPr marL="0" indent="0"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100" dirty="0" smtClean="0"/>
          </a:p>
        </p:txBody>
      </p:sp>
      <p:pic>
        <p:nvPicPr>
          <p:cNvPr id="7172" name="Picture 4" descr="bk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AEB"/>
              </a:clrFrom>
              <a:clrTo>
                <a:srgbClr val="FFFAE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4800600"/>
            <a:ext cx="1371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1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473854"/>
              </p:ext>
            </p:extLst>
          </p:nvPr>
        </p:nvGraphicFramePr>
        <p:xfrm>
          <a:off x="107505" y="620688"/>
          <a:ext cx="8856982" cy="5735860"/>
        </p:xfrm>
        <a:graphic>
          <a:graphicData uri="http://schemas.openxmlformats.org/drawingml/2006/table">
            <a:tbl>
              <a:tblPr/>
              <a:tblGrid>
                <a:gridCol w="1224135"/>
                <a:gridCol w="1512168"/>
                <a:gridCol w="1800200"/>
                <a:gridCol w="1728192"/>
                <a:gridCol w="1368152"/>
                <a:gridCol w="1224135"/>
              </a:tblGrid>
              <a:tr h="1099964"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20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20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516660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</a:t>
                      </a:r>
                      <a:r>
                        <a:rPr lang="ru-RU" sz="2000" b="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Организа-ционный</a:t>
                      </a:r>
                      <a:r>
                        <a:rPr lang="ru-RU" sz="2000" b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момент.</a:t>
                      </a:r>
                    </a:p>
                    <a:p>
                      <a:pPr rtl="0" fontAlgn="t"/>
                      <a:endParaRPr lang="ru-RU" sz="2000" b="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20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Эмоциональный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настрой 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активную работу.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-Начинаем наш урок,</a:t>
                      </a:r>
                    </a:p>
                    <a:p>
                      <a:pPr rtl="0" fontAlgn="t"/>
                      <a:r>
                        <a:rPr lang="ru-RU" sz="200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Будем 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дружно отвечать, решать,</a:t>
                      </a:r>
                    </a:p>
                    <a:p>
                      <a:pPr rtl="0" fontAlgn="t"/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тгадывать</a:t>
                      </a:r>
                      <a:r>
                        <a:rPr lang="ru-RU" sz="2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смекать!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Проверяют готовность к уроку.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Словесный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u="sng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Личнос-тные</a:t>
                      </a:r>
                      <a:r>
                        <a:rPr lang="ru-RU" sz="2000" u="sng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rtl="0" fontAlgn="t"/>
                      <a:r>
                        <a:rPr lang="ru-RU" sz="200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самоопределение, </a:t>
                      </a:r>
                      <a:r>
                        <a:rPr lang="ru-RU" sz="2000" u="non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внутрен-няя</a:t>
                      </a:r>
                      <a:r>
                        <a:rPr lang="ru-RU" sz="2000" u="none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позиция школь-</a:t>
                      </a:r>
                      <a:r>
                        <a:rPr lang="ru-RU" sz="2000" u="none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ника</a:t>
                      </a:r>
                      <a:endParaRPr lang="ru-RU" sz="2000" u="none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218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6572141"/>
              </p:ext>
            </p:extLst>
          </p:nvPr>
        </p:nvGraphicFramePr>
        <p:xfrm>
          <a:off x="107504" y="188641"/>
          <a:ext cx="8928993" cy="8382000"/>
        </p:xfrm>
        <a:graphic>
          <a:graphicData uri="http://schemas.openxmlformats.org/drawingml/2006/table">
            <a:tbl>
              <a:tblPr/>
              <a:tblGrid>
                <a:gridCol w="1016308"/>
                <a:gridCol w="1071924"/>
                <a:gridCol w="2448272"/>
                <a:gridCol w="1800200"/>
                <a:gridCol w="1296144"/>
                <a:gridCol w="1296145"/>
              </a:tblGrid>
              <a:tr h="842181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998579"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2. Мотивация.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Приня-тие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учащи-мися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исходного задания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Органи-зация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мотиви-рования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ученика к учебной деятельности.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Организует работу для самоопределения в учебной деятельности, для выработки внутренней готовности к реализации требований учебной деятельности</a:t>
                      </a:r>
                    </a:p>
                    <a:p>
                      <a:endParaRPr kumimoji="0" lang="ru-RU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Самостоятельная работа учащихся с последующей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демонстра-цией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результата.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Расставляют числа в порядке возрастания и читают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получивше-еся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слово.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Использование презентации.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Самостоя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-тельная работа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sz="2000" b="0" i="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Личност-ны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</a:t>
                      </a:r>
                      <a:endParaRPr kumimoji="0" lang="ru-RU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Формиро-вание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внутрен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-ней позиции</a:t>
                      </a:r>
                      <a:r>
                        <a:rPr kumimoji="0" lang="ru-RU" sz="20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школьни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-ка. </a:t>
                      </a:r>
                      <a:r>
                        <a:rPr kumimoji="0" lang="ru-RU" sz="200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Личност-ные</a:t>
                      </a:r>
                      <a:r>
                        <a:rPr kumimoji="0" lang="ru-RU" sz="20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kumimoji="0" lang="ru-RU" sz="20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смыслообразование</a:t>
                      </a:r>
                      <a:r>
                        <a:rPr kumimoji="0" lang="ru-RU" sz="20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мотивация учебной деятельности</a:t>
                      </a:r>
                      <a:endParaRPr kumimoji="0" lang="ru-RU" sz="2000" b="0" i="0" kern="1200" dirty="0" smtClean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8501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беседы.</a:t>
            </a:r>
            <a:endParaRPr lang="ru-RU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1588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Ребята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! На уроке мы будем играть в игру. А в какую вы узнаете, если правильно расставите числа в порядке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возрастания.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Что нужно иметь для того, чтобы пойти в магазин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? (деньги) 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-У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каждого на парте лежит кошелек с первоначальным взносом.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Найдите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чему равна сумма ваших денег.</a:t>
            </a:r>
            <a:endParaRPr lang="ru-RU" sz="28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b="1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Вам предлагается накопить деньги, выполнив  правильно задания вы будете получать монеты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.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1292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722344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Расставьте числа в порядке возрастания и узнаете куда мы сегодня отправимся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03362424"/>
              </p:ext>
            </p:extLst>
          </p:nvPr>
        </p:nvGraphicFramePr>
        <p:xfrm>
          <a:off x="457201" y="2204861"/>
          <a:ext cx="7787206" cy="1872212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2458"/>
                <a:gridCol w="1112458"/>
                <a:gridCol w="1112458"/>
                <a:gridCol w="1112458"/>
                <a:gridCol w="1112458"/>
                <a:gridCol w="1112458"/>
                <a:gridCol w="1112458"/>
              </a:tblGrid>
              <a:tr h="936106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36106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3498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12776"/>
            <a:ext cx="7211144" cy="57606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Мы отправимся в 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345270"/>
              </p:ext>
            </p:extLst>
          </p:nvPr>
        </p:nvGraphicFramePr>
        <p:xfrm>
          <a:off x="457201" y="2204861"/>
          <a:ext cx="7787206" cy="165391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112458"/>
                <a:gridCol w="1112458"/>
                <a:gridCol w="1112458"/>
                <a:gridCol w="1112458"/>
                <a:gridCol w="1112458"/>
                <a:gridCol w="1112458"/>
                <a:gridCol w="1112458"/>
              </a:tblGrid>
              <a:tr h="648075"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2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936106"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6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6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292776" y="61653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179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Чему равна </a:t>
            </a:r>
            <a:r>
              <a:rPr lang="ru-RU" u="sng" dirty="0" smtClean="0"/>
              <a:t>сумма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395536" y="2882621"/>
            <a:ext cx="1224136" cy="116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7422089" y="2910330"/>
            <a:ext cx="1224136" cy="116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2051720" y="2912979"/>
            <a:ext cx="1224136" cy="116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3779912" y="2912979"/>
            <a:ext cx="1224136" cy="116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5556983" y="2910330"/>
            <a:ext cx="1224136" cy="1169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Стрелка влево 2">
            <a:hlinkClick r:id="rId3" action="ppaction://hlinksldjump"/>
          </p:cNvPr>
          <p:cNvSpPr/>
          <p:nvPr/>
        </p:nvSpPr>
        <p:spPr>
          <a:xfrm>
            <a:off x="323528" y="611852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578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Объект 14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176278573"/>
              </p:ext>
            </p:extLst>
          </p:nvPr>
        </p:nvGraphicFramePr>
        <p:xfrm>
          <a:off x="395536" y="981075"/>
          <a:ext cx="4861048" cy="3157016"/>
        </p:xfrm>
        <a:graphic>
          <a:graphicData uri="http://schemas.openxmlformats.org/drawingml/2006/table">
            <a:tbl>
              <a:tblPr/>
              <a:tblGrid>
                <a:gridCol w="2430524"/>
                <a:gridCol w="2430524"/>
              </a:tblGrid>
              <a:tr h="1056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нет ошибок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1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ошибка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8414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2-3 ошибки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026" name="Picture 2" descr="http://www.magiclady.net/_pu/8/2575538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11" r="67309" b="33091"/>
          <a:stretch/>
        </p:blipFill>
        <p:spPr bwMode="auto">
          <a:xfrm>
            <a:off x="5483039" y="3861048"/>
            <a:ext cx="3194132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66054" r="3792" b="4229"/>
          <a:stretch/>
        </p:blipFill>
        <p:spPr bwMode="auto">
          <a:xfrm>
            <a:off x="828098" y="2204864"/>
            <a:ext cx="1007597" cy="930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052736"/>
            <a:ext cx="1080120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863880" y="3128791"/>
            <a:ext cx="1043824" cy="997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72301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0600787"/>
              </p:ext>
            </p:extLst>
          </p:nvPr>
        </p:nvGraphicFramePr>
        <p:xfrm>
          <a:off x="107502" y="260648"/>
          <a:ext cx="8928993" cy="6461760"/>
        </p:xfrm>
        <a:graphic>
          <a:graphicData uri="http://schemas.openxmlformats.org/drawingml/2006/table">
            <a:tbl>
              <a:tblPr/>
              <a:tblGrid>
                <a:gridCol w="936106"/>
                <a:gridCol w="1296144"/>
                <a:gridCol w="2448272"/>
                <a:gridCol w="1800200"/>
                <a:gridCol w="1224136"/>
                <a:gridCol w="1224135"/>
              </a:tblGrid>
              <a:tr h="832297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432399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3.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Выпол-нение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задания на основе имею-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щихся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знаний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rgbClr val="0D0D0D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Проверить усвоение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ранее изученных способов решения задач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разностное сравнение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ситуации успеха, мотивирующей учащихся на дальнейшую работу.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предлагает детям решить последовательно 2 задачи </a:t>
                      </a: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повторения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изученных способов на предметном материале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Проговаривание детьми способа, которым они решили данную задачу.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Самооценива-ние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критериям.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презентации;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kumimoji="0" lang="ru-RU" sz="18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Самостоятельная </a:t>
                      </a:r>
                      <a:r>
                        <a:rPr kumimoji="0" 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 учащихся на карточках с последующим обсуждением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демонстрацией.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u="sng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Предмет-</a:t>
                      </a:r>
                      <a:r>
                        <a:rPr lang="ru-RU" sz="1800" u="sng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знать способы решения задач на разнос-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тное</a:t>
                      </a:r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сравнение.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8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Регулятивные: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осущест-влять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самокон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троль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по результату.</a:t>
                      </a:r>
                      <a:endParaRPr lang="ru-RU" sz="1800" i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2665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03648" y="332656"/>
            <a:ext cx="7128792" cy="280831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4400" b="1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sz="4400" i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Решение задач</a:t>
            </a:r>
            <a:b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на разностное сравнение.</a:t>
            </a:r>
            <a:endParaRPr lang="ru-RU" sz="4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23985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792088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911824"/>
          </a:xfrm>
        </p:spPr>
        <p:txBody>
          <a:bodyPr>
            <a:normAutofit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Мы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отправляемся в магазин игрушек.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Возьмите карточку и определите на сколько меньше игрушек на верхней полке, чем на нижней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?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(Дети соединяют игрушки в пару. 2 игрушки остались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без пары, значит на столько меньше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Оцените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работу по критериям.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сколько ручка дороже, чем карандаш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?</a:t>
            </a:r>
            <a:r>
              <a:rPr lang="ru-RU" sz="2800" dirty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(Нахожу на линейке число 7, 10. Считаю, между ними 3 шага. Значит на 3 рубля ручка  дороже карандаша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Оцените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работу по критериям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9671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66087"/>
            <a:ext cx="152595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2527" y="2042117"/>
            <a:ext cx="1329222" cy="156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74981"/>
            <a:ext cx="948508" cy="133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492896"/>
            <a:ext cx="127551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99"/>
          <a:stretch/>
        </p:blipFill>
        <p:spPr bwMode="auto">
          <a:xfrm>
            <a:off x="611560" y="3573016"/>
            <a:ext cx="7580379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836712"/>
            <a:ext cx="7931224" cy="648072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сколько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меньше игрушек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верхней полке, чем на нижней?</a:t>
            </a: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807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137180"/>
            <a:ext cx="1525956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771695"/>
            <a:ext cx="1329222" cy="156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972626"/>
            <a:ext cx="948508" cy="13343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8288" y="1209188"/>
            <a:ext cx="127551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799"/>
          <a:stretch/>
        </p:blipFill>
        <p:spPr bwMode="auto">
          <a:xfrm>
            <a:off x="611560" y="2348880"/>
            <a:ext cx="7580379" cy="2857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>
            <a:stCxn id="1026" idx="2"/>
          </p:cNvCxnSpPr>
          <p:nvPr/>
        </p:nvCxnSpPr>
        <p:spPr>
          <a:xfrm>
            <a:off x="1590562" y="2289308"/>
            <a:ext cx="0" cy="1355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 flipH="1">
            <a:off x="2915816" y="2306967"/>
            <a:ext cx="360040" cy="7619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3923928" y="2289308"/>
            <a:ext cx="1080120" cy="135571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220072" y="2060848"/>
            <a:ext cx="1296144" cy="1440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Стрелка влево 1">
            <a:hlinkClick r:id="rId7" action="ppaction://hlinksldjump"/>
          </p:cNvPr>
          <p:cNvSpPr/>
          <p:nvPr/>
        </p:nvSpPr>
        <p:spPr>
          <a:xfrm>
            <a:off x="338380" y="61653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044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7238" y="3424238"/>
            <a:ext cx="9525" cy="9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04"/>
          <a:stretch/>
        </p:blipFill>
        <p:spPr bwMode="auto">
          <a:xfrm>
            <a:off x="1979712" y="3433763"/>
            <a:ext cx="1905000" cy="3032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5220072" y="2698302"/>
            <a:ext cx="1444922" cy="73546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10 руб.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79946" y="5445224"/>
            <a:ext cx="151216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  руб. </a:t>
            </a:r>
            <a:endParaRPr lang="ru-RU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1" t="28032" b="19981"/>
          <a:stretch/>
        </p:blipFill>
        <p:spPr bwMode="auto">
          <a:xfrm>
            <a:off x="1591379" y="2158856"/>
            <a:ext cx="3066166" cy="1265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52704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сколько рублей  ручка дороже, чем карандаш?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375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811" r="54502"/>
          <a:stretch/>
        </p:blipFill>
        <p:spPr bwMode="auto">
          <a:xfrm rot="2650350">
            <a:off x="308074" y="75719"/>
            <a:ext cx="6557022" cy="67513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Блок-схема: узел 3"/>
          <p:cNvSpPr/>
          <p:nvPr/>
        </p:nvSpPr>
        <p:spPr>
          <a:xfrm>
            <a:off x="7475793" y="2874746"/>
            <a:ext cx="150304" cy="16582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Блок-схема: узел 4"/>
          <p:cNvSpPr/>
          <p:nvPr/>
        </p:nvSpPr>
        <p:spPr>
          <a:xfrm>
            <a:off x="5580112" y="2915024"/>
            <a:ext cx="144016" cy="12554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Круговая стрелка 6"/>
          <p:cNvSpPr/>
          <p:nvPr/>
        </p:nvSpPr>
        <p:spPr>
          <a:xfrm>
            <a:off x="5534046" y="2420888"/>
            <a:ext cx="694138" cy="84924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Круговая стрелка 7"/>
          <p:cNvSpPr/>
          <p:nvPr/>
        </p:nvSpPr>
        <p:spPr>
          <a:xfrm>
            <a:off x="6156176" y="2420888"/>
            <a:ext cx="720080" cy="801814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руговая стрелка 8"/>
          <p:cNvSpPr/>
          <p:nvPr/>
        </p:nvSpPr>
        <p:spPr>
          <a:xfrm>
            <a:off x="6732240" y="2420887"/>
            <a:ext cx="743553" cy="830115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610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9698553"/>
              </p:ext>
            </p:extLst>
          </p:nvPr>
        </p:nvGraphicFramePr>
        <p:xfrm>
          <a:off x="107506" y="188640"/>
          <a:ext cx="8928991" cy="6064911"/>
        </p:xfrm>
        <a:graphic>
          <a:graphicData uri="http://schemas.openxmlformats.org/drawingml/2006/table">
            <a:tbl>
              <a:tblPr/>
              <a:tblGrid>
                <a:gridCol w="1047106"/>
                <a:gridCol w="1271273"/>
                <a:gridCol w="1695029"/>
                <a:gridCol w="1610278"/>
                <a:gridCol w="1695159"/>
                <a:gridCol w="1610146"/>
              </a:tblGrid>
              <a:tr h="792088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272823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4.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Прекра-щение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деятель-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ности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, выход в рефлексивную позицию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Организа-ция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«</a:t>
                      </a:r>
                      <a:r>
                        <a:rPr lang="en-US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r>
                        <a:rPr lang="ru-RU" sz="18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боя» в деятельности учащихся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предлагает детям решить задачу,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где нет достаточных  средств для её решения.</a:t>
                      </a:r>
                    </a:p>
                    <a:p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>
                        <a:buNone/>
                      </a:pPr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Попытка решить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-но.</a:t>
                      </a:r>
                      <a:endParaRPr kumimoji="0" lang="en-US" sz="18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Дети определяют,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что не могут решить задачу.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презентации;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самостоятель-ная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работа; </a:t>
                      </a:r>
                      <a:r>
                        <a:rPr kumimoji="0" lang="ru-RU" sz="1800" u="none" strike="noStrike" cap="none" normalizeH="0" baseline="0" dirty="0" err="1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взаимопровер</a:t>
                      </a: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-ка.</a:t>
                      </a:r>
                      <a:endParaRPr kumimoji="0" lang="en-US" sz="18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u="sng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Познаватель-ные</a:t>
                      </a:r>
                      <a:r>
                        <a:rPr lang="ru-RU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ориентирова-ться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в своей системе знаний(определять границы знания и незнания).</a:t>
                      </a:r>
                    </a:p>
                    <a:p>
                      <a:r>
                        <a:rPr kumimoji="0"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извлекать необходимую информацию из текста.</a:t>
                      </a:r>
                      <a:endParaRPr lang="ru-RU" sz="1800" i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способность к преодолению препятствий.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127848"/>
          </a:xfrm>
        </p:spPr>
        <p:txBody>
          <a:bodyPr>
            <a:normAutofit/>
          </a:bodyPr>
          <a:lstStyle/>
          <a:p>
            <a:pPr marL="174625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Прочитайте информацию 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   конструкторах.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3" action="ppaction://hlinksldjump"/>
              </a:rPr>
              <a:t>Заполните таблицу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Поменяйтесь карточками и 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проверьте работу соседа по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парте. Оцените </a:t>
            </a:r>
            <a:r>
              <a:rPr lang="ru-RU" sz="3600" dirty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работу друга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4" action="ppaction://hlinksldjump"/>
              </a:rPr>
              <a:t>.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  <a:hlinkClick r:id="rId5" action="ppaction://hlinksldjump"/>
              </a:rPr>
              <a:t>-Решите задачу.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405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63" y="1412776"/>
            <a:ext cx="2520280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203848" y="-1199209"/>
            <a:ext cx="4752528" cy="40626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Характеристики Конструктор LEGO - </a:t>
            </a:r>
            <a:r>
              <a:rPr kumimoji="0" lang="ru-RU" sz="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Lego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ru-RU" sz="9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Duplo</a:t>
            </a:r>
            <a:r>
              <a:rPr kumimoji="0" lang="ru-RU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5655 Трейлер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b="1" dirty="0">
              <a:latin typeface="Arial" charset="0"/>
              <a:cs typeface="Arial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Конструктор LEGO «Трейлер»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деталей:  40 штук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Цена: 800р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152" y="3524843"/>
            <a:ext cx="3028102" cy="22272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23928" y="2967335"/>
            <a:ext cx="439248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Конструктор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LEGO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«Пожарная часть»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Количество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деталей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300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шт.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Цена: 2000р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Стрелка влево 1">
            <a:hlinkClick r:id="rId4" action="ppaction://hlinksldjump"/>
          </p:cNvPr>
          <p:cNvSpPr/>
          <p:nvPr/>
        </p:nvSpPr>
        <p:spPr>
          <a:xfrm>
            <a:off x="179512" y="6211020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149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7858616"/>
              </p:ext>
            </p:extLst>
          </p:nvPr>
        </p:nvGraphicFramePr>
        <p:xfrm>
          <a:off x="467544" y="2852935"/>
          <a:ext cx="7488832" cy="2448270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2151964"/>
                <a:gridCol w="2754513"/>
                <a:gridCol w="2582355"/>
              </a:tblGrid>
              <a:tr h="8160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</a:rPr>
                        <a:t>предметы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Количество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</a:rPr>
                        <a:t>деталей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effectLst/>
                          <a:latin typeface="Calibri"/>
                          <a:ea typeface="Times New Roman"/>
                          <a:cs typeface="Times New Roman"/>
                        </a:rPr>
                        <a:t>Цена</a:t>
                      </a:r>
                      <a:endParaRPr lang="ru-RU" sz="18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60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LEGO «Трейлер»</a:t>
                      </a:r>
                    </a:p>
                    <a:p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6090">
                <a:tc>
                  <a:txBody>
                    <a:bodyPr/>
                    <a:lstStyle/>
                    <a:p>
                      <a:r>
                        <a:rPr lang="en-US" sz="1800" b="1" dirty="0" smtClean="0"/>
                        <a:t>LEGO</a:t>
                      </a:r>
                      <a:r>
                        <a:rPr lang="ru-RU" sz="1800" b="1" dirty="0" smtClean="0"/>
                        <a:t> «Пожарная часть»</a:t>
                      </a:r>
                      <a:endParaRPr lang="ru-RU" dirty="0"/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07504" y="332656"/>
            <a:ext cx="8517632" cy="1503040"/>
          </a:xfrm>
        </p:spPr>
        <p:txBody>
          <a:bodyPr>
            <a:normAutofit/>
          </a:bodyPr>
          <a:lstStyle/>
          <a:p>
            <a:endParaRPr lang="ru-RU" sz="24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67544" y="585155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25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Объект 6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1618947017"/>
              </p:ext>
            </p:extLst>
          </p:nvPr>
        </p:nvGraphicFramePr>
        <p:xfrm>
          <a:off x="863600" y="1557338"/>
          <a:ext cx="8280919" cy="4032449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05205"/>
                <a:gridCol w="2544851"/>
                <a:gridCol w="2130863"/>
              </a:tblGrid>
              <a:tr h="1593382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деталей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45685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«Трейлер»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40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800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93382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«Пожарная 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часть»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300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2000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Стрелка влево 2">
            <a:hlinkClick r:id="rId2" action="ppaction://hlinksldjump"/>
          </p:cNvPr>
          <p:cNvSpPr/>
          <p:nvPr/>
        </p:nvSpPr>
        <p:spPr>
          <a:xfrm>
            <a:off x="410388" y="6093296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690191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435280" cy="1440160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latin typeface="Arial"/>
              </a:rPr>
              <a:t> </a:t>
            </a:r>
            <a:br>
              <a:rPr lang="ru-RU" sz="1800" b="1" dirty="0" smtClean="0">
                <a:latin typeface="Arial"/>
              </a:rPr>
            </a:br>
            <a:r>
              <a:rPr lang="ru-RU" sz="1800" b="1" dirty="0">
                <a:latin typeface="Arial"/>
              </a:rPr>
              <a:t/>
            </a:r>
            <a:br>
              <a:rPr lang="ru-RU" sz="1800" b="1" dirty="0">
                <a:latin typeface="Arial"/>
              </a:rPr>
            </a:br>
            <a:r>
              <a:rPr lang="ru-RU" sz="1800" b="1" dirty="0" smtClean="0">
                <a:latin typeface="Arial"/>
              </a:rPr>
              <a:t/>
            </a:r>
            <a:br>
              <a:rPr lang="ru-RU" sz="1800" b="1" dirty="0" smtClean="0">
                <a:latin typeface="Arial"/>
              </a:rPr>
            </a:br>
            <a:r>
              <a:rPr lang="ru-RU" sz="1800" b="1" dirty="0">
                <a:latin typeface="Arial"/>
              </a:rPr>
              <a:t/>
            </a:r>
            <a:br>
              <a:rPr lang="ru-RU" sz="1800" b="1" dirty="0">
                <a:latin typeface="Arial"/>
              </a:rPr>
            </a:br>
            <a:r>
              <a:rPr lang="ru-RU" sz="1800" b="1" dirty="0" smtClean="0">
                <a:latin typeface="Arial"/>
              </a:rPr>
              <a:t/>
            </a:r>
            <a:br>
              <a:rPr lang="ru-RU" sz="1800" b="1" dirty="0" smtClean="0">
                <a:latin typeface="Arial"/>
              </a:rPr>
            </a:br>
            <a:r>
              <a:rPr lang="ru-RU" sz="1800" b="1" dirty="0" smtClean="0">
                <a:latin typeface="Arial"/>
              </a:rPr>
              <a:t/>
            </a:r>
            <a:br>
              <a:rPr lang="ru-RU" sz="1800" b="1" dirty="0" smtClean="0">
                <a:latin typeface="Arial"/>
              </a:rPr>
            </a:br>
            <a:r>
              <a:rPr lang="ru-RU" sz="1800" b="1" dirty="0">
                <a:latin typeface="Arial"/>
              </a:rPr>
              <a:t/>
            </a:r>
            <a:br>
              <a:rPr lang="ru-RU" sz="1800" b="1" dirty="0">
                <a:latin typeface="Arial"/>
              </a:rPr>
            </a:br>
            <a:r>
              <a:rPr lang="ru-RU" sz="1800" b="1" dirty="0" smtClean="0">
                <a:latin typeface="Arial"/>
              </a:rPr>
              <a:t/>
            </a:r>
            <a:br>
              <a:rPr lang="ru-RU" sz="1800" b="1" dirty="0" smtClean="0">
                <a:latin typeface="Arial"/>
              </a:rPr>
            </a:br>
            <a:r>
              <a:rPr lang="ru-RU" sz="1800" b="1" dirty="0">
                <a:latin typeface="Arial"/>
              </a:rPr>
              <a:t/>
            </a:r>
            <a:br>
              <a:rPr lang="ru-RU" sz="1800" b="1" dirty="0">
                <a:latin typeface="Arial"/>
              </a:rPr>
            </a:br>
            <a:r>
              <a:rPr lang="ru-RU" sz="1800" b="1" dirty="0" smtClean="0">
                <a:latin typeface="Arial"/>
              </a:rPr>
              <a:t/>
            </a:r>
            <a:br>
              <a:rPr lang="ru-RU" sz="1800" b="1" dirty="0" smtClean="0">
                <a:latin typeface="Arial"/>
              </a:rPr>
            </a:br>
            <a:r>
              <a:rPr lang="ru-RU" sz="1800" b="1" dirty="0">
                <a:latin typeface="Arial"/>
              </a:rPr>
              <a:t/>
            </a:r>
            <a:br>
              <a:rPr lang="ru-RU" sz="1800" b="1" dirty="0">
                <a:latin typeface="Arial"/>
              </a:rPr>
            </a:br>
            <a:r>
              <a:rPr lang="ru-RU" sz="28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 урока</a:t>
            </a: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tx1"/>
                </a:solidFill>
                <a:latin typeface="Arial"/>
              </a:rPr>
              <a:t>  </a:t>
            </a:r>
            <a:r>
              <a:rPr lang="ru-RU" sz="1800" dirty="0">
                <a:solidFill>
                  <a:schemeClr val="tx1"/>
                </a:solidFill>
                <a:latin typeface="Arial"/>
              </a:rPr>
              <a:t/>
            </a:r>
            <a:br>
              <a:rPr lang="ru-RU" sz="1800" dirty="0">
                <a:solidFill>
                  <a:schemeClr val="tx1"/>
                </a:solidFill>
                <a:latin typeface="Arial"/>
              </a:rPr>
            </a:b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268760"/>
            <a:ext cx="8435280" cy="5055840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Образовательная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dirty="0"/>
              <a:t>освоение обучающимися способа деятельности  по решению </a:t>
            </a:r>
            <a:r>
              <a:rPr lang="ru-RU" sz="2400" dirty="0" smtClean="0"/>
              <a:t>задач на разностное сравнение способом вычитания из большего числа меньшего. </a:t>
            </a:r>
            <a:endParaRPr lang="ru-RU" sz="2400" dirty="0"/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Деятельностная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формирование способности учащихся к новому способу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действия.</a:t>
            </a:r>
          </a:p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Задачи урока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2400" dirty="0" smtClean="0"/>
              <a:t>Формировать </a:t>
            </a:r>
            <a:r>
              <a:rPr lang="ru-RU" sz="2400" dirty="0"/>
              <a:t>умения решать задачи на разностное сравнение</a:t>
            </a:r>
          </a:p>
          <a:p>
            <a:r>
              <a:rPr lang="ru-RU" sz="2400" dirty="0"/>
              <a:t> Формировать </a:t>
            </a:r>
            <a:r>
              <a:rPr lang="ru-RU" sz="2400" dirty="0" smtClean="0"/>
              <a:t>личностные, </a:t>
            </a:r>
            <a:r>
              <a:rPr lang="ru-RU" sz="2400" dirty="0"/>
              <a:t>познавательные, коммуникативные </a:t>
            </a:r>
            <a:r>
              <a:rPr lang="ru-RU" sz="2400" dirty="0" smtClean="0"/>
              <a:t>и регулятивные </a:t>
            </a:r>
            <a:r>
              <a:rPr lang="ru-RU" sz="2400" dirty="0"/>
              <a:t>универсальные учебные </a:t>
            </a:r>
            <a:r>
              <a:rPr lang="ru-RU" sz="2400" dirty="0" smtClean="0"/>
              <a:t>действия</a:t>
            </a:r>
          </a:p>
          <a:p>
            <a:r>
              <a:rPr lang="ru-RU" sz="2400" dirty="0" smtClean="0"/>
              <a:t>Воспитывать интерес </a:t>
            </a:r>
            <a:r>
              <a:rPr lang="ru-RU" sz="2400" dirty="0"/>
              <a:t>к математике,  </a:t>
            </a:r>
            <a:r>
              <a:rPr lang="ru-RU" sz="2400" dirty="0" smtClean="0"/>
              <a:t>стремление </a:t>
            </a:r>
            <a:r>
              <a:rPr lang="ru-RU" sz="2400" dirty="0"/>
              <a:t>использовать математические знания в повседневной жизни.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907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79512" y="476672"/>
            <a:ext cx="8507288" cy="1370416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сколько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меньше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стоит конструктор «Трейлер», чем конструктор «Пожарная часть»?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58173938"/>
              </p:ext>
            </p:extLst>
          </p:nvPr>
        </p:nvGraphicFramePr>
        <p:xfrm>
          <a:off x="251520" y="2348879"/>
          <a:ext cx="8435280" cy="295863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72408"/>
                <a:gridCol w="2592288"/>
                <a:gridCol w="2170584"/>
              </a:tblGrid>
              <a:tr h="82503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деталей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5038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«Трейлер»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40шт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800 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5038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«Пожарная 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часть»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300шт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2000 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3160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8476047"/>
              </p:ext>
            </p:extLst>
          </p:nvPr>
        </p:nvGraphicFramePr>
        <p:xfrm>
          <a:off x="107504" y="188640"/>
          <a:ext cx="8928991" cy="7028074"/>
        </p:xfrm>
        <a:graphic>
          <a:graphicData uri="http://schemas.openxmlformats.org/drawingml/2006/table">
            <a:tbl>
              <a:tblPr/>
              <a:tblGrid>
                <a:gridCol w="1010557"/>
                <a:gridCol w="861651"/>
                <a:gridCol w="1967909"/>
                <a:gridCol w="1848515"/>
                <a:gridCol w="1321732"/>
                <a:gridCol w="1918627"/>
              </a:tblGrid>
              <a:tr h="873847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052714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Деятельностная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рефлек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-сия.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Поиск причин затруднения</a:t>
                      </a:r>
                      <a:endParaRPr lang="ru-RU" sz="1800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работы по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соотнесению способов с новым материалом.</a:t>
                      </a:r>
                      <a:endParaRPr kumimoji="0" lang="en-US" sz="1800" u="none" strike="noStrike" cap="none" normalizeH="0" baseline="0" dirty="0" smtClean="0">
                        <a:ln>
                          <a:noFill/>
                        </a:ln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Выход на осознание невозможности  применения этих методов.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Выяснение,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почему не получилось решить задачу  теми же способами.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Происходит: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1.Фиксация 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места (шага),  где возникло затруднение</a:t>
                      </a:r>
                      <a:r>
                        <a:rPr kumimoji="0" lang="ru-RU" sz="18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Фиксация того, что использование способов, которыми владеют дети не всегда удобно использовать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;</a:t>
                      </a:r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диалог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Познавательные: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проводить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анализ учебного материала.</a:t>
                      </a:r>
                    </a:p>
                    <a:p>
                      <a:r>
                        <a:rPr kumimoji="0" lang="ru-RU" sz="180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Личностные: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самоопределение, уметь адекватно судить о причинах своего успеха/неуспеха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3970784" cy="648072"/>
          </a:xfrm>
        </p:spPr>
        <p:txBody>
          <a:bodyPr>
            <a:normAutofit fontScale="90000"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</a:t>
            </a:r>
            <a:r>
              <a:rPr lang="ru-RU" sz="54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Почему не смогли решить задачу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?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(Использованы  большие числа)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sz="3200" dirty="0">
              <a:latin typeface="Times New Roman" pitchFamily="18" charset="0"/>
              <a:cs typeface="Times New Roman" pitchFamily="18" charset="0"/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-Почему не воспользовались ранее изученными способами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 (Не хватает фишек, линейка длиной  10см  короткая)</a:t>
            </a: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  <a:defRPr/>
            </a:pPr>
            <a:endParaRPr lang="ru-RU" sz="2800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5221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1536368"/>
              </p:ext>
            </p:extLst>
          </p:nvPr>
        </p:nvGraphicFramePr>
        <p:xfrm>
          <a:off x="179511" y="1052736"/>
          <a:ext cx="8784979" cy="5328592"/>
        </p:xfrm>
        <a:graphic>
          <a:graphicData uri="http://schemas.openxmlformats.org/drawingml/2006/table">
            <a:tbl>
              <a:tblPr/>
              <a:tblGrid>
                <a:gridCol w="792089"/>
                <a:gridCol w="1255607"/>
                <a:gridCol w="1408689"/>
                <a:gridCol w="1944216"/>
                <a:gridCol w="1800200"/>
                <a:gridCol w="1584178"/>
              </a:tblGrid>
              <a:tr h="927099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401493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6.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Целе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-полагание.</a:t>
                      </a:r>
                      <a:b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Учить ставить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познава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-тельную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цель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Подводит детей к постановке цели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indent="-342900">
                        <a:buAutoNum type="arabicPeriod"/>
                      </a:pP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Определение цели урока, исходя из вызванного затруднения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Подводящий,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побуждающий 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диалог.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определять и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формулиро</a:t>
                      </a:r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вать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цель деятельности.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Каких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знаний  не хватило?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В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чем трудность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Так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чему должны научиться на уроке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0" lv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Для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чего нужно этому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учиться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270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957089"/>
              </p:ext>
            </p:extLst>
          </p:nvPr>
        </p:nvGraphicFramePr>
        <p:xfrm>
          <a:off x="395536" y="980727"/>
          <a:ext cx="8208914" cy="4680521"/>
        </p:xfrm>
        <a:graphic>
          <a:graphicData uri="http://schemas.openxmlformats.org/drawingml/2006/table">
            <a:tbl>
              <a:tblPr/>
              <a:tblGrid>
                <a:gridCol w="796254"/>
                <a:gridCol w="1003946"/>
                <a:gridCol w="1466940"/>
                <a:gridCol w="1803079"/>
                <a:gridCol w="1869860"/>
                <a:gridCol w="1268835"/>
              </a:tblGrid>
              <a:tr h="814344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866177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ru-RU" sz="1800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Физминутка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Снятие напряжения,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усталос-ти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выполнения двигатель-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ных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упражнений.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Выполнение упражнений, проговаривание стихотворения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Коллективная работа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sng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Регулятив-ные</a:t>
                      </a:r>
                      <a:r>
                        <a:rPr kumimoji="0" lang="ru-RU" sz="18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волевая </a:t>
                      </a:r>
                      <a:r>
                        <a:rPr kumimoji="0" lang="ru-RU" sz="18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саморегуляция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ru-RU" sz="18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84146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6026829"/>
              </p:ext>
            </p:extLst>
          </p:nvPr>
        </p:nvGraphicFramePr>
        <p:xfrm>
          <a:off x="107504" y="188640"/>
          <a:ext cx="8856984" cy="6522720"/>
        </p:xfrm>
        <a:graphic>
          <a:graphicData uri="http://schemas.openxmlformats.org/drawingml/2006/table">
            <a:tbl>
              <a:tblPr/>
              <a:tblGrid>
                <a:gridCol w="1482128"/>
                <a:gridCol w="996066"/>
                <a:gridCol w="1698270"/>
                <a:gridCol w="1728192"/>
                <a:gridCol w="1713230"/>
                <a:gridCol w="1239098"/>
              </a:tblGrid>
              <a:tr h="715369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663335">
                <a:tc>
                  <a:txBody>
                    <a:bodyPr/>
                    <a:lstStyle/>
                    <a:p>
                      <a:pPr rtl="0" fontAlgn="t"/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8.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Планирова-ние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деятельнос-ти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по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нахожде-нию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способа решения задачи</a:t>
                      </a:r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Обду-мыва-ние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проекта буду-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щих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учеб-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ных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дей-ствий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Учитель проводит работу по организации деятельности в группах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solidFill>
                          <a:schemeClr val="accent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 algn="l">
                        <a:buNone/>
                      </a:pP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Коллективное обсуждение плана работы</a:t>
                      </a:r>
                    </a:p>
                    <a:p>
                      <a:pPr marL="0" indent="0" algn="l">
                        <a:buNone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indent="0" algn="l">
                        <a:buNone/>
                      </a:pPr>
                      <a:endParaRPr lang="ru-RU" sz="20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Коллективная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работа,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диалог.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Самопроверка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Регулятивные: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уметь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аботать по плану.</a:t>
                      </a:r>
                    </a:p>
                    <a:p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20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Коммуникативные:</a:t>
                      </a:r>
                    </a:p>
                    <a:p>
                      <a:r>
                        <a:rPr kumimoji="0" lang="ru-RU" sz="2000" b="0" i="0" u="none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пониматьотноси-тельность</a:t>
                      </a:r>
                      <a:r>
                        <a:rPr kumimoji="0" lang="ru-RU" sz="2000" b="0" i="0" u="none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мнений и подходов для решения проблем. </a:t>
                      </a:r>
                      <a:endParaRPr lang="ru-RU" sz="2000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Расставьте  на карточке пункты плана в том порядке, как вы будете работать в группе.</a:t>
            </a: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ClrTx/>
              <a:buSzTx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Оцените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свою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работу.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0009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438912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Выбрать выступающего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Выслушать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мнение каждого.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Понять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задание и подумать 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решении.</a:t>
            </a:r>
          </a:p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Найти общее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решение.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0568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Правила работы в группе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4389120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1. Понять задание и подумать о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решении.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2. Выслушать мнение каждого.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3. Найти общее решение.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4. Выбрать выступающего.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8258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656184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Ожидаемый </a:t>
            </a:r>
            <a:r>
              <a:rPr lang="ru-RU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результат</a:t>
            </a:r>
            <a:r>
              <a:rPr lang="ru-RU" b="1" dirty="0">
                <a:solidFill>
                  <a:schemeClr val="tx1"/>
                </a:solidFill>
              </a:rPr>
              <a:t>:</a:t>
            </a: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1700808"/>
            <a:ext cx="8208912" cy="4104456"/>
          </a:xfrm>
        </p:spPr>
        <p:txBody>
          <a:bodyPr>
            <a:normAutofit/>
          </a:bodyPr>
          <a:lstStyle/>
          <a:p>
            <a:pPr lvl="0" algn="l"/>
            <a:r>
              <a:rPr lang="ru-RU" dirty="0" smtClean="0"/>
              <a:t>-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уметь решать задачи на разностное сравнение способом вычитания;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-уметь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формулировать правило и применять его при сравнении чисел;</a:t>
            </a:r>
          </a:p>
          <a:p>
            <a:pPr lvl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-совершенствование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вычислительных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навыков;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-повышение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активности учащихся на уроках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-использование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учащимися приобретённых знаний и умений в практической деятельности и повседневной жизни;</a:t>
            </a:r>
          </a:p>
          <a:p>
            <a:pPr algn="l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606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023285"/>
              </p:ext>
            </p:extLst>
          </p:nvPr>
        </p:nvGraphicFramePr>
        <p:xfrm>
          <a:off x="107502" y="476672"/>
          <a:ext cx="8928994" cy="6096000"/>
        </p:xfrm>
        <a:graphic>
          <a:graphicData uri="http://schemas.openxmlformats.org/drawingml/2006/table">
            <a:tbl>
              <a:tblPr/>
              <a:tblGrid>
                <a:gridCol w="1171016"/>
                <a:gridCol w="1323190"/>
                <a:gridCol w="1425840"/>
                <a:gridCol w="1696580"/>
                <a:gridCol w="1555844"/>
                <a:gridCol w="1756524"/>
              </a:tblGrid>
              <a:tr h="719766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5063602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9. Конструирование способа решения задачи</a:t>
                      </a:r>
                      <a:endParaRPr lang="ru-RU" sz="16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ситуации нахождения нового способа решения задач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данного 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вида 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Учитель организует групповую работу и фиксирует способы действия  предлагаемые учащимися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Учащиеся выдвигают различные, способы действия.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Фиксируют новый способ устно.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Новый способ действия фиксируют в модели.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Самооценка работы в группе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 группах.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Моделирование способа</a:t>
                      </a:r>
                      <a:r>
                        <a:rPr lang="ru-RU" sz="16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решения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          </a:t>
                      </a:r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_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Регулятивные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: высказывать свои предположения на основе учебного материала.</a:t>
                      </a:r>
                    </a:p>
                    <a:p>
                      <a:r>
                        <a:rPr lang="ru-RU" sz="1600" u="sng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Коммуникативные</a:t>
                      </a:r>
                      <a:r>
                        <a:rPr kumimoji="0" lang="ru-RU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учет</a:t>
                      </a: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разных мнений, </a:t>
                      </a:r>
                      <a:r>
                        <a:rPr kumimoji="0" lang="ru-RU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координирова-ние</a:t>
                      </a: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в сотрудничестве разных позиций </a:t>
                      </a:r>
                      <a:r>
                        <a:rPr lang="ru-RU" sz="16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Личностные:</a:t>
                      </a:r>
                    </a:p>
                    <a:p>
                      <a:r>
                        <a:rPr lang="ru-RU" sz="16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уметь устанавливать правила работы в группе.</a:t>
                      </a:r>
                    </a:p>
                    <a:p>
                      <a:r>
                        <a:rPr lang="ru-RU" sz="160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Познавательные:</a:t>
                      </a:r>
                    </a:p>
                    <a:p>
                      <a:r>
                        <a:rPr kumimoji="0"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уметь</a:t>
                      </a:r>
                      <a:r>
                        <a:rPr kumimoji="0"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kumimoji="0" lang="ru-RU" sz="16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использо-вать</a:t>
                      </a:r>
                      <a:r>
                        <a:rPr kumimoji="0" lang="ru-RU" sz="16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знаково-символические средства .</a:t>
                      </a:r>
                      <a:endParaRPr lang="ru-RU" sz="1600" i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538258" y="2579611"/>
            <a:ext cx="315613" cy="2733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878579" y="2564904"/>
            <a:ext cx="360040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00811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беседы.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7525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- </a:t>
            </a:r>
            <a:r>
              <a:rPr lang="ru-RU" dirty="0" smtClean="0">
                <a:hlinkClick r:id="rId2" action="ppaction://hlinksldjump"/>
              </a:rPr>
              <a:t>Прочитайте  следующую задачу.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-Чем  эта задача отличается от предыдущей?   (Отличается вопрос, условие)</a:t>
            </a:r>
          </a:p>
          <a:p>
            <a:pPr marL="0" indent="0">
              <a:buNone/>
            </a:pPr>
            <a:r>
              <a:rPr lang="ru-RU" dirty="0" smtClean="0"/>
              <a:t>- Как изменился вопрос?</a:t>
            </a:r>
          </a:p>
          <a:p>
            <a:pPr marL="0" indent="0">
              <a:buNone/>
            </a:pPr>
            <a:r>
              <a:rPr lang="ru-RU" dirty="0" smtClean="0"/>
              <a:t>- Смоделируйте способ решения. (           -         )</a:t>
            </a:r>
          </a:p>
          <a:p>
            <a:pPr marL="0" indent="0">
              <a:buNone/>
            </a:pPr>
            <a:r>
              <a:rPr lang="ru-RU" dirty="0" smtClean="0"/>
              <a:t>- Что заметили?</a:t>
            </a:r>
          </a:p>
          <a:p>
            <a:pPr marL="0" indent="0">
              <a:buNone/>
            </a:pPr>
            <a:r>
              <a:rPr lang="ru-RU" dirty="0" smtClean="0"/>
              <a:t>( задачи разные, а модели одинаковые, значит одинаковый и способ решения)</a:t>
            </a:r>
          </a:p>
          <a:p>
            <a:pPr marL="0" indent="0">
              <a:buNone/>
            </a:pPr>
            <a:r>
              <a:rPr lang="ru-RU" dirty="0" smtClean="0"/>
              <a:t>- Решите задачи. Произведите вычисления на калькуляторе.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80339" y="3316303"/>
            <a:ext cx="558262" cy="457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787425" y="3428747"/>
            <a:ext cx="457200" cy="333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>
            <a:hlinkClick r:id="rId3" action="ppaction://hlinksldjump"/>
          </p:cNvPr>
          <p:cNvSpPr/>
          <p:nvPr/>
        </p:nvSpPr>
        <p:spPr>
          <a:xfrm>
            <a:off x="323528" y="6426529"/>
            <a:ext cx="792088" cy="3229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459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4"/>
          <p:cNvSpPr>
            <a:spLocks noGrp="1"/>
          </p:cNvSpPr>
          <p:nvPr>
            <p:ph type="title"/>
          </p:nvPr>
        </p:nvSpPr>
        <p:spPr>
          <a:xfrm>
            <a:off x="179512" y="764704"/>
            <a:ext cx="8964488" cy="1584176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сколько </a:t>
            </a:r>
            <a:r>
              <a:rPr lang="ru-RU" sz="32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больше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деталей в конструкторе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«Пожарная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часть», чем в конструкторе «Трейлер»?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68882732"/>
              </p:ext>
            </p:extLst>
          </p:nvPr>
        </p:nvGraphicFramePr>
        <p:xfrm>
          <a:off x="251520" y="2348879"/>
          <a:ext cx="8435280" cy="295863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3672408"/>
                <a:gridCol w="2592288"/>
                <a:gridCol w="2170584"/>
              </a:tblGrid>
              <a:tr h="825038"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Предметы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Количество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 деталей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Цена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5038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«Трейлер»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40шт 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800 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25038">
                <a:tc>
                  <a:txBody>
                    <a:bodyPr/>
                    <a:lstStyle/>
                    <a:p>
                      <a:r>
                        <a:rPr kumimoji="0" lang="ru-RU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LEGO</a:t>
                      </a:r>
                      <a:r>
                        <a:rPr kumimoji="0" lang="en-US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«Пожарная </a:t>
                      </a:r>
                    </a:p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часть»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300шт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200" dirty="0" smtClean="0">
                          <a:latin typeface="Times New Roman" pitchFamily="18" charset="0"/>
                          <a:cs typeface="Times New Roman" pitchFamily="18" charset="0"/>
                        </a:rPr>
                        <a:t>2000 р</a:t>
                      </a:r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Стрелка влево 1">
            <a:hlinkClick r:id="rId2" action="ppaction://hlinksldjump"/>
          </p:cNvPr>
          <p:cNvSpPr/>
          <p:nvPr/>
        </p:nvSpPr>
        <p:spPr>
          <a:xfrm>
            <a:off x="179512" y="6165304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4273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7850621"/>
              </p:ext>
            </p:extLst>
          </p:nvPr>
        </p:nvGraphicFramePr>
        <p:xfrm>
          <a:off x="251520" y="476672"/>
          <a:ext cx="8712969" cy="5663226"/>
        </p:xfrm>
        <a:graphic>
          <a:graphicData uri="http://schemas.openxmlformats.org/drawingml/2006/table">
            <a:tbl>
              <a:tblPr/>
              <a:tblGrid>
                <a:gridCol w="1368152"/>
                <a:gridCol w="936104"/>
                <a:gridCol w="1872208"/>
                <a:gridCol w="1656184"/>
                <a:gridCol w="1440160"/>
                <a:gridCol w="1440161"/>
              </a:tblGrid>
              <a:tr h="1041578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</a:t>
                      </a: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621648">
                <a:tc>
                  <a:txBody>
                    <a:bodyPr/>
                    <a:lstStyle/>
                    <a:p>
                      <a:pPr rtl="0" fontAlgn="t"/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10. Проверка сконструированного способа</a:t>
                      </a:r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Фикса-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ция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нового способа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реше-ния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Организует решение задачи, проверку с помощью калькулятора.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игры в магазин.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Выполняют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действия вычитания на калькуляторе.</a:t>
                      </a:r>
                    </a:p>
                    <a:p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1.Исполняют роли покупателя и продавца.</a:t>
                      </a:r>
                    </a:p>
                    <a:p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2.Выполняют вычислитель-</a:t>
                      </a:r>
                      <a:r>
                        <a:rPr lang="ru-RU" sz="18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ные</a:t>
                      </a:r>
                      <a:r>
                        <a:rPr lang="ru-RU" sz="18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действия</a:t>
                      </a:r>
                    </a:p>
                    <a:p>
                      <a:endParaRPr lang="ru-RU" sz="18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с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калькулято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-ром.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Групповая работа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Дидактичес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-кая игра в магазин.</a:t>
                      </a:r>
                    </a:p>
                    <a:p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Личностные:</a:t>
                      </a:r>
                    </a:p>
                    <a:p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устанавли-вать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связь между целью деятель-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ности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и её мотивом.</a:t>
                      </a:r>
                    </a:p>
                    <a:p>
                      <a:r>
                        <a:rPr lang="ru-RU" sz="1800" u="sng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Коммуника-тивные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: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простраивать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доброжела</a:t>
                      </a:r>
                      <a:r>
                        <a:rPr lang="ru-RU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-тельные отношения в игре.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для беседы.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Сейчас вы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можете потратить накопленные деньги, купив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наклейки с изображением игрушек </a:t>
            </a:r>
            <a:r>
              <a:rPr lang="ru-RU" sz="28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у продавца. Распределите роли в группе.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Вы можете купить 1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наклейку. Затем покупатель и продавец меняются ролями.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Стрелка влево 3">
            <a:hlinkClick r:id="rId3" action="ppaction://hlinksldjump"/>
          </p:cNvPr>
          <p:cNvSpPr/>
          <p:nvPr/>
        </p:nvSpPr>
        <p:spPr>
          <a:xfrm>
            <a:off x="827584" y="62373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694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352" y="469625"/>
            <a:ext cx="1656184" cy="1250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0730" y="435949"/>
            <a:ext cx="1329222" cy="156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0564" y="634240"/>
            <a:ext cx="792088" cy="921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5928" y="589905"/>
            <a:ext cx="1275518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761" r="78825" b="10941"/>
          <a:stretch/>
        </p:blipFill>
        <p:spPr bwMode="auto">
          <a:xfrm>
            <a:off x="71812" y="2495000"/>
            <a:ext cx="1981263" cy="129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68339" r="31998" b="11632"/>
          <a:stretch/>
        </p:blipFill>
        <p:spPr bwMode="auto">
          <a:xfrm>
            <a:off x="445856" y="4797152"/>
            <a:ext cx="1533855" cy="1108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02" t="59358" r="63992" b="10466"/>
          <a:stretch/>
        </p:blipFill>
        <p:spPr bwMode="auto">
          <a:xfrm>
            <a:off x="3036310" y="2518147"/>
            <a:ext cx="1152128" cy="1484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26" t="69633" r="50767" b="10936"/>
          <a:stretch/>
        </p:blipFill>
        <p:spPr bwMode="auto">
          <a:xfrm>
            <a:off x="7398487" y="2340132"/>
            <a:ext cx="1288803" cy="1042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611" t="66720" r="14305" b="11037"/>
          <a:stretch/>
        </p:blipFill>
        <p:spPr bwMode="auto">
          <a:xfrm>
            <a:off x="6501423" y="4589123"/>
            <a:ext cx="225383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nachalka-vsem.ucoz.ru/flanelegraf/_5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910" t="60612" b="10200"/>
          <a:stretch/>
        </p:blipFill>
        <p:spPr bwMode="auto">
          <a:xfrm>
            <a:off x="3571494" y="4034515"/>
            <a:ext cx="1476978" cy="1986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331640" y="191683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39952" y="1634912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92653" y="1425933"/>
            <a:ext cx="7836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31574" y="1795265"/>
            <a:ext cx="7260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75656" y="3573016"/>
            <a:ext cx="81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09983" y="3573016"/>
            <a:ext cx="9499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028384" y="3356992"/>
            <a:ext cx="8783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475656" y="6237312"/>
            <a:ext cx="757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16руб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6016" y="6021289"/>
            <a:ext cx="9272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11руб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956377" y="6237312"/>
            <a:ext cx="110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8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руб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трелка влево 3">
            <a:hlinkClick r:id="rId7" action="ppaction://hlinksldjump"/>
          </p:cNvPr>
          <p:cNvSpPr/>
          <p:nvPr/>
        </p:nvSpPr>
        <p:spPr>
          <a:xfrm>
            <a:off x="84036" y="6237312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21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4001636"/>
              </p:ext>
            </p:extLst>
          </p:nvPr>
        </p:nvGraphicFramePr>
        <p:xfrm>
          <a:off x="251520" y="692696"/>
          <a:ext cx="8640959" cy="4783675"/>
        </p:xfrm>
        <a:graphic>
          <a:graphicData uri="http://schemas.openxmlformats.org/drawingml/2006/table">
            <a:tbl>
              <a:tblPr/>
              <a:tblGrid>
                <a:gridCol w="841155"/>
                <a:gridCol w="1452905"/>
                <a:gridCol w="1682311"/>
                <a:gridCol w="1529373"/>
                <a:gridCol w="1551040"/>
                <a:gridCol w="1584175"/>
              </a:tblGrid>
              <a:tr h="720080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52155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11. Домашнее зада-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ние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endParaRPr lang="ru-RU" sz="20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Закрепить отработан-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ный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способ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самостоя-тельно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дома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Инструктиро-вание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учащихся по выполнению домашнего задания</a:t>
                      </a:r>
                      <a:endParaRPr lang="ru-RU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Фиксируют домашнее задание.</a:t>
                      </a:r>
                    </a:p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Проговаривают какими способами будут выполнять решение.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Самостоя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-тельная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20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Познавательные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</a:t>
                      </a:r>
                    </a:p>
                    <a:p>
                      <a:r>
                        <a:rPr kumimoji="0" lang="ru-RU" sz="2000" b="0" i="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использова-ние</a:t>
                      </a:r>
                      <a:r>
                        <a:rPr kumimoji="0" lang="ru-RU" sz="20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приемов решения задач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1947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Домашнее задание.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Придумайте  и запишите задачу для друга с вопросом «На сколько больше?» или «На сколько меньше?»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041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826844"/>
              </p:ext>
            </p:extLst>
          </p:nvPr>
        </p:nvGraphicFramePr>
        <p:xfrm>
          <a:off x="107505" y="620688"/>
          <a:ext cx="8856983" cy="5638800"/>
        </p:xfrm>
        <a:graphic>
          <a:graphicData uri="http://schemas.openxmlformats.org/drawingml/2006/table">
            <a:tbl>
              <a:tblPr/>
              <a:tblGrid>
                <a:gridCol w="871180"/>
                <a:gridCol w="1337142"/>
                <a:gridCol w="1724369"/>
                <a:gridCol w="1489227"/>
                <a:gridCol w="1410847"/>
                <a:gridCol w="2024218"/>
              </a:tblGrid>
              <a:tr h="720080"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 </a:t>
                      </a:r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урока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учителя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Деятельность </a:t>
                      </a:r>
                      <a:endParaRPr lang="ru-RU" sz="16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учащихся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Методы, приёмы, формы работы</a:t>
                      </a: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t"/>
                      <a:r>
                        <a:rPr lang="ru-RU" sz="16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УУД</a:t>
                      </a:r>
                      <a:endParaRPr lang="ru-RU" sz="16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394662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12. </a:t>
                      </a:r>
                      <a:r>
                        <a:rPr lang="ru-RU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Реф-лексия</a:t>
                      </a:r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rtl="0" fontAlgn="t"/>
                      <a:endParaRPr lang="ru-RU" sz="18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Провести анализ достижения цели урока.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Организация рефлексии.</a:t>
                      </a:r>
                    </a:p>
                    <a:p>
                      <a:endParaRPr lang="ru-RU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Фиксируют</a:t>
                      </a:r>
                    </a:p>
                    <a:p>
                      <a:r>
                        <a:rPr kumimoji="0" lang="ru-RU" sz="1800" b="0" i="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речи 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новое содержание, изученное на уроке. Соотносят цель учебной деятельности и ее результаты.</a:t>
                      </a:r>
                    </a:p>
                    <a:p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Самооценка учениками собственной учебной деятельности.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Учебный диалог.</a:t>
                      </a:r>
                      <a:endParaRPr lang="ru-RU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ru-RU" sz="18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Личностные:</a:t>
                      </a:r>
                    </a:p>
                    <a:p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понимание причин успеха / неуспеха в учебной деятельности;</a:t>
                      </a:r>
                    </a:p>
                    <a:p>
                      <a:r>
                        <a:rPr kumimoji="0" lang="ru-RU" sz="18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Познавательные</a:t>
                      </a:r>
                      <a:r>
                        <a:rPr kumimoji="0" lang="ru-RU" sz="1800" b="0" i="0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: контроль и оценка процесса и результатов деятельности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sng" kern="1200" dirty="0" smtClean="0"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Регулятивные: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Осознание</a:t>
                      </a:r>
                      <a:r>
                        <a:rPr kumimoji="0" lang="ru-RU" sz="180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учащимся того, что усвоено качество и уровень усвоения; </a:t>
                      </a:r>
                    </a:p>
                    <a:p>
                      <a:endParaRPr lang="ru-RU" sz="1800" i="0" u="sng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6726" marR="66726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098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1"/>
          <p:cNvSpPr>
            <a:spLocks noChangeArrowheads="1"/>
          </p:cNvSpPr>
          <p:nvPr/>
        </p:nvSpPr>
        <p:spPr bwMode="auto">
          <a:xfrm>
            <a:off x="500034" y="612756"/>
            <a:ext cx="8429684" cy="8709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Используемая  технология: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задачная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форма  организации учебной деятельности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25434" y="2265354"/>
            <a:ext cx="8501122" cy="124027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Особенности роли учителя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: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координатор </a:t>
            </a:r>
            <a:r>
              <a:rPr lang="ru-RU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учебной деятельности учащихся.</a:t>
            </a:r>
          </a:p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200" name="Rectangle 4"/>
          <p:cNvSpPr>
            <a:spLocks noChangeArrowheads="1"/>
          </p:cNvSpPr>
          <p:nvPr/>
        </p:nvSpPr>
        <p:spPr bwMode="auto">
          <a:xfrm>
            <a:off x="0" y="7461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>
                <a:latin typeface="Times New Roman" pitchFamily="18" charset="0"/>
                <a:cs typeface="Times New Roman" pitchFamily="18" charset="0"/>
              </a:rPr>
              <a:t> .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25434" y="3122610"/>
            <a:ext cx="828680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Методы обучения</a:t>
            </a:r>
            <a:r>
              <a:rPr lang="en-US" sz="2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: 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наглядные, 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практические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25434" y="4653137"/>
            <a:ext cx="8480452" cy="20128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Формы деятельности учащихся: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работа в группах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самостоятельная работа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игровая деятельность </a:t>
            </a:r>
            <a:r>
              <a:rPr lang="ru-RU" sz="2000" b="1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lvl="1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25434" y="1435088"/>
            <a:ext cx="3715441" cy="8709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ru-RU" sz="2400" b="1" dirty="0">
                <a:latin typeface="Arial" pitchFamily="34" charset="0"/>
                <a:cs typeface="Arial" pitchFamily="34" charset="0"/>
              </a:rPr>
              <a:t>Тип урока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:  </a:t>
            </a:r>
            <a:endParaRPr lang="ru-RU" sz="2400" b="1" dirty="0" smtClean="0">
              <a:latin typeface="Arial" pitchFamily="34" charset="0"/>
              <a:cs typeface="Arial" pitchFamily="34" charset="0"/>
            </a:endParaRPr>
          </a:p>
          <a:p>
            <a:pPr>
              <a:lnSpc>
                <a:spcPct val="120000"/>
              </a:lnSpc>
              <a:defRPr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урок </a:t>
            </a:r>
            <a:r>
              <a:rPr lang="ru-RU" sz="2000" dirty="0">
                <a:latin typeface="Arial" pitchFamily="34" charset="0"/>
                <a:cs typeface="Arial" pitchFamily="34" charset="0"/>
              </a:rPr>
              <a:t>усвоения новых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знаний. 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01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512167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будут осваивать учащиеся в ходе </a:t>
            </a:r>
            <a:r>
              <a:rPr lang="ru-RU" sz="36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учебной ситуации?: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2564904"/>
            <a:ext cx="7016824" cy="3073896"/>
          </a:xfrm>
        </p:spPr>
        <p:txBody>
          <a:bodyPr>
            <a:norm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Понятия: «На сколько больше, на сколько меньше, путем вычитания из большего числа меньшего»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52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2232247"/>
          </a:xfrm>
        </p:spPr>
        <p:txBody>
          <a:bodyPr>
            <a:normAutofit/>
          </a:bodyPr>
          <a:lstStyle/>
          <a:p>
            <a:pPr algn="l"/>
            <a:r>
              <a:rPr lang="ru-RU" sz="3600" dirty="0">
                <a:solidFill>
                  <a:schemeClr val="tx1"/>
                </a:solidFill>
              </a:rPr>
              <a:t>Мыслительные и </a:t>
            </a:r>
            <a:r>
              <a:rPr lang="ru-RU" sz="3600" dirty="0" err="1">
                <a:solidFill>
                  <a:schemeClr val="tx1"/>
                </a:solidFill>
              </a:rPr>
              <a:t>деятельностные</a:t>
            </a:r>
            <a:r>
              <a:rPr lang="ru-RU" sz="3600" dirty="0">
                <a:solidFill>
                  <a:schemeClr val="tx1"/>
                </a:solidFill>
              </a:rPr>
              <a:t> средства, имеющиеся у </a:t>
            </a:r>
            <a:r>
              <a:rPr lang="ru-RU" sz="3600" dirty="0" smtClean="0">
                <a:solidFill>
                  <a:schemeClr val="tx1"/>
                </a:solidFill>
              </a:rPr>
              <a:t>учащихся:</a:t>
            </a:r>
            <a:r>
              <a:rPr lang="ru-RU" sz="3600" dirty="0">
                <a:solidFill>
                  <a:schemeClr val="tx1"/>
                </a:solidFill>
              </a:rPr>
              <a:t> </a:t>
            </a:r>
            <a:br>
              <a:rPr lang="ru-RU" sz="3600" dirty="0">
                <a:solidFill>
                  <a:schemeClr val="tx1"/>
                </a:solidFill>
              </a:rPr>
            </a:b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2348880"/>
            <a:ext cx="7776864" cy="328992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Умеют находить на сколько больше или меньше предметов, путем соединения их  в пары.</a:t>
            </a:r>
          </a:p>
          <a:p>
            <a:pPr marL="457200" indent="-457200" algn="l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Умеют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находить на сколько больше или меньше предметов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путем счета «шагов» по числовому ряду  между заданными числами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05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395536" y="188640"/>
            <a:ext cx="8062664" cy="2592288"/>
          </a:xfrm>
        </p:spPr>
        <p:txBody>
          <a:bodyPr>
            <a:noAutofit/>
          </a:bodyPr>
          <a:lstStyle/>
          <a:p>
            <a:pPr algn="l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Какую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работу будут выполнять учащиеся?:</a:t>
            </a:r>
            <a:b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8424936" cy="4032448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сбой при решении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даны большие числа;</a:t>
            </a:r>
          </a:p>
          <a:p>
            <a:pPr marL="457200" indent="-457200" algn="l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нет достаточного количества фишек;</a:t>
            </a:r>
          </a:p>
          <a:p>
            <a:pPr marL="457200" indent="-457200" algn="l">
              <a:buFontTx/>
              <a:buChar char="-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-нехватка числового ряда.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  имеют опыт решения  задач  с  числами  в пределах 10)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437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>
                <a:latin typeface="Arial"/>
              </a:rPr>
              <a:t>Оборудование: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Arial"/>
              </a:rPr>
              <a:t>фишки </a:t>
            </a:r>
            <a:r>
              <a:rPr lang="ru-RU" dirty="0">
                <a:latin typeface="Arial"/>
              </a:rPr>
              <a:t>для счета</a:t>
            </a:r>
            <a:r>
              <a:rPr lang="ru-RU" dirty="0" smtClean="0">
                <a:latin typeface="Arial"/>
              </a:rPr>
              <a:t>,</a:t>
            </a:r>
          </a:p>
          <a:p>
            <a:r>
              <a:rPr lang="ru-RU" dirty="0" smtClean="0">
                <a:latin typeface="Arial"/>
              </a:rPr>
              <a:t> линейка, </a:t>
            </a:r>
          </a:p>
          <a:p>
            <a:r>
              <a:rPr lang="ru-RU" dirty="0" smtClean="0">
                <a:latin typeface="Arial"/>
              </a:rPr>
              <a:t>образцы </a:t>
            </a:r>
            <a:r>
              <a:rPr lang="ru-RU" dirty="0">
                <a:latin typeface="Arial"/>
              </a:rPr>
              <a:t>монет</a:t>
            </a:r>
            <a:r>
              <a:rPr lang="ru-RU" dirty="0" smtClean="0">
                <a:latin typeface="Arial"/>
              </a:rPr>
              <a:t>,</a:t>
            </a:r>
          </a:p>
          <a:p>
            <a:r>
              <a:rPr lang="ru-RU" dirty="0">
                <a:latin typeface="Arial"/>
              </a:rPr>
              <a:t>к</a:t>
            </a:r>
            <a:r>
              <a:rPr lang="ru-RU" dirty="0" smtClean="0">
                <a:latin typeface="Arial"/>
              </a:rPr>
              <a:t>арточки,</a:t>
            </a:r>
          </a:p>
          <a:p>
            <a:r>
              <a:rPr lang="ru-RU" dirty="0">
                <a:latin typeface="Arial"/>
              </a:rPr>
              <a:t>к</a:t>
            </a:r>
            <a:r>
              <a:rPr lang="ru-RU" dirty="0" smtClean="0">
                <a:latin typeface="Arial"/>
              </a:rPr>
              <a:t>алькулятор,</a:t>
            </a:r>
          </a:p>
          <a:p>
            <a:r>
              <a:rPr lang="ru-RU" dirty="0" smtClean="0">
                <a:latin typeface="Arial"/>
              </a:rPr>
              <a:t>интерактивная </a:t>
            </a:r>
            <a:r>
              <a:rPr lang="ru-RU" dirty="0">
                <a:latin typeface="Arial"/>
              </a:rPr>
              <a:t>доска, </a:t>
            </a:r>
            <a:endParaRPr lang="ru-RU" dirty="0" smtClean="0">
              <a:latin typeface="Arial"/>
            </a:endParaRPr>
          </a:p>
          <a:p>
            <a:r>
              <a:rPr lang="ru-RU" dirty="0" smtClean="0">
                <a:latin typeface="Arial"/>
              </a:rPr>
              <a:t>компьютер</a:t>
            </a:r>
            <a:r>
              <a:rPr lang="ru-RU" dirty="0">
                <a:latin typeface="Arial"/>
              </a:rPr>
              <a:t>.</a:t>
            </a:r>
            <a:br>
              <a:rPr lang="ru-RU" dirty="0">
                <a:latin typeface="Arial"/>
              </a:rPr>
            </a:br>
            <a:endParaRPr lang="ru-RU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131723"/>
            <a:ext cx="775006" cy="7750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66054" r="3792" b="4229"/>
          <a:stretch/>
        </p:blipFill>
        <p:spPr bwMode="auto">
          <a:xfrm>
            <a:off x="7884368" y="3186081"/>
            <a:ext cx="721321" cy="666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62691">
            <a:off x="5065860" y="1718792"/>
            <a:ext cx="1914012" cy="191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Овал 7"/>
          <p:cNvSpPr/>
          <p:nvPr/>
        </p:nvSpPr>
        <p:spPr>
          <a:xfrm>
            <a:off x="4669609" y="1941546"/>
            <a:ext cx="433683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067944" y="1952692"/>
            <a:ext cx="433683" cy="36004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5484491" y="1952836"/>
            <a:ext cx="433683" cy="36004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6119239" y="1941546"/>
            <a:ext cx="433683" cy="36004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rgbClr val="FF00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294" t="33361" r="4870" b="36329"/>
          <a:stretch/>
        </p:blipFill>
        <p:spPr bwMode="auto">
          <a:xfrm>
            <a:off x="8028384" y="2294873"/>
            <a:ext cx="720080" cy="739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618" t="2701" r="4387" b="66955"/>
          <a:stretch/>
        </p:blipFill>
        <p:spPr bwMode="auto">
          <a:xfrm>
            <a:off x="7495006" y="2675798"/>
            <a:ext cx="750022" cy="7167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702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1309</TotalTime>
  <Words>1803</Words>
  <Application>Microsoft Office PowerPoint</Application>
  <PresentationFormat>Экран (4:3)</PresentationFormat>
  <Paragraphs>516</Paragraphs>
  <Slides>48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Поток</vt:lpstr>
      <vt:lpstr>Мультимедийная разработка урока математики   1класс   УМК «Школа 21 века»</vt:lpstr>
      <vt:lpstr>                      Тема: Решение задач            на разностное сравнение.</vt:lpstr>
      <vt:lpstr>            Цель урока:      </vt:lpstr>
      <vt:lpstr>   Ожидаемый результат: </vt:lpstr>
      <vt:lpstr>Презентация PowerPoint</vt:lpstr>
      <vt:lpstr>   Что будут осваивать учащиеся в ходе  учебной ситуации?:  </vt:lpstr>
      <vt:lpstr>Мыслительные и деятельностные средства, имеющиеся у учащихся:  </vt:lpstr>
      <vt:lpstr> Какую работу будут выполнять учащиеся?: </vt:lpstr>
      <vt:lpstr>Оборудование:</vt:lpstr>
      <vt:lpstr>Используемые учебники и учебные пособия:  </vt:lpstr>
      <vt:lpstr>Этапы урока:</vt:lpstr>
      <vt:lpstr>Презентация PowerPoint</vt:lpstr>
      <vt:lpstr>Презентация PowerPoint</vt:lpstr>
      <vt:lpstr>Вопросы для беседы.</vt:lpstr>
      <vt:lpstr>Расставьте числа в порядке возрастания и узнаете куда мы сегодня отправимся.</vt:lpstr>
      <vt:lpstr>               Мы отправимся в </vt:lpstr>
      <vt:lpstr>Чему равна сумма?</vt:lpstr>
      <vt:lpstr>Презентация PowerPoint</vt:lpstr>
      <vt:lpstr>Презентация PowerPoint</vt:lpstr>
      <vt:lpstr>Вопросы для беседы.</vt:lpstr>
      <vt:lpstr>На сколько меньше игрушек на верхней полке, чем на нижней?</vt:lpstr>
      <vt:lpstr>Презентация PowerPoint</vt:lpstr>
      <vt:lpstr>На сколько рублей  ручка дороже, чем карандаш?</vt:lpstr>
      <vt:lpstr>Презентация PowerPoint</vt:lpstr>
      <vt:lpstr>Презентация PowerPoint</vt:lpstr>
      <vt:lpstr>Вопросы для беседы.</vt:lpstr>
      <vt:lpstr>Презентация PowerPoint</vt:lpstr>
      <vt:lpstr>Презентация PowerPoint</vt:lpstr>
      <vt:lpstr>Презентация PowerPoint</vt:lpstr>
      <vt:lpstr>На сколько меньше стоит конструктор «Трейлер», чем конструктор «Пожарная часть»? </vt:lpstr>
      <vt:lpstr>Презентация PowerPoint</vt:lpstr>
      <vt:lpstr>Вопросы для беседы.</vt:lpstr>
      <vt:lpstr>Презентация PowerPoint</vt:lpstr>
      <vt:lpstr>Вопросы для беседы.</vt:lpstr>
      <vt:lpstr>Презентация PowerPoint</vt:lpstr>
      <vt:lpstr>Презентация PowerPoint</vt:lpstr>
      <vt:lpstr>Вопросы для беседы.</vt:lpstr>
      <vt:lpstr>Правила работы в группе.</vt:lpstr>
      <vt:lpstr>Правила работы в группе.</vt:lpstr>
      <vt:lpstr>Презентация PowerPoint</vt:lpstr>
      <vt:lpstr>Вопросы для беседы.</vt:lpstr>
      <vt:lpstr>        На сколько больше деталей в конструкторе «Пожарная часть», чем в конструкторе «Трейлер»? </vt:lpstr>
      <vt:lpstr>Презентация PowerPoint</vt:lpstr>
      <vt:lpstr>Вопросы для беседы.</vt:lpstr>
      <vt:lpstr>Презентация PowerPoint</vt:lpstr>
      <vt:lpstr>Презентация PowerPoint</vt:lpstr>
      <vt:lpstr>Домашнее задание.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Тип урока: урок открытия новых знаний. Технология: Задачная форма обучения Цели урока: Образовательная: подготовить учащихся к решению задач;  Развивающая: развивать логическое мышление; связную речь.   Воспитательная:  воспитывать уважение к товарищам.  Умения: - информационные: анализировать, добывать и обрабатывать информацию. - коммуникационные: работать в группе и самостоятельно. - интеллектуальные: определять связь между предметами на рисунке. Оборудование: учебник, тетрадь на печатной основе, классная доска, компьютер.  </dc:title>
  <dc:creator>Антон</dc:creator>
  <cp:lastModifiedBy>Пользователь Windows</cp:lastModifiedBy>
  <cp:revision>120</cp:revision>
  <dcterms:created xsi:type="dcterms:W3CDTF">2012-03-14T14:44:35Z</dcterms:created>
  <dcterms:modified xsi:type="dcterms:W3CDTF">2012-11-10T08:48:05Z</dcterms:modified>
</cp:coreProperties>
</file>