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0" r:id="rId4"/>
    <p:sldId id="259" r:id="rId5"/>
    <p:sldId id="261" r:id="rId6"/>
    <p:sldId id="279" r:id="rId7"/>
    <p:sldId id="280" r:id="rId8"/>
    <p:sldId id="278" r:id="rId9"/>
    <p:sldId id="281" r:id="rId10"/>
    <p:sldId id="290" r:id="rId11"/>
    <p:sldId id="289" r:id="rId12"/>
    <p:sldId id="263" r:id="rId13"/>
    <p:sldId id="262" r:id="rId14"/>
    <p:sldId id="283" r:id="rId15"/>
    <p:sldId id="284" r:id="rId16"/>
    <p:sldId id="285" r:id="rId17"/>
    <p:sldId id="286" r:id="rId18"/>
    <p:sldId id="287" r:id="rId19"/>
    <p:sldId id="288" r:id="rId20"/>
    <p:sldId id="291" r:id="rId21"/>
    <p:sldId id="257" r:id="rId22"/>
    <p:sldId id="264" r:id="rId23"/>
    <p:sldId id="267" r:id="rId24"/>
    <p:sldId id="266" r:id="rId25"/>
    <p:sldId id="292" r:id="rId26"/>
    <p:sldId id="293" r:id="rId27"/>
    <p:sldId id="265" r:id="rId28"/>
    <p:sldId id="294" r:id="rId29"/>
    <p:sldId id="269" r:id="rId30"/>
    <p:sldId id="271" r:id="rId31"/>
    <p:sldId id="295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222" y="-5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2023B-101D-4727-A2C8-1FA44A3F3B48}" type="datetimeFigureOut">
              <a:rPr lang="ru-RU" smtClean="0"/>
              <a:pPr/>
              <a:t>14.05.2010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559172F-715C-4E4F-B3A0-46A55A0AC7B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2023B-101D-4727-A2C8-1FA44A3F3B48}" type="datetimeFigureOut">
              <a:rPr lang="ru-RU" smtClean="0"/>
              <a:pPr/>
              <a:t>14.05.2010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9172F-715C-4E4F-B3A0-46A55A0AC7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2023B-101D-4727-A2C8-1FA44A3F3B48}" type="datetimeFigureOut">
              <a:rPr lang="ru-RU" smtClean="0"/>
              <a:pPr/>
              <a:t>14.05.2010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9172F-715C-4E4F-B3A0-46A55A0AC7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332023B-101D-4727-A2C8-1FA44A3F3B48}" type="datetimeFigureOut">
              <a:rPr lang="ru-RU" smtClean="0"/>
              <a:pPr/>
              <a:t>14.05.2010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4559172F-715C-4E4F-B3A0-46A55A0AC7B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2023B-101D-4727-A2C8-1FA44A3F3B48}" type="datetimeFigureOut">
              <a:rPr lang="ru-RU" smtClean="0"/>
              <a:pPr/>
              <a:t>14.05.2010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9172F-715C-4E4F-B3A0-46A55A0AC7B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2023B-101D-4727-A2C8-1FA44A3F3B48}" type="datetimeFigureOut">
              <a:rPr lang="ru-RU" smtClean="0"/>
              <a:pPr/>
              <a:t>14.05.2010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9172F-715C-4E4F-B3A0-46A55A0AC7B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9172F-715C-4E4F-B3A0-46A55A0AC7B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2023B-101D-4727-A2C8-1FA44A3F3B48}" type="datetimeFigureOut">
              <a:rPr lang="ru-RU" smtClean="0"/>
              <a:pPr/>
              <a:t>14.05.2010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2023B-101D-4727-A2C8-1FA44A3F3B48}" type="datetimeFigureOut">
              <a:rPr lang="ru-RU" smtClean="0"/>
              <a:pPr/>
              <a:t>14.05.2010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9172F-715C-4E4F-B3A0-46A55A0AC7B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2023B-101D-4727-A2C8-1FA44A3F3B48}" type="datetimeFigureOut">
              <a:rPr lang="ru-RU" smtClean="0"/>
              <a:pPr/>
              <a:t>14.05.2010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9172F-715C-4E4F-B3A0-46A55A0AC7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332023B-101D-4727-A2C8-1FA44A3F3B48}" type="datetimeFigureOut">
              <a:rPr lang="ru-RU" smtClean="0"/>
              <a:pPr/>
              <a:t>14.05.2010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559172F-715C-4E4F-B3A0-46A55A0AC7B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2023B-101D-4727-A2C8-1FA44A3F3B48}" type="datetimeFigureOut">
              <a:rPr lang="ru-RU" smtClean="0"/>
              <a:pPr/>
              <a:t>14.05.2010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559172F-715C-4E4F-B3A0-46A55A0AC7B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332023B-101D-4727-A2C8-1FA44A3F3B48}" type="datetimeFigureOut">
              <a:rPr lang="ru-RU" smtClean="0"/>
              <a:pPr/>
              <a:t>14.05.2010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4559172F-715C-4E4F-B3A0-46A55A0AC7B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&#1050;&#1086;&#1083;&#1099;&#1084;&#1072;&#1075;&#1080;&#1085;&#1072;\on_vchera_ne_vernulsya_iz_boya.mp3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50;&#1086;&#1083;&#1099;&#1084;&#1072;&#1075;&#1080;&#1085;&#1072;\01_5.wav" TargetMode="Externa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9&#1073;.pptx" TargetMode="External"/><Relationship Id="rId2" Type="http://schemas.openxmlformats.org/officeDocument/2006/relationships/hyperlink" Target="9&#1072;.ppt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&#1055;&#1072;&#1084;&#1103;&#1090;&#1085;&#1080;&#1082;&#1080;%209&#1074;.ppt" TargetMode="Externa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50;&#1086;&#1083;&#1099;&#1084;&#1072;&#1075;&#1080;&#1085;&#1072;\maywaltz.mp3" TargetMode="Externa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D:\&#1050;&#1086;&#1083;&#1099;&#1084;&#1072;&#1075;&#1080;&#1085;&#1072;\molotov1.mp3" TargetMode="External"/><Relationship Id="rId1" Type="http://schemas.openxmlformats.org/officeDocument/2006/relationships/audio" Target="file:///D:\&#1050;&#1086;&#1083;&#1099;&#1084;&#1072;&#1075;&#1080;&#1085;&#1072;\22%20&#1080;&#1102;&#1085;&#1103;.wma" TargetMode="Externa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Урок-викторина по истории </a:t>
            </a:r>
          </a:p>
          <a:p>
            <a:r>
              <a:rPr lang="ru-RU" dirty="0" smtClean="0"/>
              <a:t>в 9 классах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3600" b="1" dirty="0" smtClean="0"/>
              <a:t>МЫ ШЛИ СКВОЗЬ ИСПЫТАНЬЯ, ЗУБЫ СТИСНУВ</a:t>
            </a:r>
            <a:endParaRPr lang="ru-RU" sz="3600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0" y="285752"/>
            <a:ext cx="9144000" cy="9286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Муниципальное общеобразовательное</a:t>
            </a:r>
            <a:r>
              <a:rPr kumimoji="0" lang="ru-RU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учреждение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средняя общеобразовательная школа № 4 г.о. Тольятти</a:t>
            </a: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2428860" y="5105400"/>
            <a:ext cx="6400800" cy="8953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Колымагина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Олеся Александровна, 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учитель истории</a:t>
            </a: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1214414" y="6143644"/>
            <a:ext cx="6400800" cy="714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2010 г.</a:t>
            </a:r>
          </a:p>
        </p:txBody>
      </p:sp>
      <p:pic>
        <p:nvPicPr>
          <p:cNvPr id="7" name="on_vchera_ne_vernulsya_iz_boy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1000100" y="550070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513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1"/>
          <p:cNvSpPr txBox="1">
            <a:spLocks/>
          </p:cNvSpPr>
          <p:nvPr/>
        </p:nvSpPr>
        <p:spPr>
          <a:xfrm>
            <a:off x="357158" y="428604"/>
            <a:ext cx="8229600" cy="135732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Чей дневник  стал символом страшной блокады Ленинграда?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122" name="Picture 2" descr="C:\Documents and Settings\ИванищеваНЮ\Мои документы\Мои рисунки\Дневник Тани Савичевой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500174"/>
            <a:ext cx="5238750" cy="348615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714348" y="5143512"/>
            <a:ext cx="3894721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600" i="1" dirty="0" smtClean="0"/>
              <a:t>Дневник Тани Савичевой</a:t>
            </a:r>
            <a:endParaRPr lang="ru-RU" sz="2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D:\Картинки\Война\Фотографии\Безымянный9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500042"/>
            <a:ext cx="8182898" cy="57864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38152"/>
            <a:ext cx="8229600" cy="3919542"/>
          </a:xfrm>
        </p:spPr>
        <p:txBody>
          <a:bodyPr>
            <a:normAutofit/>
          </a:bodyPr>
          <a:lstStyle/>
          <a:p>
            <a:pPr algn="ctr"/>
            <a:r>
              <a:rPr b="1" smtClean="0"/>
              <a:t>II</a:t>
            </a:r>
            <a:r>
              <a:rPr lang="ru-RU" b="1" dirty="0" smtClean="0"/>
              <a:t> ЭТАП  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200" b="1" dirty="0" smtClean="0"/>
              <a:t>КОРЕННОЙ ПЕРЕЛОМ В ХОДЕ </a:t>
            </a:r>
            <a:br>
              <a:rPr lang="ru-RU" sz="3200" b="1" dirty="0" smtClean="0"/>
            </a:br>
            <a:r>
              <a:rPr lang="ru-RU" sz="3200" b="1" dirty="0" smtClean="0"/>
              <a:t>ВЕЛИКОЙ ОТЕЧЕСТВЕННОЙ ВОЙНЫ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2" descr="D:\Картинки\Война\Поздравление\id59_art135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00430" y="4106678"/>
            <a:ext cx="2238424" cy="20369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1071570"/>
          </a:xfrm>
        </p:spPr>
        <p:txBody>
          <a:bodyPr>
            <a:normAutofit/>
          </a:bodyPr>
          <a:lstStyle/>
          <a:p>
            <a:pPr lvl="0"/>
            <a:r>
              <a:rPr lang="ru-RU" dirty="0" smtClean="0"/>
              <a:t>Как называлась дорога, проложенная по льду Ладожского озера? </a:t>
            </a:r>
          </a:p>
          <a:p>
            <a:endParaRPr lang="ru-RU" dirty="0"/>
          </a:p>
        </p:txBody>
      </p:sp>
      <p:sp>
        <p:nvSpPr>
          <p:cNvPr id="4" name="Содержимое 1"/>
          <p:cNvSpPr txBox="1">
            <a:spLocks/>
          </p:cNvSpPr>
          <p:nvPr/>
        </p:nvSpPr>
        <p:spPr>
          <a:xfrm>
            <a:off x="485804" y="4071974"/>
            <a:ext cx="8229600" cy="107153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Какая симфония посвящена обороне Ленинграда и кто ее написал? 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86314" y="1357298"/>
            <a:ext cx="266861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600" i="1" dirty="0" smtClean="0"/>
              <a:t>«Дорога жизни</a:t>
            </a:r>
            <a:r>
              <a:rPr lang="ru-RU" sz="2600" dirty="0" smtClean="0"/>
              <a:t>»</a:t>
            </a:r>
            <a:endParaRPr lang="ru-RU" sz="2600" dirty="0"/>
          </a:p>
        </p:txBody>
      </p:sp>
      <p:pic>
        <p:nvPicPr>
          <p:cNvPr id="6146" name="Picture 2" descr="D:\Картинки\Война\Фотографии\Ленинград. На Неву за водой.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1428736"/>
            <a:ext cx="3786214" cy="241371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714348" y="5000636"/>
            <a:ext cx="6786610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  <a:defRPr/>
            </a:pPr>
            <a:r>
              <a:rPr lang="ru-RU" sz="2600" i="1" dirty="0" smtClean="0"/>
              <a:t>«Седьмая симфония»  Д. Д. Шостаковича</a:t>
            </a:r>
            <a:endParaRPr lang="ru-RU" sz="2600" dirty="0" smtClean="0"/>
          </a:p>
        </p:txBody>
      </p:sp>
      <p:pic>
        <p:nvPicPr>
          <p:cNvPr id="8" name="01_5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7429520" y="521495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78798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2" grpId="0" build="p"/>
      <p:bldP spid="4" grpId="0"/>
      <p:bldP spid="5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428604"/>
            <a:ext cx="8572560" cy="1285884"/>
          </a:xfrm>
        </p:spPr>
        <p:txBody>
          <a:bodyPr>
            <a:normAutofit/>
          </a:bodyPr>
          <a:lstStyle/>
          <a:p>
            <a:pPr lvl="0"/>
            <a:r>
              <a:rPr lang="ru-RU" dirty="0" smtClean="0"/>
              <a:t>Сколько дней и ночей продолжалась блокада Ленинграда? </a:t>
            </a:r>
          </a:p>
          <a:p>
            <a:endParaRPr lang="ru-RU" dirty="0"/>
          </a:p>
        </p:txBody>
      </p:sp>
      <p:sp>
        <p:nvSpPr>
          <p:cNvPr id="4" name="Содержимое 1"/>
          <p:cNvSpPr txBox="1">
            <a:spLocks/>
          </p:cNvSpPr>
          <p:nvPr/>
        </p:nvSpPr>
        <p:spPr>
          <a:xfrm>
            <a:off x="414366" y="2143116"/>
            <a:ext cx="8586790" cy="10001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Каким события посвящена эта картина? Как она называется? Кто её автор?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1428736"/>
            <a:ext cx="333918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600" i="1" dirty="0" smtClean="0"/>
              <a:t>900 ДНЕЙ И НОЧЕЙ</a:t>
            </a:r>
            <a:endParaRPr lang="ru-RU" sz="2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6072206"/>
            <a:ext cx="6215106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dirty="0" smtClean="0"/>
              <a:t>А. Дейнека. «Оборона Севастополя»</a:t>
            </a:r>
            <a:endParaRPr lang="ru-RU" sz="2600" dirty="0"/>
          </a:p>
        </p:txBody>
      </p:sp>
      <p:pic>
        <p:nvPicPr>
          <p:cNvPr id="7171" name="Picture 3" descr="C:\Documents and Settings\ИванищеваНЮ\Мои документы\Мои рисунки\x_a89454c5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3086118"/>
            <a:ext cx="5753100" cy="2914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4" grpId="0"/>
      <p:bldP spid="5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428604"/>
            <a:ext cx="8643998" cy="1071570"/>
          </a:xfrm>
        </p:spPr>
        <p:txBody>
          <a:bodyPr>
            <a:normAutofit/>
          </a:bodyPr>
          <a:lstStyle/>
          <a:p>
            <a:pPr lvl="0"/>
            <a:r>
              <a:rPr lang="ru-RU" dirty="0" smtClean="0"/>
              <a:t>Как называлась наступательная операция наших войск под Сталинградом? </a:t>
            </a:r>
          </a:p>
          <a:p>
            <a:endParaRPr lang="ru-RU" dirty="0"/>
          </a:p>
        </p:txBody>
      </p:sp>
      <p:sp>
        <p:nvSpPr>
          <p:cNvPr id="4" name="Содержимое 1"/>
          <p:cNvSpPr txBox="1">
            <a:spLocks/>
          </p:cNvSpPr>
          <p:nvPr/>
        </p:nvSpPr>
        <p:spPr>
          <a:xfrm>
            <a:off x="285720" y="2000240"/>
            <a:ext cx="8229600" cy="121443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Когда началось контрнаступление советских войск под Сталинградом?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6949" y="1357298"/>
            <a:ext cx="1250407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600" dirty="0" smtClean="0"/>
              <a:t>«</a:t>
            </a:r>
            <a:r>
              <a:rPr lang="ru-RU" sz="2600" i="1" dirty="0" smtClean="0"/>
              <a:t>Уран»</a:t>
            </a:r>
            <a:endParaRPr lang="ru-RU" sz="2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2928934"/>
            <a:ext cx="3024482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600" i="1" dirty="0" smtClean="0"/>
              <a:t>19 ноября 1942 года</a:t>
            </a:r>
            <a:endParaRPr lang="ru-RU" sz="2600" dirty="0"/>
          </a:p>
        </p:txBody>
      </p:sp>
      <p:sp>
        <p:nvSpPr>
          <p:cNvPr id="7" name="Содержимое 1"/>
          <p:cNvSpPr txBox="1">
            <a:spLocks/>
          </p:cNvSpPr>
          <p:nvPr/>
        </p:nvSpPr>
        <p:spPr>
          <a:xfrm>
            <a:off x="428596" y="3500438"/>
            <a:ext cx="8229600" cy="114300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Назовите номер и значение знаменитого приказа Сталина от 28 июля 1942.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785786" y="4429132"/>
            <a:ext cx="3622595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  <a:defRPr/>
            </a:pPr>
            <a:r>
              <a:rPr lang="ru-RU" sz="2600" i="1" dirty="0" smtClean="0"/>
              <a:t>№227 «Ни шагу назад!»</a:t>
            </a:r>
            <a:endParaRPr lang="ru-RU" sz="2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4" grpId="0"/>
      <p:bldP spid="5" grpId="0"/>
      <p:bldP spid="6" grpId="0"/>
      <p:bldP spid="7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282" y="428604"/>
            <a:ext cx="8643998" cy="1071570"/>
          </a:xfrm>
        </p:spPr>
        <p:txBody>
          <a:bodyPr>
            <a:normAutofit/>
          </a:bodyPr>
          <a:lstStyle/>
          <a:p>
            <a:pPr lvl="0"/>
            <a:r>
              <a:rPr lang="ru-RU" dirty="0" smtClean="0"/>
              <a:t>Когда сомкнулось кольцо вокруг 6-ой немецкой армии и кто командовал этой армией?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1357298"/>
            <a:ext cx="377000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600" i="1" dirty="0" smtClean="0"/>
              <a:t>2 февраля 1943г, Паулюс</a:t>
            </a:r>
            <a:endParaRPr lang="ru-RU" sz="2600" dirty="0"/>
          </a:p>
        </p:txBody>
      </p:sp>
      <p:sp>
        <p:nvSpPr>
          <p:cNvPr id="5" name="Содержимое 1"/>
          <p:cNvSpPr txBox="1">
            <a:spLocks/>
          </p:cNvSpPr>
          <p:nvPr/>
        </p:nvSpPr>
        <p:spPr>
          <a:xfrm>
            <a:off x="214282" y="4786330"/>
            <a:ext cx="8229600" cy="107156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Как назывался германский план колонизации и германизации русской территории?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5786454"/>
            <a:ext cx="1210588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600" dirty="0" smtClean="0"/>
              <a:t>«</a:t>
            </a:r>
            <a:r>
              <a:rPr lang="ru-RU" sz="2600" i="1" dirty="0" smtClean="0"/>
              <a:t>Ост»</a:t>
            </a:r>
            <a:endParaRPr lang="ru-RU" sz="2600" dirty="0"/>
          </a:p>
        </p:txBody>
      </p:sp>
      <p:pic>
        <p:nvPicPr>
          <p:cNvPr id="11266" name="Picture 2" descr="C:\Documents and Settings\ИванищеваНЮ\Мои документы\Мои рисунки\Паулюс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1285860"/>
            <a:ext cx="2214546" cy="32651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4" grpId="0"/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500074"/>
            <a:ext cx="8229600" cy="1000100"/>
          </a:xfrm>
        </p:spPr>
        <p:txBody>
          <a:bodyPr>
            <a:normAutofit/>
          </a:bodyPr>
          <a:lstStyle/>
          <a:p>
            <a:pPr lvl="0"/>
            <a:r>
              <a:rPr lang="ru-RU" dirty="0" smtClean="0"/>
              <a:t>Назовите имя снайпера, уничтожившего 242 немецких солдата? 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3286124"/>
            <a:ext cx="2544223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600" i="1" dirty="0" smtClean="0"/>
              <a:t>Василий Зайцев</a:t>
            </a:r>
            <a:endParaRPr lang="ru-RU" sz="2600" dirty="0"/>
          </a:p>
        </p:txBody>
      </p:sp>
      <p:pic>
        <p:nvPicPr>
          <p:cNvPr id="8194" name="Picture 2" descr="D:\Картинки\Война\Плакаты\pr-pl-war80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786181" y="1214422"/>
            <a:ext cx="1738471" cy="2500330"/>
          </a:xfrm>
          <a:prstGeom prst="rect">
            <a:avLst/>
          </a:prstGeom>
          <a:noFill/>
        </p:spPr>
      </p:pic>
      <p:sp>
        <p:nvSpPr>
          <p:cNvPr id="6" name="Содержимое 1"/>
          <p:cNvSpPr txBox="1">
            <a:spLocks/>
          </p:cNvSpPr>
          <p:nvPr/>
        </p:nvSpPr>
        <p:spPr>
          <a:xfrm>
            <a:off x="457200" y="3929098"/>
            <a:ext cx="8229600" cy="857224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Когда вермахт обрушил удар на Курскую дугу? Как назывался этот план?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85786" y="4651069"/>
            <a:ext cx="4662623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600" i="1" dirty="0" smtClean="0"/>
              <a:t>5 июля 1943 года. «Цитадель»</a:t>
            </a:r>
            <a:endParaRPr lang="ru-RU" sz="2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4" grpId="0"/>
      <p:bldP spid="6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1500198"/>
          </a:xfrm>
        </p:spPr>
        <p:txBody>
          <a:bodyPr>
            <a:normAutofit/>
          </a:bodyPr>
          <a:lstStyle/>
          <a:p>
            <a:pPr lvl="0"/>
            <a:r>
              <a:rPr lang="ru-RU" dirty="0" smtClean="0"/>
              <a:t>Как назывались самые популярные танки времен Великой Отечественной войны со стороны Германии и СССР? 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66498" y="5786454"/>
            <a:ext cx="1805238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600" dirty="0" smtClean="0"/>
              <a:t>«Пантера»</a:t>
            </a:r>
            <a:endParaRPr lang="ru-RU" sz="2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215074" y="3357562"/>
            <a:ext cx="1170385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600" dirty="0" smtClean="0"/>
              <a:t>«Т-34»</a:t>
            </a:r>
            <a:endParaRPr lang="ru-RU" sz="2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85786" y="3365185"/>
            <a:ext cx="1324017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600" dirty="0" smtClean="0"/>
              <a:t>«Тигр» </a:t>
            </a:r>
            <a:endParaRPr lang="ru-RU" sz="26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572132" y="5929330"/>
            <a:ext cx="122982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600" dirty="0" smtClean="0"/>
              <a:t>«КВ-</a:t>
            </a:r>
            <a:r>
              <a:rPr lang="en-US" sz="2600" dirty="0" smtClean="0"/>
              <a:t>2</a:t>
            </a:r>
            <a:r>
              <a:rPr lang="ru-RU" sz="2600" dirty="0" smtClean="0"/>
              <a:t>»</a:t>
            </a:r>
            <a:endParaRPr lang="ru-RU" sz="2600" dirty="0"/>
          </a:p>
        </p:txBody>
      </p:sp>
      <p:pic>
        <p:nvPicPr>
          <p:cNvPr id="9218" name="Picture 2" descr="C:\Documents and Settings\ИванищеваНЮ\Мои документы\Мои рисунки\Tig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714488"/>
            <a:ext cx="2857560" cy="1619284"/>
          </a:xfrm>
          <a:prstGeom prst="rect">
            <a:avLst/>
          </a:prstGeom>
          <a:noFill/>
        </p:spPr>
      </p:pic>
      <p:pic>
        <p:nvPicPr>
          <p:cNvPr id="9219" name="Picture 3" descr="C:\Documents and Settings\ИванищеваНЮ\Мои документы\Мои рисунки\Пантер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4286256"/>
            <a:ext cx="2952810" cy="1506434"/>
          </a:xfrm>
          <a:prstGeom prst="rect">
            <a:avLst/>
          </a:prstGeom>
          <a:noFill/>
        </p:spPr>
      </p:pic>
      <p:pic>
        <p:nvPicPr>
          <p:cNvPr id="9220" name="Picture 4" descr="C:\Documents and Settings\ИванищеваНЮ\Мои документы\Мои рисунки\T34_8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72132" y="1714488"/>
            <a:ext cx="2857520" cy="1640216"/>
          </a:xfrm>
          <a:prstGeom prst="rect">
            <a:avLst/>
          </a:prstGeom>
          <a:noFill/>
        </p:spPr>
      </p:pic>
      <p:pic>
        <p:nvPicPr>
          <p:cNvPr id="9221" name="Picture 5" descr="C:\Documents and Settings\ИванищеваНЮ\Мои документы\Мои рисунки\КВ-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72132" y="4000504"/>
            <a:ext cx="2286016" cy="19235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4" grpId="0"/>
      <p:bldP spid="7" grpId="0"/>
      <p:bldP spid="8" grpId="0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428604"/>
            <a:ext cx="8643998" cy="1214446"/>
          </a:xfrm>
        </p:spPr>
        <p:txBody>
          <a:bodyPr>
            <a:normAutofit/>
          </a:bodyPr>
          <a:lstStyle/>
          <a:p>
            <a:pPr lvl="0"/>
            <a:r>
              <a:rPr lang="ru-RU" dirty="0" smtClean="0"/>
              <a:t>Где и когда  свершилось великое танковое сражение? Сколько танков участвовало в этой битве? 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1357298"/>
            <a:ext cx="8501090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i="1" dirty="0" smtClean="0"/>
              <a:t>Под деревней Прохоровка 12 июля 1943 г.  </a:t>
            </a:r>
          </a:p>
          <a:p>
            <a:r>
              <a:rPr lang="ru-RU" sz="2600" i="1" dirty="0" smtClean="0"/>
              <a:t>произошло танковое сражение, в котором </a:t>
            </a:r>
            <a:r>
              <a:rPr lang="ru-RU" sz="2600" i="1" dirty="0" err="1" smtClean="0"/>
              <a:t>участво-вало</a:t>
            </a:r>
            <a:r>
              <a:rPr lang="ru-RU" sz="2600" i="1" dirty="0" smtClean="0"/>
              <a:t> около </a:t>
            </a:r>
            <a:r>
              <a:rPr lang="ru-RU" sz="2600" b="1" i="1" dirty="0" smtClean="0"/>
              <a:t>1500 танков</a:t>
            </a:r>
            <a:r>
              <a:rPr lang="ru-RU" sz="2600" i="1" dirty="0" smtClean="0"/>
              <a:t>: порядка </a:t>
            </a:r>
            <a:r>
              <a:rPr lang="ru-RU" sz="2600" b="1" i="1" dirty="0" smtClean="0"/>
              <a:t>800</a:t>
            </a:r>
            <a:r>
              <a:rPr lang="ru-RU" sz="2600" i="1" dirty="0" smtClean="0"/>
              <a:t> — с советской              и </a:t>
            </a:r>
            <a:r>
              <a:rPr lang="ru-RU" sz="2600" b="1" i="1" dirty="0" smtClean="0"/>
              <a:t>700</a:t>
            </a:r>
            <a:r>
              <a:rPr lang="ru-RU" sz="2600" i="1" dirty="0" smtClean="0"/>
              <a:t> — с германской стороны.</a:t>
            </a:r>
            <a:endParaRPr lang="ru-RU" sz="2600" i="1" dirty="0"/>
          </a:p>
        </p:txBody>
      </p:sp>
      <p:pic>
        <p:nvPicPr>
          <p:cNvPr id="10242" name="Picture 2" descr="C:\Documents and Settings\ИванищеваНЮ\Мои документы\Мои рисунки\Прохоровк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3071810"/>
            <a:ext cx="5010148" cy="3514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Documents and Settings\ИванищеваНЮ\Мои документы\Мои рисунки\orden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 b="17395"/>
          <a:stretch>
            <a:fillRect/>
          </a:stretch>
        </p:blipFill>
        <p:spPr bwMode="auto">
          <a:xfrm>
            <a:off x="285720" y="1714488"/>
            <a:ext cx="3929090" cy="4641270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642910" y="714356"/>
            <a:ext cx="8215338" cy="2786082"/>
          </a:xfrm>
        </p:spPr>
        <p:txBody>
          <a:bodyPr>
            <a:normAutofit/>
          </a:bodyPr>
          <a:lstStyle/>
          <a:p>
            <a:pPr marL="2867025" indent="0">
              <a:buNone/>
            </a:pPr>
            <a:r>
              <a:rPr lang="ru-RU" sz="2800" b="1" i="1" spc="-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Отгремела война,</a:t>
            </a:r>
            <a:endParaRPr lang="ru-RU" sz="2800" b="1" spc="-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67025" indent="0">
              <a:buNone/>
            </a:pPr>
            <a:r>
              <a:rPr lang="ru-RU" sz="2800" b="1" i="1" spc="-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Уже давней историей стала…</a:t>
            </a:r>
            <a:endParaRPr lang="ru-RU" sz="2800" b="1" spc="-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67025" indent="0">
              <a:buNone/>
            </a:pPr>
            <a:r>
              <a:rPr lang="ru-RU" sz="2800" b="1" i="1" spc="-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 разве можно </a:t>
            </a:r>
            <a:endParaRPr lang="en-US" sz="2800" b="1" i="1" spc="-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67025" indent="0">
              <a:buNone/>
            </a:pPr>
            <a:r>
              <a:rPr lang="en-US" sz="2800" b="1" i="1" spc="-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</a:t>
            </a:r>
            <a:r>
              <a:rPr lang="ru-RU" sz="2800" b="1" i="1" spc="-1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былое забыть!!!</a:t>
            </a:r>
            <a:endParaRPr lang="ru-RU" sz="2800" b="1" spc="-1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1"/>
          <p:cNvSpPr txBox="1">
            <a:spLocks/>
          </p:cNvSpPr>
          <p:nvPr/>
        </p:nvSpPr>
        <p:spPr>
          <a:xfrm>
            <a:off x="357158" y="642918"/>
            <a:ext cx="8786842" cy="10001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Когда была частично прорвана блокада Ленинграда?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Содержимое 1"/>
          <p:cNvSpPr txBox="1">
            <a:spLocks/>
          </p:cNvSpPr>
          <p:nvPr/>
        </p:nvSpPr>
        <p:spPr>
          <a:xfrm>
            <a:off x="357158" y="1785926"/>
            <a:ext cx="8786842" cy="10001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Назовите стран-союзников СССР и их представителей. 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42910" y="1214422"/>
            <a:ext cx="2556982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600" i="1" dirty="0" smtClean="0"/>
              <a:t>18 января 1943 г.</a:t>
            </a:r>
            <a:endParaRPr lang="ru-RU" sz="26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85720" y="5786454"/>
            <a:ext cx="857256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dirty="0" smtClean="0"/>
              <a:t>Великобритания – Черчилль (</a:t>
            </a:r>
            <a:r>
              <a:rPr lang="ru-RU" sz="2600" dirty="0" err="1" smtClean="0"/>
              <a:t>Эттли</a:t>
            </a:r>
            <a:r>
              <a:rPr lang="ru-RU" sz="2600" dirty="0" smtClean="0"/>
              <a:t>), </a:t>
            </a:r>
          </a:p>
          <a:p>
            <a:r>
              <a:rPr lang="ru-RU" sz="2600" dirty="0" smtClean="0"/>
              <a:t>США- Рузвельт-(Трумэн)</a:t>
            </a:r>
            <a:endParaRPr lang="ru-RU" sz="2600" dirty="0"/>
          </a:p>
        </p:txBody>
      </p:sp>
      <p:pic>
        <p:nvPicPr>
          <p:cNvPr id="10" name="Рисунок 9" descr="C:\Documents and Settings\Админ\Рабочий стол\на конференции в Тегеране, декабрь 1943..jpe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496" y="2368706"/>
            <a:ext cx="4736548" cy="3346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ИванищеваНЮ\Рабочий стол\ВОВ\письма с войны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25363E"/>
              </a:clrFrom>
              <a:clrTo>
                <a:srgbClr val="25363E">
                  <a:alpha val="0"/>
                </a:srgbClr>
              </a:clrTo>
            </a:clrChange>
            <a:lum bright="-10000" contrast="30000"/>
          </a:blip>
          <a:srcRect l="13243" r="2000" b="4780"/>
          <a:stretch>
            <a:fillRect/>
          </a:stretch>
        </p:blipFill>
        <p:spPr bwMode="auto">
          <a:xfrm>
            <a:off x="1862644" y="714356"/>
            <a:ext cx="7281356" cy="6143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571876"/>
            <a:ext cx="8229600" cy="2928958"/>
          </a:xfrm>
        </p:spPr>
        <p:txBody>
          <a:bodyPr>
            <a:normAutofit/>
          </a:bodyPr>
          <a:lstStyle/>
          <a:p>
            <a:r>
              <a:rPr lang="ru-RU" dirty="0" smtClean="0">
                <a:hlinkClick r:id="rId2" action="ppaction://hlinkpres?slideindex=1&amp;slidetitle="/>
              </a:rPr>
              <a:t>9А  «Дети-герои Великой Отечественной войны»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>
                <a:hlinkClick r:id="rId3" action="ppaction://hlinkpres?slideindex=1&amp;slidetitle="/>
              </a:rPr>
              <a:t>9Б «Улицы города, названные в честь героев Великой Отечественной войны»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>
                <a:hlinkClick r:id="rId4" action="ppaction://hlinkpres?slideindex=1&amp;slidetitle="/>
              </a:rPr>
              <a:t>9В</a:t>
            </a:r>
            <a:r>
              <a:rPr lang="en-US" dirty="0" smtClean="0">
                <a:hlinkClick r:id="rId4" action="ppaction://hlinkpres?slideindex=1&amp;slidetitle="/>
              </a:rPr>
              <a:t> </a:t>
            </a:r>
            <a:r>
              <a:rPr lang="ru-RU" dirty="0" smtClean="0">
                <a:hlinkClick r:id="rId4" action="ppaction://hlinkpres?slideindex=1&amp;slidetitle="/>
              </a:rPr>
              <a:t>«Памятники Великой Отечественной войны»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3419476"/>
          </a:xfrm>
        </p:spPr>
        <p:txBody>
          <a:bodyPr>
            <a:normAutofit/>
          </a:bodyPr>
          <a:lstStyle/>
          <a:p>
            <a:pPr algn="ctr"/>
            <a:r>
              <a:rPr b="1" smtClean="0"/>
              <a:t>III</a:t>
            </a:r>
            <a:r>
              <a:rPr lang="ru-RU" b="1" dirty="0" smtClean="0"/>
              <a:t> ЭТАП  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200" b="1" dirty="0" smtClean="0"/>
              <a:t>Фотоальбом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D:\Картинки\Война\Фотографии\P90286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7166"/>
            <a:ext cx="8128000" cy="609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3919542"/>
          </a:xfrm>
        </p:spPr>
        <p:txBody>
          <a:bodyPr>
            <a:normAutofit/>
          </a:bodyPr>
          <a:lstStyle/>
          <a:p>
            <a:pPr algn="ctr"/>
            <a:r>
              <a:rPr b="1" smtClean="0"/>
              <a:t>IV</a:t>
            </a:r>
            <a:r>
              <a:rPr lang="ru-RU" b="1" dirty="0" smtClean="0"/>
              <a:t> ЭТАП  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200" b="1" dirty="0" smtClean="0"/>
              <a:t>ПОБЕДА </a:t>
            </a:r>
            <a:br>
              <a:rPr lang="ru-RU" sz="3200" b="1" dirty="0" smtClean="0"/>
            </a:br>
            <a:r>
              <a:rPr lang="ru-RU" sz="3200" b="1" dirty="0" smtClean="0"/>
              <a:t>В ВЕЛИКОЙ ОТЕЧЕСТВЕННОЙ ВОЙНЕ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2" descr="D:\Картинки\Война\Поздравление\id59_art135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00430" y="4106678"/>
            <a:ext cx="2238424" cy="20369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428604"/>
            <a:ext cx="8229600" cy="1143008"/>
          </a:xfrm>
        </p:spPr>
        <p:txBody>
          <a:bodyPr>
            <a:normAutofit/>
          </a:bodyPr>
          <a:lstStyle/>
          <a:p>
            <a:pPr lvl="0"/>
            <a:r>
              <a:rPr lang="ru-RU" dirty="0" smtClean="0"/>
              <a:t>Кто руководил штурмом Берлина? Назовите фамилии командующих</a:t>
            </a:r>
            <a:r>
              <a:rPr lang="en-US" dirty="0" smtClean="0"/>
              <a:t>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5786454"/>
            <a:ext cx="1836593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600" i="1" dirty="0" smtClean="0"/>
              <a:t>Г.К. Жуков </a:t>
            </a:r>
            <a:endParaRPr lang="ru-RU" sz="2600" dirty="0"/>
          </a:p>
        </p:txBody>
      </p:sp>
      <p:pic>
        <p:nvPicPr>
          <p:cNvPr id="6" name="Рисунок 5" descr="C:\Documents and Settings\Админ\Рабочий стол\Конев И. С. 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68" y="1428736"/>
            <a:ext cx="2643206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3500430" y="5786454"/>
            <a:ext cx="1790683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600" i="1" dirty="0" smtClean="0"/>
              <a:t>И.С. Конев</a:t>
            </a:r>
            <a:endParaRPr lang="ru-RU" sz="26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072198" y="5794077"/>
            <a:ext cx="2911503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600" i="1" dirty="0" smtClean="0"/>
              <a:t>К.К. Рокоссовский</a:t>
            </a:r>
            <a:endParaRPr lang="ru-RU" sz="2600" dirty="0"/>
          </a:p>
        </p:txBody>
      </p:sp>
      <p:pic>
        <p:nvPicPr>
          <p:cNvPr id="10" name="Рисунок 9" descr="C:\Documents and Settings\Админ\Рабочий стол\планы для 9 кл\рокоссовский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26" y="1428736"/>
            <a:ext cx="2214578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0" name="Picture 2" descr="C:\Documents and Settings\ИванищеваНЮ\Мои документы\Мои рисунки\Жуков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1428736"/>
            <a:ext cx="2926725" cy="40719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" grpId="0"/>
      <p:bldP spid="7" grpId="0"/>
      <p:bldP spid="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1"/>
          <p:cNvSpPr txBox="1">
            <a:spLocks/>
          </p:cNvSpPr>
          <p:nvPr/>
        </p:nvSpPr>
        <p:spPr>
          <a:xfrm>
            <a:off x="285720" y="500042"/>
            <a:ext cx="8572560" cy="78581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Кто и когда водрузил знамя Победы над рейхстагом?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3314" name="Picture 2" descr="D:\Картинки\Война\Фотографии\2cd794e745c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29214" y="3500438"/>
            <a:ext cx="3957628" cy="292921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71472" y="1142984"/>
            <a:ext cx="8286808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i="1" dirty="0" smtClean="0"/>
              <a:t>Знамя Победы — штурмовой флаг 150-й ордена Кутузова II степени </a:t>
            </a:r>
            <a:r>
              <a:rPr lang="ru-RU" sz="2600" i="1" dirty="0" err="1" smtClean="0"/>
              <a:t>Идрицкой</a:t>
            </a:r>
            <a:r>
              <a:rPr lang="ru-RU" sz="2600" i="1" dirty="0" smtClean="0"/>
              <a:t> стрелковой дивизии было водружено сержантами Михаилом Егоровым и </a:t>
            </a:r>
            <a:r>
              <a:rPr lang="ru-RU" sz="2600" i="1" dirty="0" err="1" smtClean="0"/>
              <a:t>Мелитоном</a:t>
            </a:r>
            <a:r>
              <a:rPr lang="ru-RU" sz="2600" i="1" dirty="0" smtClean="0"/>
              <a:t> </a:t>
            </a:r>
            <a:r>
              <a:rPr lang="ru-RU" sz="2600" i="1" dirty="0" err="1" smtClean="0"/>
              <a:t>Кантарией</a:t>
            </a:r>
            <a:r>
              <a:rPr lang="ru-RU" sz="2600" i="1" dirty="0" smtClean="0"/>
              <a:t> над зданием рейхстага в городе Берлине 30 апреля 1945г. </a:t>
            </a:r>
            <a:endParaRPr lang="ru-RU" sz="2600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1"/>
          <p:cNvSpPr txBox="1">
            <a:spLocks/>
          </p:cNvSpPr>
          <p:nvPr/>
        </p:nvSpPr>
        <p:spPr>
          <a:xfrm>
            <a:off x="428596" y="500042"/>
            <a:ext cx="8715404" cy="121444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Кто и когда подписал Акт о безоговорочной капитуляции со стороны Германии и СССР?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14348" y="1500174"/>
            <a:ext cx="8286807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i="1" dirty="0" smtClean="0"/>
              <a:t>В. фон </a:t>
            </a:r>
            <a:r>
              <a:rPr lang="ru-RU" sz="2600" i="1" dirty="0" err="1" smtClean="0"/>
              <a:t>Кейтель</a:t>
            </a:r>
            <a:r>
              <a:rPr lang="ru-RU" sz="2600" i="1" dirty="0" smtClean="0"/>
              <a:t> и Г.К. Жуков подписали </a:t>
            </a:r>
          </a:p>
          <a:p>
            <a:r>
              <a:rPr lang="ru-RU" sz="2600" i="1" dirty="0" smtClean="0"/>
              <a:t>Акт</a:t>
            </a:r>
            <a:r>
              <a:rPr lang="ru-RU" sz="2600" dirty="0" smtClean="0"/>
              <a:t> о </a:t>
            </a:r>
            <a:r>
              <a:rPr lang="ru-RU" sz="2600" i="1" dirty="0" smtClean="0"/>
              <a:t>безоговорочной капитуляции </a:t>
            </a:r>
          </a:p>
          <a:p>
            <a:r>
              <a:rPr lang="ru-RU" sz="2600" i="1" dirty="0" smtClean="0"/>
              <a:t>8 мая 1945 г. </a:t>
            </a:r>
          </a:p>
          <a:p>
            <a:r>
              <a:rPr lang="ru-RU" sz="2600" i="1" dirty="0" smtClean="0"/>
              <a:t>в </a:t>
            </a:r>
            <a:r>
              <a:rPr lang="ru-RU" sz="2600" i="1" dirty="0" err="1" smtClean="0"/>
              <a:t>Кар</a:t>
            </a:r>
            <a:r>
              <a:rPr lang="ru-RU" sz="2600" i="1" dirty="0" err="1" smtClean="0"/>
              <a:t>л</a:t>
            </a:r>
            <a:r>
              <a:rPr lang="ru-RU" sz="2600" i="1" dirty="0" err="1" smtClean="0"/>
              <a:t>схорсте</a:t>
            </a:r>
            <a:endParaRPr lang="ru-RU" sz="2600" i="1" dirty="0"/>
          </a:p>
        </p:txBody>
      </p:sp>
      <p:pic>
        <p:nvPicPr>
          <p:cNvPr id="10" name="Рисунок 9" descr="C:\Documents and Settings\Админ\Рабочий стол\планы для 9 кл\1945 - В пригороде Берлина Карлсхорсте в 22 часа 43 минуты по...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06" y="2500306"/>
            <a:ext cx="4991088" cy="391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1"/>
          <p:cNvSpPr txBox="1">
            <a:spLocks/>
          </p:cNvSpPr>
          <p:nvPr/>
        </p:nvSpPr>
        <p:spPr>
          <a:xfrm>
            <a:off x="357158" y="285728"/>
            <a:ext cx="8229600" cy="78581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Назовите дату Дня Победы.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Содержимое 1"/>
          <p:cNvSpPr txBox="1">
            <a:spLocks/>
          </p:cNvSpPr>
          <p:nvPr/>
        </p:nvSpPr>
        <p:spPr>
          <a:xfrm>
            <a:off x="285720" y="2786058"/>
            <a:ext cx="8229600" cy="64294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Когда состоялся Парад Победы?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Содержимое 1"/>
          <p:cNvSpPr txBox="1">
            <a:spLocks/>
          </p:cNvSpPr>
          <p:nvPr/>
        </p:nvSpPr>
        <p:spPr>
          <a:xfrm>
            <a:off x="357158" y="857232"/>
            <a:ext cx="8229600" cy="785818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Акт о капитуляции был подписан 8 мая, а День Победы празднуется 9 </a:t>
            </a:r>
            <a:r>
              <a:rPr lang="ru-RU" sz="2600" dirty="0" smtClean="0"/>
              <a:t>мая. Почему? 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286380" y="285728"/>
            <a:ext cx="1897571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600" dirty="0" smtClean="0"/>
              <a:t>9 мая 1945г.</a:t>
            </a:r>
            <a:endParaRPr lang="ru-RU" sz="26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714348" y="1785926"/>
            <a:ext cx="6514219" cy="892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600" i="1" dirty="0" smtClean="0"/>
              <a:t>9 мая 1945г. был подавлен последний очаг </a:t>
            </a:r>
          </a:p>
          <a:p>
            <a:r>
              <a:rPr lang="ru-RU" sz="2600" i="1" dirty="0" smtClean="0"/>
              <a:t>сопротивления в Чехословакии. </a:t>
            </a:r>
            <a:endParaRPr lang="ru-RU" sz="2600" i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714348" y="3357562"/>
            <a:ext cx="228460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600" i="1" dirty="0" smtClean="0"/>
              <a:t>24 июня 1945г.</a:t>
            </a:r>
            <a:endParaRPr lang="ru-RU" sz="2600" dirty="0"/>
          </a:p>
        </p:txBody>
      </p:sp>
      <p:pic>
        <p:nvPicPr>
          <p:cNvPr id="3074" name="Picture 2" descr="D:\Картинки\Война\Фотографии\1532898000db0723435b4990846e648a7ecbce5a46.jpg"/>
          <p:cNvPicPr>
            <a:picLocks noChangeAspect="1" noChangeArrowheads="1"/>
          </p:cNvPicPr>
          <p:nvPr/>
        </p:nvPicPr>
        <p:blipFill>
          <a:blip r:embed="rId2"/>
          <a:srcRect r="14000" b="3589"/>
          <a:stretch>
            <a:fillRect/>
          </a:stretch>
        </p:blipFill>
        <p:spPr bwMode="auto">
          <a:xfrm>
            <a:off x="5191146" y="3323920"/>
            <a:ext cx="3738572" cy="338645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5" grpId="0"/>
      <p:bldP spid="6" grpId="0"/>
      <p:bldP spid="7" grpId="0"/>
      <p:bldP spid="10" grpId="0"/>
      <p:bldP spid="11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071942"/>
            <a:ext cx="8229600" cy="202405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38152"/>
            <a:ext cx="8229600" cy="3205162"/>
          </a:xfrm>
        </p:spPr>
        <p:txBody>
          <a:bodyPr>
            <a:normAutofit/>
          </a:bodyPr>
          <a:lstStyle/>
          <a:p>
            <a:pPr algn="ctr"/>
            <a:r>
              <a:rPr b="1" smtClean="0"/>
              <a:t>V</a:t>
            </a:r>
            <a:r>
              <a:rPr lang="ru-RU" b="1" dirty="0" smtClean="0"/>
              <a:t> ЭТАП  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200" b="1" dirty="0" smtClean="0"/>
              <a:t>ПОД ВЕДЕНИЕ ИТОГОВ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Картинки\Война\abff74e3099e.jpg"/>
          <p:cNvPicPr>
            <a:picLocks noChangeAspect="1" noChangeArrowheads="1"/>
          </p:cNvPicPr>
          <p:nvPr/>
        </p:nvPicPr>
        <p:blipFill>
          <a:blip r:embed="rId2">
            <a:lum/>
          </a:blip>
          <a:srcRect/>
          <a:stretch>
            <a:fillRect/>
          </a:stretch>
        </p:blipFill>
        <p:spPr bwMode="auto">
          <a:xfrm>
            <a:off x="666722" y="535762"/>
            <a:ext cx="7762930" cy="58221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Documents and Settings\Админ\Рабочий стол\1945. вечный огонь.jpe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357166"/>
            <a:ext cx="7858180" cy="6215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aywaltz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7072330" y="5715016"/>
            <a:ext cx="304800" cy="304800"/>
          </a:xfrm>
          <a:prstGeom prst="rect">
            <a:avLst/>
          </a:prstGeom>
        </p:spPr>
      </p:pic>
      <p:pic>
        <p:nvPicPr>
          <p:cNvPr id="1026" name="Picture 2" descr="D:\Картинки\Война\Плакаты\plakat-9.jpg"/>
          <p:cNvPicPr>
            <a:picLocks noChangeAspect="1" noChangeArrowheads="1"/>
          </p:cNvPicPr>
          <p:nvPr/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 b="16910"/>
          <a:stretch>
            <a:fillRect/>
          </a:stretch>
        </p:blipFill>
        <p:spPr bwMode="auto">
          <a:xfrm>
            <a:off x="4214810" y="428603"/>
            <a:ext cx="4338677" cy="5006127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</p:pic>
      <p:pic>
        <p:nvPicPr>
          <p:cNvPr id="1028" name="Picture 4" descr="D:\Картинки\Война\Памятники\Советский воин-освободитель.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472" y="1714488"/>
            <a:ext cx="3500462" cy="46672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097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3419476"/>
          </a:xfrm>
        </p:spPr>
        <p:txBody>
          <a:bodyPr>
            <a:normAutofit/>
          </a:bodyPr>
          <a:lstStyle/>
          <a:p>
            <a:pPr algn="ctr"/>
            <a:r>
              <a:rPr b="1" smtClean="0"/>
              <a:t>I</a:t>
            </a:r>
            <a:r>
              <a:rPr lang="ru-RU" b="1" dirty="0" smtClean="0"/>
              <a:t> ЭТАП  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100" b="1" dirty="0" smtClean="0"/>
              <a:t>НАЧАЛО </a:t>
            </a:r>
            <a:br>
              <a:rPr lang="ru-RU" sz="3100" b="1" dirty="0" smtClean="0"/>
            </a:br>
            <a:r>
              <a:rPr lang="ru-RU" sz="3100" b="1" dirty="0" smtClean="0"/>
              <a:t>ВЕЛИКОЙ ОТЕЧЕСТВЕННОЙ ВОЙНЫ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4338" name="Picture 2" descr="D:\Картинки\Война\Поздравление\id59_art135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00430" y="4035240"/>
            <a:ext cx="2238424" cy="20369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282" y="571480"/>
            <a:ext cx="8643998" cy="785818"/>
          </a:xfrm>
        </p:spPr>
        <p:txBody>
          <a:bodyPr>
            <a:normAutofit/>
          </a:bodyPr>
          <a:lstStyle/>
          <a:p>
            <a:pPr lvl="0"/>
            <a:r>
              <a:rPr lang="ru-RU" dirty="0" smtClean="0"/>
              <a:t>Назовите дату начала Великой Отечественной войны. </a:t>
            </a:r>
          </a:p>
          <a:p>
            <a:endParaRPr lang="ru-RU" dirty="0"/>
          </a:p>
        </p:txBody>
      </p:sp>
      <p:sp>
        <p:nvSpPr>
          <p:cNvPr id="4" name="Содержимое 1"/>
          <p:cNvSpPr txBox="1">
            <a:spLocks/>
          </p:cNvSpPr>
          <p:nvPr/>
        </p:nvSpPr>
        <p:spPr>
          <a:xfrm>
            <a:off x="500034" y="1214422"/>
            <a:ext cx="8229600" cy="1262058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lvl="0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lang="ru-RU" sz="2800" i="1" dirty="0" smtClean="0"/>
              <a:t>В воскресенье, 22 июня 1941 г., в 4 часа утра Гитлеровская Германия, вероломно нарушив договор о ненападении, вторглась на территорию СССР.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Содержимое 1"/>
          <p:cNvSpPr txBox="1">
            <a:spLocks/>
          </p:cNvSpPr>
          <p:nvPr/>
        </p:nvSpPr>
        <p:spPr>
          <a:xfrm>
            <a:off x="214282" y="2952760"/>
            <a:ext cx="8501122" cy="1262058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indent="-274320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</a:pPr>
            <a:r>
              <a:rPr lang="ru-RU" sz="2800" dirty="0" smtClean="0"/>
              <a:t>Какие слова прозвучали в обращении правительства к армии и народу, ставшие боевым девизом всех военных лет? Кто их произнес? </a:t>
            </a:r>
          </a:p>
        </p:txBody>
      </p:sp>
      <p:sp>
        <p:nvSpPr>
          <p:cNvPr id="8" name="Содержимое 1"/>
          <p:cNvSpPr txBox="1">
            <a:spLocks/>
          </p:cNvSpPr>
          <p:nvPr/>
        </p:nvSpPr>
        <p:spPr>
          <a:xfrm>
            <a:off x="2143108" y="4214818"/>
            <a:ext cx="6786610" cy="126205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ru-RU" sz="2600" i="1" dirty="0" smtClean="0"/>
              <a:t>«Наше дело правое. Враг будет разбит. Победа будет за нами!» В.М. Молотову.</a:t>
            </a:r>
            <a:endParaRPr lang="ru-RU" sz="2600" dirty="0" smtClean="0"/>
          </a:p>
        </p:txBody>
      </p:sp>
      <p:pic>
        <p:nvPicPr>
          <p:cNvPr id="10" name="22 июня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7929586" y="1285860"/>
            <a:ext cx="304800" cy="304800"/>
          </a:xfrm>
          <a:prstGeom prst="rect">
            <a:avLst/>
          </a:prstGeom>
        </p:spPr>
      </p:pic>
      <p:pic>
        <p:nvPicPr>
          <p:cNvPr id="2050" name="Picture 2" descr="C:\Documents and Settings\ИванищеваНЮ\Мои документы\Мои рисунки\молотов вячеслав михайлович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473" y="4357694"/>
            <a:ext cx="1481526" cy="1935919"/>
          </a:xfrm>
          <a:prstGeom prst="rect">
            <a:avLst/>
          </a:prstGeom>
          <a:noFill/>
        </p:spPr>
      </p:pic>
      <p:pic>
        <p:nvPicPr>
          <p:cNvPr id="11" name="molotov1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/>
          <a:stretch>
            <a:fillRect/>
          </a:stretch>
        </p:blipFill>
        <p:spPr>
          <a:xfrm>
            <a:off x="8001024" y="564357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37033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2" dur="52028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3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audio>
              <p:cMediaNode showWhenStopped="0">
                <p:cTn id="3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2" grpId="0" build="p"/>
      <p:bldP spid="4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500042"/>
            <a:ext cx="8715436" cy="1262058"/>
          </a:xfrm>
        </p:spPr>
        <p:txBody>
          <a:bodyPr>
            <a:normAutofit lnSpcReduction="10000"/>
          </a:bodyPr>
          <a:lstStyle/>
          <a:p>
            <a:pPr lvl="0"/>
            <a:r>
              <a:rPr lang="ru-RU" dirty="0" smtClean="0"/>
              <a:t>Какие органы управления были созданы для руководства политической, хозяйственной и военной жизнью станы, и кто его возглавил? </a:t>
            </a:r>
          </a:p>
          <a:p>
            <a:endParaRPr lang="ru-RU" dirty="0"/>
          </a:p>
        </p:txBody>
      </p:sp>
      <p:sp>
        <p:nvSpPr>
          <p:cNvPr id="4" name="Содержимое 1"/>
          <p:cNvSpPr txBox="1">
            <a:spLocks/>
          </p:cNvSpPr>
          <p:nvPr/>
        </p:nvSpPr>
        <p:spPr>
          <a:xfrm>
            <a:off x="2500298" y="1714488"/>
            <a:ext cx="6500858" cy="128588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>
              <a:spcBef>
                <a:spcPts val="600"/>
              </a:spcBef>
              <a:buClr>
                <a:schemeClr val="accent2"/>
              </a:buClr>
              <a:buSzPct val="85000"/>
            </a:pPr>
            <a:r>
              <a:rPr lang="ru-RU" sz="2800" i="1" dirty="0" smtClean="0"/>
              <a:t>Государственный Комитет Обороны </a:t>
            </a:r>
            <a:r>
              <a:rPr lang="en-US" sz="2800" i="1" dirty="0" smtClean="0"/>
              <a:t>(</a:t>
            </a:r>
            <a:r>
              <a:rPr lang="ru-RU" sz="2800" i="1" dirty="0" smtClean="0"/>
              <a:t>ГКО</a:t>
            </a:r>
            <a:r>
              <a:rPr lang="en-US" sz="2800" i="1" dirty="0" smtClean="0"/>
              <a:t>) </a:t>
            </a:r>
            <a:r>
              <a:rPr lang="ru-RU" sz="2800" i="1" dirty="0" smtClean="0"/>
              <a:t>возглавил И.В. Сталина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Содержимое 1"/>
          <p:cNvSpPr txBox="1">
            <a:spLocks/>
          </p:cNvSpPr>
          <p:nvPr/>
        </p:nvSpPr>
        <p:spPr>
          <a:xfrm>
            <a:off x="500034" y="3929066"/>
            <a:ext cx="8229600" cy="126205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endParaRPr lang="ru-RU" sz="2800" dirty="0" smtClean="0"/>
          </a:p>
        </p:txBody>
      </p:sp>
      <p:sp>
        <p:nvSpPr>
          <p:cNvPr id="8" name="Содержимое 1"/>
          <p:cNvSpPr txBox="1">
            <a:spLocks/>
          </p:cNvSpPr>
          <p:nvPr/>
        </p:nvSpPr>
        <p:spPr>
          <a:xfrm>
            <a:off x="714348" y="5072074"/>
            <a:ext cx="8229600" cy="1262058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lvl="0"/>
            <a:r>
              <a:rPr lang="ru-RU" sz="2600" i="1" dirty="0" smtClean="0"/>
              <a:t>Гитлеровцы надеялись закончить войну                                  за 8 недель, план «молниеносной войны» назывался «Барбаросса».</a:t>
            </a:r>
            <a:endParaRPr lang="ru-RU" sz="2600" dirty="0" smtClean="0"/>
          </a:p>
        </p:txBody>
      </p:sp>
      <p:sp>
        <p:nvSpPr>
          <p:cNvPr id="9" name="Содержимое 1"/>
          <p:cNvSpPr txBox="1">
            <a:spLocks/>
          </p:cNvSpPr>
          <p:nvPr/>
        </p:nvSpPr>
        <p:spPr>
          <a:xfrm>
            <a:off x="285720" y="4000504"/>
            <a:ext cx="8643998" cy="126205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indent="-274320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Как</a:t>
            </a:r>
            <a:r>
              <a:rPr lang="ru-RU" sz="2600" dirty="0" err="1" smtClean="0"/>
              <a:t>ов</a:t>
            </a:r>
            <a:r>
              <a:rPr lang="ru-RU" sz="2600" dirty="0" smtClean="0"/>
              <a:t> был план гитлеровцев, как он назывался,                            и в какие сроки они надеялись закончить войну</a:t>
            </a:r>
            <a:r>
              <a:rPr lang="ru-RU" sz="2600" i="1" dirty="0" smtClean="0"/>
              <a:t>? 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 descr="C:\Documents and Settings\ИванищеваНЮ\Мои документы\Мои рисунки\Сталин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785926"/>
            <a:ext cx="1663614" cy="1928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4" grpId="0"/>
      <p:bldP spid="8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Картинки\Война\Плакаты\Родина-мать зовёт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071546"/>
            <a:ext cx="3767844" cy="5072098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282" y="500042"/>
            <a:ext cx="8858280" cy="928694"/>
          </a:xfrm>
        </p:spPr>
        <p:txBody>
          <a:bodyPr>
            <a:normAutofit/>
          </a:bodyPr>
          <a:lstStyle/>
          <a:p>
            <a:pPr lvl="0"/>
            <a:r>
              <a:rPr lang="ru-RU" dirty="0" smtClean="0"/>
              <a:t>Самый известный агитационный плакат того периода?</a:t>
            </a:r>
            <a:r>
              <a:rPr lang="ru-RU" i="1" dirty="0" smtClean="0"/>
              <a:t> </a:t>
            </a:r>
            <a:endParaRPr lang="ru-RU" dirty="0"/>
          </a:p>
        </p:txBody>
      </p:sp>
      <p:sp>
        <p:nvSpPr>
          <p:cNvPr id="7" name="Содержимое 1"/>
          <p:cNvSpPr txBox="1">
            <a:spLocks/>
          </p:cNvSpPr>
          <p:nvPr/>
        </p:nvSpPr>
        <p:spPr>
          <a:xfrm>
            <a:off x="500034" y="3929066"/>
            <a:ext cx="8229600" cy="126205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endParaRPr lang="ru-RU" sz="2800" dirty="0" smtClean="0"/>
          </a:p>
        </p:txBody>
      </p:sp>
      <p:sp>
        <p:nvSpPr>
          <p:cNvPr id="8" name="Содержимое 1"/>
          <p:cNvSpPr txBox="1">
            <a:spLocks/>
          </p:cNvSpPr>
          <p:nvPr/>
        </p:nvSpPr>
        <p:spPr>
          <a:xfrm>
            <a:off x="714348" y="4286256"/>
            <a:ext cx="8229600" cy="126205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ru-RU" sz="2800" i="1" dirty="0" smtClean="0"/>
              <a:t>8 сентября 1941 года</a:t>
            </a:r>
            <a:endParaRPr lang="ru-RU" sz="2800" dirty="0" smtClean="0"/>
          </a:p>
        </p:txBody>
      </p:sp>
      <p:sp>
        <p:nvSpPr>
          <p:cNvPr id="9" name="Содержимое 1"/>
          <p:cNvSpPr txBox="1">
            <a:spLocks/>
          </p:cNvSpPr>
          <p:nvPr/>
        </p:nvSpPr>
        <p:spPr>
          <a:xfrm>
            <a:off x="285720" y="3643314"/>
            <a:ext cx="8229600" cy="126205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>
              <a:buFont typeface="Arial" pitchFamily="34" charset="0"/>
              <a:buChar char="•"/>
            </a:pPr>
            <a:endParaRPr lang="ru-RU" sz="2800" dirty="0" smtClean="0"/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Содержимое 1"/>
          <p:cNvSpPr txBox="1">
            <a:spLocks/>
          </p:cNvSpPr>
          <p:nvPr/>
        </p:nvSpPr>
        <p:spPr>
          <a:xfrm>
            <a:off x="428596" y="3667140"/>
            <a:ext cx="8229600" cy="126205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  <a:buFont typeface="Wingdings 2"/>
              <a:buChar char=""/>
            </a:pPr>
            <a:r>
              <a:rPr lang="ru-RU" sz="2600" dirty="0" smtClean="0"/>
              <a:t>Когда сомкнулось кольцо блокады Ленинграда? 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3074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4.07407E-6 L 0.13716 -0.18334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-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8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428604"/>
            <a:ext cx="8401080" cy="1047744"/>
          </a:xfrm>
        </p:spPr>
        <p:txBody>
          <a:bodyPr>
            <a:normAutofit/>
          </a:bodyPr>
          <a:lstStyle/>
          <a:p>
            <a:pPr lvl="0"/>
            <a:r>
              <a:rPr lang="ru-RU" dirty="0" smtClean="0"/>
              <a:t>Когда началось генеральное наступление на Москву и как назывался план наступления? </a:t>
            </a:r>
          </a:p>
        </p:txBody>
      </p:sp>
      <p:sp>
        <p:nvSpPr>
          <p:cNvPr id="4" name="Содержимое 1"/>
          <p:cNvSpPr txBox="1">
            <a:spLocks/>
          </p:cNvSpPr>
          <p:nvPr/>
        </p:nvSpPr>
        <p:spPr>
          <a:xfrm>
            <a:off x="357158" y="2357430"/>
            <a:ext cx="8229600" cy="128588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Назовите имя командующего Западным фронтом, которого вызвали из Ленинграда для защиты  Москвы? 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1500174"/>
            <a:ext cx="8001056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i="1" dirty="0" smtClean="0"/>
              <a:t>30 сентября 1941 г</a:t>
            </a:r>
            <a:r>
              <a:rPr lang="ru-RU" sz="2600" dirty="0" smtClean="0"/>
              <a:t>., </a:t>
            </a:r>
            <a:r>
              <a:rPr lang="ru-RU" sz="2600" i="1" dirty="0" smtClean="0"/>
              <a:t>«Тайфун»</a:t>
            </a:r>
            <a:endParaRPr lang="ru-RU" sz="26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375078" y="3793813"/>
            <a:ext cx="2982740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74320" lvl="0" indent="-274320">
              <a:spcBef>
                <a:spcPts val="600"/>
              </a:spcBef>
              <a:buClr>
                <a:schemeClr val="accent2"/>
              </a:buClr>
              <a:buSzPct val="85000"/>
              <a:defRPr/>
            </a:pPr>
            <a:r>
              <a:rPr lang="ru-RU" sz="2600" i="1" dirty="0" smtClean="0"/>
              <a:t>генерал Г.К. Жуков</a:t>
            </a:r>
            <a:endParaRPr lang="ru-RU" sz="2600" dirty="0" smtClean="0"/>
          </a:p>
        </p:txBody>
      </p:sp>
      <p:pic>
        <p:nvPicPr>
          <p:cNvPr id="7" name="Рисунок 6" descr="C:\Documents and Settings\Админ\Рабочий стол\планы для 9 кл\жуков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3857628"/>
            <a:ext cx="1516038" cy="2492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4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28636"/>
            <a:ext cx="8229600" cy="1643042"/>
          </a:xfrm>
        </p:spPr>
        <p:txBody>
          <a:bodyPr>
            <a:normAutofit/>
          </a:bodyPr>
          <a:lstStyle/>
          <a:p>
            <a:pPr lvl="0"/>
            <a:r>
              <a:rPr lang="ru-RU" dirty="0" smtClean="0"/>
              <a:t>Кому принадлежат слова, облетевшие всю стану, сказанные перед последнем боем: «Велика Россия, а отступать некуда. Позади Москва!»</a:t>
            </a:r>
          </a:p>
          <a:p>
            <a:endParaRPr lang="ru-RU" dirty="0"/>
          </a:p>
        </p:txBody>
      </p:sp>
      <p:pic>
        <p:nvPicPr>
          <p:cNvPr id="4098" name="Picture 2" descr="C:\Documents and Settings\ИванищеваНЮ\Мои документы\Мои рисунки\Политрук Клочков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857364"/>
            <a:ext cx="1685925" cy="2095500"/>
          </a:xfrm>
          <a:prstGeom prst="rect">
            <a:avLst/>
          </a:prstGeom>
          <a:noFill/>
        </p:spPr>
      </p:pic>
      <p:sp>
        <p:nvSpPr>
          <p:cNvPr id="5" name="Содержимое 1"/>
          <p:cNvSpPr txBox="1">
            <a:spLocks/>
          </p:cNvSpPr>
          <p:nvPr/>
        </p:nvSpPr>
        <p:spPr>
          <a:xfrm>
            <a:off x="285752" y="4214850"/>
            <a:ext cx="8715404" cy="10001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Какого числа советские войска перешли в наступление под Москвой?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714612" y="1785926"/>
            <a:ext cx="3843488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600" i="1" dirty="0" smtClean="0"/>
              <a:t>Политрук В.Г .</a:t>
            </a:r>
            <a:r>
              <a:rPr lang="ru-RU" sz="2600" i="1" dirty="0" err="1" smtClean="0"/>
              <a:t>Клочкову</a:t>
            </a:r>
            <a:endParaRPr lang="ru-RU" sz="2600" dirty="0"/>
          </a:p>
        </p:txBody>
      </p:sp>
      <p:sp>
        <p:nvSpPr>
          <p:cNvPr id="7" name="Содержимое 1"/>
          <p:cNvSpPr txBox="1">
            <a:spLocks/>
          </p:cNvSpPr>
          <p:nvPr/>
        </p:nvSpPr>
        <p:spPr>
          <a:xfrm>
            <a:off x="642910" y="5143512"/>
            <a:ext cx="3786214" cy="64293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ct val="85000"/>
              <a:tabLst/>
              <a:defRPr/>
            </a:pPr>
            <a:r>
              <a:rPr kumimoji="0" lang="ru-RU" sz="2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5- 6 декабря 1941 года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" grpId="0"/>
      <p:bldP spid="6" grpId="0"/>
      <p:bldP spid="7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327</TotalTime>
  <Words>738</Words>
  <Application>Microsoft Office PowerPoint</Application>
  <PresentationFormat>Экран (4:3)</PresentationFormat>
  <Paragraphs>96</Paragraphs>
  <Slides>31</Slides>
  <Notes>0</Notes>
  <HiddenSlides>0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Бумажная</vt:lpstr>
      <vt:lpstr>МЫ ШЛИ СКВОЗЬ ИСПЫТАНЬЯ, ЗУБЫ СТИСНУВ</vt:lpstr>
      <vt:lpstr>Слайд 2</vt:lpstr>
      <vt:lpstr>Слайд 3</vt:lpstr>
      <vt:lpstr>I ЭТАП    НАЧАЛО  ВЕЛИКОЙ ОТЕЧЕСТВЕННОЙ ВОЙНЫ 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II ЭТАП    КОРЕННОЙ ПЕРЕЛОМ В ХОДЕ  ВЕЛИКОЙ ОТЕЧЕСТВЕННОЙ ВОЙНЫ  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III ЭТАП    Фотоальбом </vt:lpstr>
      <vt:lpstr>Слайд 23</vt:lpstr>
      <vt:lpstr>IV ЭТАП    ПОБЕДА  В ВЕЛИКОЙ ОТЕЧЕСТВЕННОЙ ВОЙНЕ </vt:lpstr>
      <vt:lpstr>Слайд 25</vt:lpstr>
      <vt:lpstr>Слайд 26</vt:lpstr>
      <vt:lpstr>Слайд 27</vt:lpstr>
      <vt:lpstr>Слайд 28</vt:lpstr>
      <vt:lpstr>V ЭТАП    ПОД ВЕДЕНИЕ ИТОГОВ</vt:lpstr>
      <vt:lpstr>Слайд 30</vt:lpstr>
      <vt:lpstr>Слайд 31</vt:lpstr>
    </vt:vector>
  </TitlesOfParts>
  <Company>Школа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Никто не забыт,  ничто не забыто</dc:title>
  <dc:creator>ИванищеваНЮ</dc:creator>
  <cp:lastModifiedBy>ИванищеваНЮ</cp:lastModifiedBy>
  <cp:revision>60</cp:revision>
  <dcterms:created xsi:type="dcterms:W3CDTF">2010-04-12T07:55:42Z</dcterms:created>
  <dcterms:modified xsi:type="dcterms:W3CDTF">2010-05-14T06:53:48Z</dcterms:modified>
</cp:coreProperties>
</file>