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800" kern="1200">
        <a:solidFill>
          <a:schemeClr val="bg1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800" kern="1200">
        <a:solidFill>
          <a:schemeClr val="bg1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800" kern="1200">
        <a:solidFill>
          <a:schemeClr val="bg1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800" kern="1200">
        <a:solidFill>
          <a:schemeClr val="bg1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800" kern="1200">
        <a:solidFill>
          <a:schemeClr val="bg1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bg1"/>
        </a:solidFill>
        <a:latin typeface="Times New Roman" pitchFamily="16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bg1"/>
        </a:solidFill>
        <a:latin typeface="Times New Roman" pitchFamily="16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bg1"/>
        </a:solidFill>
        <a:latin typeface="Times New Roman" pitchFamily="16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bg1"/>
        </a:solidFill>
        <a:latin typeface="Times New Roman" pitchFamily="1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Img"/>
          </p:nvPr>
        </p:nvSpPr>
        <p:spPr bwMode="auto">
          <a:xfrm>
            <a:off x="1401763" y="798513"/>
            <a:ext cx="4046537" cy="334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9" name="Rectangle 7"/>
          <p:cNvSpPr>
            <a:spLocks noGrp="1" noChangeArrowheads="1"/>
          </p:cNvSpPr>
          <p:nvPr>
            <p:ph type="body"/>
          </p:nvPr>
        </p:nvSpPr>
        <p:spPr bwMode="auto">
          <a:xfrm>
            <a:off x="1046163" y="4352925"/>
            <a:ext cx="4760912" cy="3468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8647367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9pPr>
          </a:lstStyle>
          <a:p>
            <a:pPr algn="r">
              <a:buClrTx/>
              <a:buFontTx/>
              <a:buNone/>
            </a:pPr>
            <a:fld id="{1523C3C1-A420-4809-8DBC-185EEF9644AC}" type="slidenum">
              <a:rPr lang="ru-RU" sz="1200"/>
              <a:pPr algn="r">
                <a:buClrTx/>
                <a:buFontTx/>
                <a:buNone/>
              </a:pPr>
              <a:t>1</a:t>
            </a:fld>
            <a:endParaRPr lang="ru-RU" sz="1200"/>
          </a:p>
        </p:txBody>
      </p:sp>
      <p:sp>
        <p:nvSpPr>
          <p:cNvPr id="13314" name="Rectangle 2"/>
          <p:cNvSpPr txBox="1">
            <a:spLocks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3315" name="Rectangle 3"/>
          <p:cNvSpPr txBox="1">
            <a:spLocks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SzPct val="45000"/>
              <a:buFontTx/>
              <a:buNone/>
            </a:pPr>
            <a:endParaRPr lang="ru-RU" sz="2000">
              <a:ea typeface="ＭＳ Ｐ明朝" pitchFamily="16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41438" y="914400"/>
            <a:ext cx="4176712" cy="31337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433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46163" y="4352925"/>
            <a:ext cx="4762500" cy="3471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95388" y="803275"/>
            <a:ext cx="4465637" cy="33512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536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46163" y="4352925"/>
            <a:ext cx="4762500" cy="3471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95388" y="803275"/>
            <a:ext cx="4465637" cy="33512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638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46163" y="4352925"/>
            <a:ext cx="4762500" cy="3471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41438" y="914400"/>
            <a:ext cx="4176712" cy="31337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741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46163" y="4352925"/>
            <a:ext cx="4762500" cy="3471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41438" y="914400"/>
            <a:ext cx="4176712" cy="31337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843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46163" y="4352925"/>
            <a:ext cx="4762500" cy="3471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41438" y="914400"/>
            <a:ext cx="4176712" cy="31337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945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46163" y="4352925"/>
            <a:ext cx="4762500" cy="3471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95388" y="803275"/>
            <a:ext cx="4465637" cy="33512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48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46163" y="4352925"/>
            <a:ext cx="4762500" cy="3471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93800" y="800100"/>
            <a:ext cx="4465638" cy="33512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46163" y="4352925"/>
            <a:ext cx="4762500" cy="34718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2B150E0-A8EE-4FCF-9E40-FC662CE7345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882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10CD330-3536-4D4C-AE4C-EB0A0AD5B81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113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3050" y="539750"/>
            <a:ext cx="1978025" cy="55467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539750"/>
            <a:ext cx="5784850" cy="55467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8DAC66E-3D58-437A-8E6A-2AF3936D9E3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3350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3338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4747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3360110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61988" y="1905000"/>
            <a:ext cx="3822700" cy="1186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37088" y="1905000"/>
            <a:ext cx="3824287" cy="1186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3267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891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10756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47204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293977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324FA2C-3FE3-42CC-AF66-BDA51D93B13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6233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222970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53301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1925" y="514350"/>
            <a:ext cx="1949450" cy="132524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61988" y="514350"/>
            <a:ext cx="5697537" cy="13252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6058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1988" y="514350"/>
            <a:ext cx="7799387" cy="12715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443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928E148-6254-45D8-A6F5-7F4AD77DF18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6859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05238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3438" y="1981200"/>
            <a:ext cx="3805237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3136EE9-60CC-4D75-8765-9E35F001BDA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879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A203883-1E84-4636-A09A-520C19DBE5E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545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A9848A8-3696-46D8-9BA1-4EC40232AA2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238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38A7749-E67A-470D-9CE7-CA48506EDD0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958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0F5B96A5-D05E-4B01-AA84-769EE05BA43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0132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20DE377-3DA5-439D-8666-A5C7364B63F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759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475E76"/>
            </a:gs>
            <a:gs pos="100000">
              <a:srgbClr val="99CC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539750"/>
            <a:ext cx="7762875" cy="14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62875" cy="410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685800" y="6248400"/>
            <a:ext cx="1905000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248400"/>
            <a:ext cx="2895600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8400"/>
            <a:ext cx="18954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ea typeface="+mn-ea"/>
                <a:cs typeface="+mn-cs"/>
              </a:defRPr>
            </a:lvl1pPr>
          </a:lstStyle>
          <a:p>
            <a:fld id="{3DF1920D-8E6F-4325-B59A-DE31EB7A1CFA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00"/>
          </a:solidFill>
          <a:latin typeface="+mj-lt"/>
          <a:ea typeface="+mj-ea"/>
          <a:cs typeface="+mj-cs"/>
        </a:defRPr>
      </a:lvl1pPr>
      <a:lvl2pPr marL="742950" indent="-28575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00"/>
          </a:solidFill>
          <a:latin typeface="Times New Roman" pitchFamily="16" charset="0"/>
          <a:ea typeface="Lucida Sans Unicode" charset="0"/>
          <a:cs typeface="Lucida Sans Unicode" charset="0"/>
        </a:defRPr>
      </a:lvl2pPr>
      <a:lvl3pPr marL="1143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00"/>
          </a:solidFill>
          <a:latin typeface="Times New Roman" pitchFamily="16" charset="0"/>
          <a:ea typeface="Lucida Sans Unicode" charset="0"/>
          <a:cs typeface="Lucida Sans Unicode" charset="0"/>
        </a:defRPr>
      </a:lvl3pPr>
      <a:lvl4pPr marL="1600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00"/>
          </a:solidFill>
          <a:latin typeface="Times New Roman" pitchFamily="16" charset="0"/>
          <a:ea typeface="Lucida Sans Unicode" charset="0"/>
          <a:cs typeface="Lucida Sans Unicode" charset="0"/>
        </a:defRPr>
      </a:lvl4pPr>
      <a:lvl5pPr marL="20574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00"/>
          </a:solidFill>
          <a:latin typeface="Times New Roman" pitchFamily="16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00"/>
          </a:solidFill>
          <a:latin typeface="Times New Roman" pitchFamily="16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00"/>
          </a:solidFill>
          <a:latin typeface="Times New Roman" pitchFamily="16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00"/>
          </a:solidFill>
          <a:latin typeface="Times New Roman" pitchFamily="16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FFFF00"/>
          </a:solidFill>
          <a:latin typeface="Times New Roman" pitchFamily="16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D8"/>
            </a:gs>
            <a:gs pos="100000">
              <a:srgbClr val="00008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14">
            <a:lum bright="14000" contrast="-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>
                    <a:lum bright="14000" contrast="-10000"/>
                  </a:blip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61988" y="514350"/>
            <a:ext cx="7799387" cy="127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61988" y="1905000"/>
            <a:ext cx="7799387" cy="1186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016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052" name="AutoShape 4"/>
          <p:cNvSpPr>
            <a:spLocks noChangeArrowheads="1"/>
          </p:cNvSpPr>
          <p:nvPr/>
        </p:nvSpPr>
        <p:spPr bwMode="auto">
          <a:xfrm>
            <a:off x="0" y="0"/>
            <a:ext cx="1373188" cy="6858000"/>
          </a:xfrm>
          <a:prstGeom prst="roundRect">
            <a:avLst>
              <a:gd name="adj" fmla="val 116"/>
            </a:avLst>
          </a:prstGeom>
          <a:solidFill>
            <a:srgbClr val="00008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53" name="AutoShape 5"/>
          <p:cNvSpPr>
            <a:spLocks noChangeArrowheads="1"/>
          </p:cNvSpPr>
          <p:nvPr/>
        </p:nvSpPr>
        <p:spPr bwMode="auto">
          <a:xfrm>
            <a:off x="1384300" y="0"/>
            <a:ext cx="34925" cy="6858000"/>
          </a:xfrm>
          <a:prstGeom prst="roundRect">
            <a:avLst>
              <a:gd name="adj" fmla="val 4542"/>
            </a:avLst>
          </a:prstGeom>
          <a:solidFill>
            <a:srgbClr val="00000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ＭＳ Ｐ明朝" pitchFamily="16" charset="-128"/>
        </a:defRPr>
      </a:lvl2pPr>
      <a:lvl3pPr marL="1143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ＭＳ Ｐ明朝" pitchFamily="16" charset="-128"/>
        </a:defRPr>
      </a:lvl3pPr>
      <a:lvl4pPr marL="1600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ＭＳ Ｐ明朝" pitchFamily="16" charset="-128"/>
        </a:defRPr>
      </a:lvl4pPr>
      <a:lvl5pPr marL="20574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ＭＳ Ｐ明朝" pitchFamily="16" charset="-128"/>
        </a:defRPr>
      </a:lvl5pPr>
      <a:lvl6pPr marL="25146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ＭＳ Ｐ明朝" pitchFamily="16" charset="-128"/>
        </a:defRPr>
      </a:lvl6pPr>
      <a:lvl7pPr marL="29718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ＭＳ Ｐ明朝" pitchFamily="16" charset="-128"/>
        </a:defRPr>
      </a:lvl7pPr>
      <a:lvl8pPr marL="3429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ＭＳ Ｐ明朝" pitchFamily="16" charset="-128"/>
        </a:defRPr>
      </a:lvl8pPr>
      <a:lvl9pPr marL="3886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ＭＳ Ｐ明朝" pitchFamily="16" charset="-128"/>
        </a:defRPr>
      </a:lvl9pPr>
    </p:titleStyle>
    <p:bodyStyle>
      <a:lvl1pPr marL="342900" indent="-342900" algn="l" defTabSz="449263" rtl="0" fontAlgn="base" hangingPunct="0">
        <a:lnSpc>
          <a:spcPct val="95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5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fontAlgn="base" hangingPunct="0">
        <a:lnSpc>
          <a:spcPct val="95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fontAlgn="base" hangingPunct="0">
        <a:lnSpc>
          <a:spcPct val="95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1260475" y="1619250"/>
            <a:ext cx="7808913" cy="161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34200" rIns="0" bIns="0"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lnSpc>
                <a:spcPct val="95000"/>
              </a:lnSpc>
              <a:buClrTx/>
              <a:buFontTx/>
              <a:buNone/>
            </a:pPr>
            <a:endParaRPr lang="ru-RU" sz="5400" b="1">
              <a:solidFill>
                <a:srgbClr val="B84700"/>
              </a:solidFill>
              <a:ea typeface="ＭＳ Ｐ明朝" pitchFamily="16" charset="-128"/>
            </a:endParaRPr>
          </a:p>
          <a:p>
            <a:pPr algn="ctr">
              <a:lnSpc>
                <a:spcPct val="95000"/>
              </a:lnSpc>
              <a:buClrTx/>
              <a:buFontTx/>
              <a:buNone/>
            </a:pPr>
            <a:endParaRPr lang="ru-RU" sz="5400" b="1">
              <a:solidFill>
                <a:srgbClr val="B84700"/>
              </a:solidFill>
              <a:ea typeface="ＭＳ Ｐ明朝" pitchFamily="16" charset="-128"/>
            </a:endParaRPr>
          </a:p>
          <a:p>
            <a:pPr algn="ctr">
              <a:lnSpc>
                <a:spcPct val="95000"/>
              </a:lnSpc>
              <a:buClrTx/>
              <a:buFontTx/>
              <a:buNone/>
            </a:pPr>
            <a:r>
              <a:rPr lang="ru-RU" sz="5400" b="1">
                <a:solidFill>
                  <a:srgbClr val="B84700"/>
                </a:solidFill>
                <a:ea typeface="ＭＳ Ｐ明朝" pitchFamily="16" charset="-128"/>
              </a:rPr>
              <a:t>Оксид углерода (IV)  - углекислый газ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1079500" y="539750"/>
            <a:ext cx="7805738" cy="1182688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DC2300"/>
                </a:solidFill>
              </a:rPr>
              <a:t>Физические свойства CO</a:t>
            </a:r>
            <a:r>
              <a:rPr lang="ru-RU" sz="3200" b="1">
                <a:solidFill>
                  <a:srgbClr val="DC2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619250" y="-1517650"/>
            <a:ext cx="6659563" cy="105187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indent="-338138" algn="ctr">
              <a:spcAft>
                <a:spcPct val="0"/>
              </a:spcAft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DC2300"/>
                </a:solidFill>
              </a:rPr>
              <a:t>Оксид углерода (</a:t>
            </a:r>
            <a:r>
              <a:rPr lang="en-US">
                <a:solidFill>
                  <a:srgbClr val="DC2300"/>
                </a:solidFill>
              </a:rPr>
              <a:t>IV)</a:t>
            </a:r>
            <a:r>
              <a:rPr lang="en-US"/>
              <a:t> </a:t>
            </a:r>
            <a:r>
              <a:rPr lang="ru-RU"/>
              <a:t>– бесцветный газ, без запаха, со слегка кисловатым вкусом; примерно в 1,5 раза тяжелее воздуха, хорошо растворим в воде, не горюч, не поддерживает горение, вызывает удушье. Под давлением превращается в бесцветную жидкость, которая при охлаждении застывает. 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654050" y="436563"/>
            <a:ext cx="7805738" cy="1182687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/>
              <a:t>Образование углекислого газа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1014413" y="158750"/>
            <a:ext cx="7805737" cy="704056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indent="-338138">
              <a:spcAft>
                <a:spcPct val="0"/>
              </a:spcAft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/>
              <a:t>       1. В промышленности – побочный    продукт при производстве извести.</a:t>
            </a:r>
          </a:p>
          <a:p>
            <a:pPr indent="-338138" algn="ctr">
              <a:spcAft>
                <a:spcPct val="0"/>
              </a:spcAft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/>
              <a:t>     2. В лаборатории - при взаимодействии кислот     с мелом или мрамором.</a:t>
            </a:r>
          </a:p>
          <a:p>
            <a:pPr indent="-338138">
              <a:spcAft>
                <a:spcPct val="0"/>
              </a:spcAft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/>
              <a:t>      3.При сгорании углеродсодержащих веществ.</a:t>
            </a:r>
          </a:p>
          <a:p>
            <a:pPr indent="-338138">
              <a:spcAft>
                <a:spcPct val="0"/>
              </a:spcAft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/>
              <a:t>     4. При медленном окислении в биохимических процессах (дыхание, гниение, брожение).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654050" y="179388"/>
            <a:ext cx="7805738" cy="1273175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/>
              <a:t>Лимонадный газ — это тоже углекислый газ 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9750" y="1439863"/>
            <a:ext cx="4319588" cy="12333287"/>
          </a:xfrm>
          <a:ln/>
        </p:spPr>
        <p:txBody>
          <a:bodyPr/>
          <a:lstStyle/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/>
              <a:t>    Если  открыть бутылку с лимонадом</a:t>
            </a:r>
            <a:r>
              <a:rPr lang="ru-RU" sz="2400" b="1"/>
              <a:t> </a:t>
            </a:r>
            <a:r>
              <a:rPr lang="ru-RU" sz="2400"/>
              <a:t>или же начать её взбалтывать, то в ней появится множество газовых пузырьков. Закройте бутылку с лимонадом пробкой, в которую вставлена стеклянная  трубка, и опустите длинный конец трубки в пробирку с известковой водой. Вскоре вода станет мутной. Значит, лимонадный газ – это углекислый газ. Он образуется из содержащей в лимонаде угольной кислоты.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2"/>
          </p:nvPr>
        </p:nvSpPr>
        <p:spPr>
          <a:xfrm>
            <a:off x="5040313" y="-1581150"/>
            <a:ext cx="3808412" cy="12139613"/>
          </a:xfrm>
          <a:ln/>
        </p:spPr>
        <p:txBody>
          <a:bodyPr/>
          <a:lstStyle/>
          <a:p>
            <a:endParaRPr lang="ru-RU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313" y="1809750"/>
            <a:ext cx="3959225" cy="4491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990600" y="160338"/>
            <a:ext cx="7772400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buClrTx/>
              <a:buSzPct val="45000"/>
              <a:buFontTx/>
              <a:buNone/>
            </a:pPr>
            <a:r>
              <a:rPr lang="ru-RU" sz="4400">
                <a:effectLst>
                  <a:outerShdw blurRad="38100" dist="38100" dir="2700000" algn="tl">
                    <a:srgbClr val="FFFFFF"/>
                  </a:outerShdw>
                </a:effectLst>
                <a:ea typeface="ＭＳ Ｐ明朝" pitchFamily="16" charset="-128"/>
              </a:rPr>
              <a:t>Газ, необходимый растениям для фотосинтеза</a:t>
            </a: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3959225" y="1981200"/>
            <a:ext cx="5040313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735013" algn="l"/>
                <a:tab pos="1182688" algn="l"/>
                <a:tab pos="1631950" algn="l"/>
                <a:tab pos="2081213" algn="l"/>
                <a:tab pos="2530475" algn="l"/>
                <a:tab pos="2979738" algn="l"/>
                <a:tab pos="3429000" algn="l"/>
                <a:tab pos="3878263" algn="l"/>
                <a:tab pos="4327525" algn="l"/>
                <a:tab pos="4776788" algn="l"/>
                <a:tab pos="5226050" algn="l"/>
                <a:tab pos="5675313" algn="l"/>
                <a:tab pos="6124575" algn="l"/>
                <a:tab pos="6573838" algn="l"/>
                <a:tab pos="7023100" algn="l"/>
                <a:tab pos="7472363" algn="l"/>
                <a:tab pos="7921625" algn="l"/>
                <a:tab pos="8370888" algn="l"/>
                <a:tab pos="8820150" algn="l"/>
                <a:tab pos="9269413" algn="l"/>
                <a:tab pos="9718675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1pPr>
            <a:lvl2pPr marL="735013" indent="-276225">
              <a:tabLst>
                <a:tab pos="735013" algn="l"/>
                <a:tab pos="1182688" algn="l"/>
                <a:tab pos="1631950" algn="l"/>
                <a:tab pos="2081213" algn="l"/>
                <a:tab pos="2530475" algn="l"/>
                <a:tab pos="2979738" algn="l"/>
                <a:tab pos="3429000" algn="l"/>
                <a:tab pos="3878263" algn="l"/>
                <a:tab pos="4327525" algn="l"/>
                <a:tab pos="4776788" algn="l"/>
                <a:tab pos="5226050" algn="l"/>
                <a:tab pos="5675313" algn="l"/>
                <a:tab pos="6124575" algn="l"/>
                <a:tab pos="6573838" algn="l"/>
                <a:tab pos="7023100" algn="l"/>
                <a:tab pos="7472363" algn="l"/>
                <a:tab pos="7921625" algn="l"/>
                <a:tab pos="8370888" algn="l"/>
                <a:tab pos="8820150" algn="l"/>
                <a:tab pos="9269413" algn="l"/>
                <a:tab pos="9718675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2pPr>
            <a:lvl3pPr>
              <a:tabLst>
                <a:tab pos="735013" algn="l"/>
                <a:tab pos="1182688" algn="l"/>
                <a:tab pos="1631950" algn="l"/>
                <a:tab pos="2081213" algn="l"/>
                <a:tab pos="2530475" algn="l"/>
                <a:tab pos="2979738" algn="l"/>
                <a:tab pos="3429000" algn="l"/>
                <a:tab pos="3878263" algn="l"/>
                <a:tab pos="4327525" algn="l"/>
                <a:tab pos="4776788" algn="l"/>
                <a:tab pos="5226050" algn="l"/>
                <a:tab pos="5675313" algn="l"/>
                <a:tab pos="6124575" algn="l"/>
                <a:tab pos="6573838" algn="l"/>
                <a:tab pos="7023100" algn="l"/>
                <a:tab pos="7472363" algn="l"/>
                <a:tab pos="7921625" algn="l"/>
                <a:tab pos="8370888" algn="l"/>
                <a:tab pos="8820150" algn="l"/>
                <a:tab pos="9269413" algn="l"/>
                <a:tab pos="9718675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3pPr>
            <a:lvl4pPr>
              <a:tabLst>
                <a:tab pos="735013" algn="l"/>
                <a:tab pos="1182688" algn="l"/>
                <a:tab pos="1631950" algn="l"/>
                <a:tab pos="2081213" algn="l"/>
                <a:tab pos="2530475" algn="l"/>
                <a:tab pos="2979738" algn="l"/>
                <a:tab pos="3429000" algn="l"/>
                <a:tab pos="3878263" algn="l"/>
                <a:tab pos="4327525" algn="l"/>
                <a:tab pos="4776788" algn="l"/>
                <a:tab pos="5226050" algn="l"/>
                <a:tab pos="5675313" algn="l"/>
                <a:tab pos="6124575" algn="l"/>
                <a:tab pos="6573838" algn="l"/>
                <a:tab pos="7023100" algn="l"/>
                <a:tab pos="7472363" algn="l"/>
                <a:tab pos="7921625" algn="l"/>
                <a:tab pos="8370888" algn="l"/>
                <a:tab pos="8820150" algn="l"/>
                <a:tab pos="9269413" algn="l"/>
                <a:tab pos="9718675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4pPr>
            <a:lvl5pPr>
              <a:tabLst>
                <a:tab pos="735013" algn="l"/>
                <a:tab pos="1182688" algn="l"/>
                <a:tab pos="1631950" algn="l"/>
                <a:tab pos="2081213" algn="l"/>
                <a:tab pos="2530475" algn="l"/>
                <a:tab pos="2979738" algn="l"/>
                <a:tab pos="3429000" algn="l"/>
                <a:tab pos="3878263" algn="l"/>
                <a:tab pos="4327525" algn="l"/>
                <a:tab pos="4776788" algn="l"/>
                <a:tab pos="5226050" algn="l"/>
                <a:tab pos="5675313" algn="l"/>
                <a:tab pos="6124575" algn="l"/>
                <a:tab pos="6573838" algn="l"/>
                <a:tab pos="7023100" algn="l"/>
                <a:tab pos="7472363" algn="l"/>
                <a:tab pos="7921625" algn="l"/>
                <a:tab pos="8370888" algn="l"/>
                <a:tab pos="8820150" algn="l"/>
                <a:tab pos="9269413" algn="l"/>
                <a:tab pos="9718675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35013" algn="l"/>
                <a:tab pos="1182688" algn="l"/>
                <a:tab pos="1631950" algn="l"/>
                <a:tab pos="2081213" algn="l"/>
                <a:tab pos="2530475" algn="l"/>
                <a:tab pos="2979738" algn="l"/>
                <a:tab pos="3429000" algn="l"/>
                <a:tab pos="3878263" algn="l"/>
                <a:tab pos="4327525" algn="l"/>
                <a:tab pos="4776788" algn="l"/>
                <a:tab pos="5226050" algn="l"/>
                <a:tab pos="5675313" algn="l"/>
                <a:tab pos="6124575" algn="l"/>
                <a:tab pos="6573838" algn="l"/>
                <a:tab pos="7023100" algn="l"/>
                <a:tab pos="7472363" algn="l"/>
                <a:tab pos="7921625" algn="l"/>
                <a:tab pos="8370888" algn="l"/>
                <a:tab pos="8820150" algn="l"/>
                <a:tab pos="9269413" algn="l"/>
                <a:tab pos="9718675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35013" algn="l"/>
                <a:tab pos="1182688" algn="l"/>
                <a:tab pos="1631950" algn="l"/>
                <a:tab pos="2081213" algn="l"/>
                <a:tab pos="2530475" algn="l"/>
                <a:tab pos="2979738" algn="l"/>
                <a:tab pos="3429000" algn="l"/>
                <a:tab pos="3878263" algn="l"/>
                <a:tab pos="4327525" algn="l"/>
                <a:tab pos="4776788" algn="l"/>
                <a:tab pos="5226050" algn="l"/>
                <a:tab pos="5675313" algn="l"/>
                <a:tab pos="6124575" algn="l"/>
                <a:tab pos="6573838" algn="l"/>
                <a:tab pos="7023100" algn="l"/>
                <a:tab pos="7472363" algn="l"/>
                <a:tab pos="7921625" algn="l"/>
                <a:tab pos="8370888" algn="l"/>
                <a:tab pos="8820150" algn="l"/>
                <a:tab pos="9269413" algn="l"/>
                <a:tab pos="9718675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35013" algn="l"/>
                <a:tab pos="1182688" algn="l"/>
                <a:tab pos="1631950" algn="l"/>
                <a:tab pos="2081213" algn="l"/>
                <a:tab pos="2530475" algn="l"/>
                <a:tab pos="2979738" algn="l"/>
                <a:tab pos="3429000" algn="l"/>
                <a:tab pos="3878263" algn="l"/>
                <a:tab pos="4327525" algn="l"/>
                <a:tab pos="4776788" algn="l"/>
                <a:tab pos="5226050" algn="l"/>
                <a:tab pos="5675313" algn="l"/>
                <a:tab pos="6124575" algn="l"/>
                <a:tab pos="6573838" algn="l"/>
                <a:tab pos="7023100" algn="l"/>
                <a:tab pos="7472363" algn="l"/>
                <a:tab pos="7921625" algn="l"/>
                <a:tab pos="8370888" algn="l"/>
                <a:tab pos="8820150" algn="l"/>
                <a:tab pos="9269413" algn="l"/>
                <a:tab pos="9718675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35013" algn="l"/>
                <a:tab pos="1182688" algn="l"/>
                <a:tab pos="1631950" algn="l"/>
                <a:tab pos="2081213" algn="l"/>
                <a:tab pos="2530475" algn="l"/>
                <a:tab pos="2979738" algn="l"/>
                <a:tab pos="3429000" algn="l"/>
                <a:tab pos="3878263" algn="l"/>
                <a:tab pos="4327525" algn="l"/>
                <a:tab pos="4776788" algn="l"/>
                <a:tab pos="5226050" algn="l"/>
                <a:tab pos="5675313" algn="l"/>
                <a:tab pos="6124575" algn="l"/>
                <a:tab pos="6573838" algn="l"/>
                <a:tab pos="7023100" algn="l"/>
                <a:tab pos="7472363" algn="l"/>
                <a:tab pos="7921625" algn="l"/>
                <a:tab pos="8370888" algn="l"/>
                <a:tab pos="8820150" algn="l"/>
                <a:tab pos="9269413" algn="l"/>
                <a:tab pos="9718675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9pPr>
          </a:lstStyle>
          <a:p>
            <a:pPr lvl="1">
              <a:lnSpc>
                <a:spcPct val="90000"/>
              </a:lnSpc>
              <a:spcBef>
                <a:spcPts val="500"/>
              </a:spcBef>
              <a:buClrTx/>
              <a:buFontTx/>
              <a:buNone/>
            </a:pPr>
            <a:endParaRPr lang="ru-RU" sz="2000">
              <a:cs typeface="Times New Roman" pitchFamily="16" charset="0"/>
            </a:endParaRPr>
          </a:p>
          <a:p>
            <a:pPr lvl="1">
              <a:lnSpc>
                <a:spcPct val="90000"/>
              </a:lnSpc>
              <a:spcBef>
                <a:spcPts val="500"/>
              </a:spcBef>
              <a:buFont typeface="Times New Roman" pitchFamily="16" charset="0"/>
              <a:buBlip>
                <a:blip r:embed="rId3"/>
              </a:buBlip>
            </a:pPr>
            <a:r>
              <a:rPr lang="ru-RU" sz="2000">
                <a:cs typeface="Times New Roman" pitchFamily="16" charset="0"/>
              </a:rPr>
              <a:t>Растения благодаря фотосинтезу усваивают углекислый газ из атмосферы, превращая минеральные вещества в органические — глюкозу, крахмал.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buFont typeface="Times New Roman" pitchFamily="16" charset="0"/>
              <a:buBlip>
                <a:blip r:embed="rId3"/>
              </a:buBlip>
            </a:pPr>
            <a:r>
              <a:rPr lang="ru-RU" sz="2000">
                <a:cs typeface="Times New Roman" pitchFamily="16" charset="0"/>
              </a:rPr>
              <a:t>Ошибочное будет утверждение, что животные только выделяют углекислый газ, а растения только поглощают его. Растения поглощают углекислый газ в процессе фотосинтеза, а без освещения они тоже его выделяют.  </a:t>
            </a:r>
          </a:p>
          <a:p>
            <a:pPr lvl="1">
              <a:lnSpc>
                <a:spcPct val="90000"/>
              </a:lnSpc>
              <a:spcBef>
                <a:spcPts val="500"/>
              </a:spcBef>
              <a:buClrTx/>
              <a:buFontTx/>
              <a:buNone/>
            </a:pPr>
            <a:endParaRPr lang="ru-RU" sz="2000">
              <a:cs typeface="Times New Roman" pitchFamily="16" charset="0"/>
            </a:endParaRPr>
          </a:p>
        </p:txBody>
      </p:sp>
      <p:grpSp>
        <p:nvGrpSpPr>
          <p:cNvPr id="8195" name="Group 3"/>
          <p:cNvGrpSpPr>
            <a:grpSpLocks/>
          </p:cNvGrpSpPr>
          <p:nvPr/>
        </p:nvGrpSpPr>
        <p:grpSpPr bwMode="auto">
          <a:xfrm>
            <a:off x="792163" y="1800225"/>
            <a:ext cx="3346450" cy="4418013"/>
            <a:chOff x="499" y="1134"/>
            <a:chExt cx="2108" cy="2783"/>
          </a:xfrm>
        </p:grpSpPr>
        <p:pic>
          <p:nvPicPr>
            <p:cNvPr id="8196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" y="1134"/>
              <a:ext cx="2109" cy="27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197" name="Text Box 5"/>
            <p:cNvSpPr txBox="1">
              <a:spLocks noChangeArrowheads="1"/>
            </p:cNvSpPr>
            <p:nvPr/>
          </p:nvSpPr>
          <p:spPr bwMode="auto">
            <a:xfrm>
              <a:off x="499" y="1134"/>
              <a:ext cx="2109" cy="27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 additive="repl">
                                        <p:cTn id="12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5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6" dur="10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7" dur="10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" dur="10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9" dur="10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4724400" y="1143000"/>
            <a:ext cx="41148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3375" indent="-333375"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1pPr>
            <a:lvl2pP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2pPr>
            <a:lvl3pP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3pPr>
            <a:lvl4pP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4pPr>
            <a:lvl5pPr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3375" algn="l"/>
                <a:tab pos="781050" algn="l"/>
                <a:tab pos="1230313" algn="l"/>
                <a:tab pos="1679575" algn="l"/>
                <a:tab pos="2128838" algn="l"/>
                <a:tab pos="2578100" algn="l"/>
                <a:tab pos="3027363" algn="l"/>
                <a:tab pos="3476625" algn="l"/>
                <a:tab pos="3925888" algn="l"/>
                <a:tab pos="4375150" algn="l"/>
                <a:tab pos="4824413" algn="l"/>
                <a:tab pos="5273675" algn="l"/>
                <a:tab pos="5722938" algn="l"/>
                <a:tab pos="6172200" algn="l"/>
                <a:tab pos="6621463" algn="l"/>
                <a:tab pos="7070725" algn="l"/>
                <a:tab pos="7519988" algn="l"/>
                <a:tab pos="7969250" algn="l"/>
                <a:tab pos="8418513" algn="l"/>
                <a:tab pos="8867775" algn="l"/>
                <a:tab pos="9317038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9pPr>
          </a:lstStyle>
          <a:p>
            <a:pPr>
              <a:lnSpc>
                <a:spcPct val="90000"/>
              </a:lnSpc>
              <a:spcBef>
                <a:spcPts val="600"/>
              </a:spcBef>
              <a:buFont typeface="Times New Roman" pitchFamily="16" charset="0"/>
              <a:buBlip>
                <a:blip r:embed="rId3"/>
              </a:buBlip>
            </a:pPr>
            <a:r>
              <a:rPr lang="ru-RU" sz="2400">
                <a:ea typeface="ＭＳ Ｐ明朝" pitchFamily="16" charset="-128"/>
              </a:rPr>
              <a:t>Один из распространенных оксидов – диоксид углерода  </a:t>
            </a:r>
            <a:r>
              <a:rPr lang="en-US" sz="2400">
                <a:ea typeface="ＭＳ Ｐ明朝" pitchFamily="16" charset="-128"/>
              </a:rPr>
              <a:t>CO</a:t>
            </a:r>
            <a:r>
              <a:rPr lang="en-US" sz="2400" baseline="-25000">
                <a:ea typeface="ＭＳ Ｐ明朝" pitchFamily="16" charset="-128"/>
              </a:rPr>
              <a:t>2</a:t>
            </a:r>
            <a:r>
              <a:rPr lang="en-US" sz="2400">
                <a:ea typeface="ＭＳ Ｐ明朝" pitchFamily="16" charset="-128"/>
              </a:rPr>
              <a:t> – </a:t>
            </a:r>
            <a:r>
              <a:rPr lang="ru-RU" sz="2400">
                <a:ea typeface="ＭＳ Ｐ明朝" pitchFamily="16" charset="-128"/>
              </a:rPr>
              <a:t>с</a:t>
            </a:r>
            <a:r>
              <a:rPr lang="ru-RU" sz="2400">
                <a:cs typeface="Times New Roman" pitchFamily="16" charset="0"/>
              </a:rPr>
              <a:t>одержится в составе вулканических газов.</a:t>
            </a:r>
          </a:p>
          <a:p>
            <a:pPr>
              <a:lnSpc>
                <a:spcPct val="90000"/>
              </a:lnSpc>
              <a:spcBef>
                <a:spcPts val="600"/>
              </a:spcBef>
              <a:buFont typeface="Times New Roman" pitchFamily="16" charset="0"/>
              <a:buBlip>
                <a:blip r:embed="rId3"/>
              </a:buBlip>
            </a:pPr>
            <a:r>
              <a:rPr lang="ru-RU" sz="2400">
                <a:cs typeface="Times New Roman" pitchFamily="16" charset="0"/>
              </a:rPr>
              <a:t>Содержание углекислого газа в атмосфере относительно невелико 0,04 — 0,03.</a:t>
            </a:r>
          </a:p>
          <a:p>
            <a:pPr>
              <a:lnSpc>
                <a:spcPct val="90000"/>
              </a:lnSpc>
              <a:spcBef>
                <a:spcPts val="600"/>
              </a:spcBef>
              <a:buFont typeface="Times New Roman" pitchFamily="16" charset="0"/>
              <a:buBlip>
                <a:blip r:embed="rId3"/>
              </a:buBlip>
            </a:pPr>
            <a:r>
              <a:rPr lang="ru-RU" sz="2400">
                <a:cs typeface="Times New Roman" pitchFamily="16" charset="0"/>
              </a:rPr>
              <a:t>В воздухе выдыхаемом человеком, углекислого газа 4%.</a:t>
            </a:r>
          </a:p>
          <a:p>
            <a:pPr>
              <a:lnSpc>
                <a:spcPct val="90000"/>
              </a:lnSpc>
              <a:spcBef>
                <a:spcPts val="600"/>
              </a:spcBef>
              <a:buClrTx/>
              <a:buFontTx/>
              <a:buNone/>
            </a:pPr>
            <a:endParaRPr lang="ru-RU" sz="2400">
              <a:cs typeface="Times New Roman" pitchFamily="16" charset="0"/>
            </a:endParaRPr>
          </a:p>
        </p:txBody>
      </p:sp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1260475" y="600075"/>
            <a:ext cx="3238500" cy="2457450"/>
            <a:chOff x="794" y="378"/>
            <a:chExt cx="2040" cy="1548"/>
          </a:xfrm>
        </p:grpSpPr>
        <p:pic>
          <p:nvPicPr>
            <p:cNvPr id="9219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4" y="378"/>
              <a:ext cx="2041" cy="15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9220" name="Text Box 4"/>
            <p:cNvSpPr txBox="1">
              <a:spLocks noChangeArrowheads="1"/>
            </p:cNvSpPr>
            <p:nvPr/>
          </p:nvSpPr>
          <p:spPr bwMode="auto">
            <a:xfrm>
              <a:off x="794" y="378"/>
              <a:ext cx="2041" cy="15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4319588"/>
            <a:ext cx="3779837" cy="2519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363" y="2879725"/>
            <a:ext cx="3419475" cy="182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4572000" y="381000"/>
            <a:ext cx="38862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sz="4400">
                <a:solidFill>
                  <a:srgbClr val="FF33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ＭＳ Ｐ明朝" pitchFamily="16" charset="-128"/>
              </a:rPr>
              <a:t>В природе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0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 additive="repl">
                                        <p:cTn id="12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14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 additive="repl">
                                        <p:cTn id="16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1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20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22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4" dur="500" fill="hold"/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5" dur="500" fill="hold"/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500" fill="hold"/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7" dur="500" fill="hold"/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838200" y="685800"/>
            <a:ext cx="7010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buClrTx/>
              <a:buSzPct val="45000"/>
              <a:buFontTx/>
              <a:buNone/>
            </a:pPr>
            <a:r>
              <a:rPr lang="en-US" sz="4400">
                <a:effectLst>
                  <a:outerShdw blurRad="38100" dist="38100" dir="2700000" algn="tl">
                    <a:srgbClr val="FFFFFF"/>
                  </a:outerShdw>
                </a:effectLst>
                <a:ea typeface="ＭＳ Ｐ明朝" pitchFamily="16" charset="-128"/>
              </a:rPr>
              <a:t>C</a:t>
            </a:r>
            <a:r>
              <a:rPr lang="ru-RU" sz="4400">
                <a:effectLst>
                  <a:outerShdw blurRad="38100" dist="38100" dir="2700000" algn="tl">
                    <a:srgbClr val="FFFFFF"/>
                  </a:outerShdw>
                </a:effectLst>
                <a:ea typeface="ＭＳ Ｐ明朝" pitchFamily="16" charset="-128"/>
              </a:rPr>
              <a:t>ухой лед – тоже </a:t>
            </a:r>
            <a:r>
              <a:rPr lang="en-US" sz="4400">
                <a:effectLst>
                  <a:outerShdw blurRad="38100" dist="38100" dir="2700000" algn="tl">
                    <a:srgbClr val="FFFFFF"/>
                  </a:outerShdw>
                </a:effectLst>
                <a:ea typeface="ＭＳ Ｐ明朝" pitchFamily="16" charset="-128"/>
              </a:rPr>
              <a:t>CO</a:t>
            </a:r>
            <a:r>
              <a:rPr lang="ru-RU" sz="4400" baseline="-25000">
                <a:effectLst>
                  <a:outerShdw blurRad="38100" dist="38100" dir="2700000" algn="tl">
                    <a:srgbClr val="FFFFFF"/>
                  </a:outerShdw>
                </a:effectLst>
                <a:ea typeface="ＭＳ Ｐ明朝" pitchFamily="16" charset="-128"/>
              </a:rPr>
              <a:t>2</a:t>
            </a:r>
          </a:p>
        </p:txBody>
      </p:sp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4140200" y="1800225"/>
            <a:ext cx="4859338" cy="429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34963" indent="-333375"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1pPr>
            <a:lvl2pPr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2pPr>
            <a:lvl3pPr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3pPr>
            <a:lvl4pPr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4pPr>
            <a:lvl5pPr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349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 sz="2800">
                <a:solidFill>
                  <a:srgbClr val="000000"/>
                </a:solidFill>
                <a:latin typeface="Times New Roman" pitchFamily="16" charset="0"/>
                <a:ea typeface="Lucida Sans Unicode" charset="0"/>
                <a:cs typeface="Lucida Sans Unicode" charset="0"/>
              </a:defRPr>
            </a:lvl9pPr>
          </a:lstStyle>
          <a:p>
            <a:pPr>
              <a:buClrTx/>
              <a:buFontTx/>
              <a:buNone/>
            </a:pPr>
            <a:r>
              <a:rPr lang="ru-RU" sz="1800" b="1">
                <a:cs typeface="Times New Roman" pitchFamily="16" charset="0"/>
              </a:rPr>
              <a:t>Сухой лёд</a:t>
            </a:r>
            <a:r>
              <a:rPr lang="ru-RU" sz="1800">
                <a:cs typeface="Times New Roman" pitchFamily="16" charset="0"/>
              </a:rPr>
              <a:t> (диоксид углерода) — низкотемпературный твердый продукт, получаемый из жидкого или газообразного оксида углерода. Нетоксичен, не проводит электрически ток. Цвет — белый.</a:t>
            </a:r>
          </a:p>
          <a:p>
            <a:pPr>
              <a:lnSpc>
                <a:spcPct val="90000"/>
              </a:lnSpc>
              <a:spcBef>
                <a:spcPts val="450"/>
              </a:spcBef>
              <a:buFont typeface="Times New Roman" pitchFamily="16" charset="0"/>
              <a:buBlip>
                <a:blip r:embed="rId3"/>
              </a:buBlip>
            </a:pPr>
            <a:r>
              <a:rPr lang="ru-RU" sz="1800">
                <a:cs typeface="Times New Roman" pitchFamily="16" charset="0"/>
              </a:rPr>
              <a:t>Сухой лед в отличие от водяного льда плотный. Он тонет в воде, резко охлаждая ее.</a:t>
            </a:r>
          </a:p>
          <a:p>
            <a:pPr>
              <a:lnSpc>
                <a:spcPct val="90000"/>
              </a:lnSpc>
              <a:spcBef>
                <a:spcPts val="450"/>
              </a:spcBef>
              <a:buFont typeface="Times New Roman" pitchFamily="16" charset="0"/>
              <a:buBlip>
                <a:blip r:embed="rId3"/>
              </a:buBlip>
            </a:pPr>
            <a:r>
              <a:rPr lang="ru-RU" sz="1800">
                <a:cs typeface="Times New Roman" pitchFamily="16" charset="0"/>
              </a:rPr>
              <a:t>Горящий бензин можно быстро потушить, бросив в пламя несколько кусочков сухого льда.</a:t>
            </a:r>
          </a:p>
          <a:p>
            <a:pPr>
              <a:lnSpc>
                <a:spcPct val="90000"/>
              </a:lnSpc>
              <a:spcBef>
                <a:spcPts val="450"/>
              </a:spcBef>
              <a:buFont typeface="Times New Roman" pitchFamily="16" charset="0"/>
              <a:buBlip>
                <a:blip r:embed="rId3"/>
              </a:buBlip>
            </a:pPr>
            <a:r>
              <a:rPr lang="ru-RU" sz="1800">
                <a:cs typeface="Times New Roman" pitchFamily="16" charset="0"/>
              </a:rPr>
              <a:t>Главное применение сухого льда — хранение и перевозка продуктов: рыбы, мяса,</a:t>
            </a:r>
            <a:r>
              <a:rPr lang="ru-RU" sz="1800">
                <a:ea typeface="ＭＳ Ｐ明朝" pitchFamily="16" charset="-128"/>
              </a:rPr>
              <a:t> </a:t>
            </a:r>
            <a:r>
              <a:rPr lang="ru-RU" sz="1800">
                <a:cs typeface="Times New Roman" pitchFamily="16" charset="0"/>
              </a:rPr>
              <a:t>мороженого. </a:t>
            </a:r>
          </a:p>
          <a:p>
            <a:pPr>
              <a:lnSpc>
                <a:spcPct val="90000"/>
              </a:lnSpc>
              <a:spcBef>
                <a:spcPts val="450"/>
              </a:spcBef>
              <a:buFont typeface="Times New Roman" pitchFamily="16" charset="0"/>
              <a:buBlip>
                <a:blip r:embed="rId3"/>
              </a:buBlip>
            </a:pPr>
            <a:r>
              <a:rPr lang="ru-RU" sz="1800">
                <a:cs typeface="Times New Roman" pitchFamily="16" charset="0"/>
              </a:rPr>
              <a:t>Ценность сухого льда заключается</a:t>
            </a:r>
            <a:r>
              <a:rPr lang="ru-RU" sz="1800">
                <a:ea typeface="ＭＳ Ｐ明朝" pitchFamily="16" charset="-128"/>
              </a:rPr>
              <a:t> </a:t>
            </a:r>
            <a:r>
              <a:rPr lang="ru-RU" sz="1800">
                <a:cs typeface="Times New Roman" pitchFamily="16" charset="0"/>
              </a:rPr>
              <a:t>не только в его охлаждающем действии но и в том, что проду</a:t>
            </a:r>
            <a:r>
              <a:rPr lang="ru-RU" sz="1800">
                <a:ea typeface="ＭＳ Ｐ明朝" pitchFamily="16" charset="-128"/>
              </a:rPr>
              <a:t>к</a:t>
            </a:r>
            <a:r>
              <a:rPr lang="ru-RU" sz="1800">
                <a:cs typeface="Times New Roman" pitchFamily="16" charset="0"/>
              </a:rPr>
              <a:t>ты</a:t>
            </a:r>
            <a:r>
              <a:rPr lang="ru-RU" sz="1800">
                <a:ea typeface="ＭＳ Ｐ明朝" pitchFamily="16" charset="-128"/>
              </a:rPr>
              <a:t> </a:t>
            </a:r>
            <a:r>
              <a:rPr lang="ru-RU" sz="1800">
                <a:cs typeface="Times New Roman" pitchFamily="16" charset="0"/>
              </a:rPr>
              <a:t>в углекислом газе не плесневеют, не гниют. </a:t>
            </a:r>
          </a:p>
        </p:txBody>
      </p:sp>
      <p:grpSp>
        <p:nvGrpSpPr>
          <p:cNvPr id="10243" name="Group 3"/>
          <p:cNvGrpSpPr>
            <a:grpSpLocks/>
          </p:cNvGrpSpPr>
          <p:nvPr/>
        </p:nvGrpSpPr>
        <p:grpSpPr bwMode="auto">
          <a:xfrm>
            <a:off x="1143000" y="1905000"/>
            <a:ext cx="2630488" cy="3960813"/>
            <a:chOff x="720" y="1200"/>
            <a:chExt cx="1657" cy="2495"/>
          </a:xfrm>
        </p:grpSpPr>
        <p:pic>
          <p:nvPicPr>
            <p:cNvPr id="10244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" y="1200"/>
              <a:ext cx="1658" cy="24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0245" name="Text Box 5"/>
            <p:cNvSpPr txBox="1">
              <a:spLocks noChangeArrowheads="1"/>
            </p:cNvSpPr>
            <p:nvPr/>
          </p:nvSpPr>
          <p:spPr bwMode="auto">
            <a:xfrm>
              <a:off x="720" y="1200"/>
              <a:ext cx="1658" cy="24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 additive="repl"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 additive="repl"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1" dur="500"/>
                                        <p:tgtEl>
                                          <p:spTgt spid="10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" dur="5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" dur="5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360363" y="179388"/>
            <a:ext cx="8280400" cy="1079500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/>
              <a:t>Применение оксида углерода (IV)</a:t>
            </a: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61988" y="1619250"/>
            <a:ext cx="4378325" cy="12152313"/>
          </a:xfrm>
          <a:ln/>
        </p:spPr>
        <p:txBody>
          <a:bodyPr/>
          <a:lstStyle/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/>
              <a:t>1. Получение сахара.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/>
              <a:t>2. Используется в огнетушителях.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/>
              <a:t>3. Производство фруктовых вод.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/>
              <a:t>4. «Сухой лёд».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/>
              <a:t>5. Получение  моющихся средств.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/>
              <a:t>6. Получение лекарств.</a:t>
            </a:r>
          </a:p>
          <a:p>
            <a:pPr indent="-338138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/>
              <a:t>7. Получение соды, которую используют для получения стекла.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2"/>
          </p:nvPr>
        </p:nvSpPr>
        <p:spPr>
          <a:xfrm>
            <a:off x="5219700" y="1905000"/>
            <a:ext cx="3600450" cy="12139613"/>
          </a:xfrm>
          <a:ln/>
        </p:spPr>
        <p:txBody>
          <a:bodyPr/>
          <a:lstStyle/>
          <a:p>
            <a:endParaRPr lang="ru-RU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250" y="1619250"/>
            <a:ext cx="3644900" cy="395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subTitle"/>
          </p:nvPr>
        </p:nvSpPr>
        <p:spPr>
          <a:xfrm>
            <a:off x="1017588" y="1212850"/>
            <a:ext cx="7802562" cy="5267325"/>
          </a:xfrm>
          <a:ln/>
        </p:spPr>
        <p:txBody>
          <a:bodyPr/>
          <a:lstStyle/>
          <a:p>
            <a:pPr marL="342900" indent="-341313" algn="l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600"/>
              <a:t>- Подземное животное голый землекоп отличается терпимостью к большим (смертельным для других животных) концентрациям углекислого газа.</a:t>
            </a:r>
          </a:p>
          <a:p>
            <a:pPr marL="342900" indent="-341313" algn="l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600"/>
              <a:t>- Бо́льшая, по сравнению с человеком, чувствительность других животных к изменениям концентрации этого газа использовалась в качестве естественного детектора опасных концентраций этого газа. Повышенная чувствительность к углекислоте канареек использовалась шахтерами для определения начала скопления этого газа под землей. </a:t>
            </a:r>
          </a:p>
          <a:p>
            <a:pPr marL="342900" indent="-341313" algn="l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600"/>
              <a:t>- В результате обычного функционирования организма каждого человека в среднем в течение одного дня образуется 1 кг углекислого газа (300 гр углерода)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57225" y="179388"/>
            <a:ext cx="7802563" cy="9001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/>
              <a:t>Интересные факты</a:t>
            </a: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Lucida Sans Unicode"/>
        <a:cs typeface="Lucida Sans Unicode"/>
      </a:majorFont>
      <a:minorFont>
        <a:latin typeface="Times New Roman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ＭＳ Ｐ明朝"/>
        <a:cs typeface=""/>
      </a:majorFont>
      <a:minorFont>
        <a:latin typeface="Times New Roman"/>
        <a:ea typeface="ＭＳ Ｐ明朝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531</Words>
  <Application>Microsoft Office PowerPoint</Application>
  <PresentationFormat>Экран (4:3)</PresentationFormat>
  <Paragraphs>39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Times New Roman</vt:lpstr>
      <vt:lpstr>Lucida Sans Unicode</vt:lpstr>
      <vt:lpstr>ＭＳ Ｐ明朝</vt:lpstr>
      <vt:lpstr>Тема Office</vt:lpstr>
      <vt:lpstr>Тема Office</vt:lpstr>
      <vt:lpstr>Презентация PowerPoint</vt:lpstr>
      <vt:lpstr>Физические свойства CO2</vt:lpstr>
      <vt:lpstr>Образование углекислого газа</vt:lpstr>
      <vt:lpstr>Лимонадный газ — это тоже углекислый газ </vt:lpstr>
      <vt:lpstr>Презентация PowerPoint</vt:lpstr>
      <vt:lpstr>Презентация PowerPoint</vt:lpstr>
      <vt:lpstr>Презентация PowerPoint</vt:lpstr>
      <vt:lpstr>Применение оксида углерода (IV)</vt:lpstr>
      <vt:lpstr>Интересные факты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Оксиды</dc:title>
  <dc:creator>vicky</dc:creator>
  <cp:lastModifiedBy>user</cp:lastModifiedBy>
  <cp:revision>1</cp:revision>
  <cp:lastPrinted>1601-01-01T00:00:00Z</cp:lastPrinted>
  <dcterms:created xsi:type="dcterms:W3CDTF">2007-12-28T13:17:02Z</dcterms:created>
  <dcterms:modified xsi:type="dcterms:W3CDTF">2012-11-14T11:36:46Z</dcterms:modified>
</cp:coreProperties>
</file>