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3" r:id="rId4"/>
    <p:sldId id="277" r:id="rId5"/>
    <p:sldId id="264" r:id="rId6"/>
    <p:sldId id="265" r:id="rId7"/>
    <p:sldId id="266" r:id="rId8"/>
    <p:sldId id="267" r:id="rId9"/>
    <p:sldId id="269" r:id="rId10"/>
    <p:sldId id="262" r:id="rId11"/>
    <p:sldId id="271" r:id="rId12"/>
    <p:sldId id="273" r:id="rId13"/>
    <p:sldId id="274" r:id="rId14"/>
    <p:sldId id="275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008000"/>
    <a:srgbClr val="CC0099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>
      <p:cViewPr varScale="1">
        <p:scale>
          <a:sx n="101" d="100"/>
          <a:sy n="101" d="100"/>
        </p:scale>
        <p:origin x="-2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01E7-6564-42CC-8304-5325EE24AF07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A584-B2FC-4BAE-AB38-18725C5C7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01E7-6564-42CC-8304-5325EE24AF07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A584-B2FC-4BAE-AB38-18725C5C7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01E7-6564-42CC-8304-5325EE24AF07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A584-B2FC-4BAE-AB38-18725C5C7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01E7-6564-42CC-8304-5325EE24AF07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A584-B2FC-4BAE-AB38-18725C5C7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01E7-6564-42CC-8304-5325EE24AF07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A584-B2FC-4BAE-AB38-18725C5C7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01E7-6564-42CC-8304-5325EE24AF07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A584-B2FC-4BAE-AB38-18725C5C7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01E7-6564-42CC-8304-5325EE24AF07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A584-B2FC-4BAE-AB38-18725C5C7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01E7-6564-42CC-8304-5325EE24AF07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A584-B2FC-4BAE-AB38-18725C5C7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01E7-6564-42CC-8304-5325EE24AF07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A584-B2FC-4BAE-AB38-18725C5C7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01E7-6564-42CC-8304-5325EE24AF07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A584-B2FC-4BAE-AB38-18725C5C7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F01E7-6564-42CC-8304-5325EE24AF07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A584-B2FC-4BAE-AB38-18725C5C7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1000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F01E7-6564-42CC-8304-5325EE24AF07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DCA584-B2FC-4BAE-AB38-18725C5C77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1000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Documents%20and%20Settings\1\&#1052;&#1086;&#1080;%20&#1076;&#1086;&#1082;&#1091;&#1084;&#1077;&#1085;&#1090;&#1099;\Downloads\Pesnya(na%20den'%20uchitelya)%20-%20pro%20shkolu.mp3" TargetMode="External"/><Relationship Id="rId1" Type="http://schemas.openxmlformats.org/officeDocument/2006/relationships/audio" Target="../media/audio1.wav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8.jpeg"/><Relationship Id="rId7" Type="http://schemas.openxmlformats.org/officeDocument/2006/relationships/image" Target="../media/image29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27.jpeg"/><Relationship Id="rId10" Type="http://schemas.openxmlformats.org/officeDocument/2006/relationships/image" Target="../media/image32.png"/><Relationship Id="rId4" Type="http://schemas.openxmlformats.org/officeDocument/2006/relationships/image" Target="../media/image26.gif"/><Relationship Id="rId9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МОЁ\картинко\1296477604_school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1071538" y="571480"/>
            <a:ext cx="4000529" cy="3487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Моя будущая профессия - учитель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0114" y="5589240"/>
            <a:ext cx="55877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Гоголева Маргарита Михайловна учитель начальных классов 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МОБУ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СОШ №31г. Якутск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РС(Я)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~PP3028.WAV">
            <a:hlinkClick r:id="" action="ppaction://media"/>
          </p:cNvPr>
          <p:cNvPicPr>
            <a:picLocks noRot="1" noChangeAspect="1"/>
          </p:cNvPicPr>
          <p:nvPr>
            <a:wavAudioFile r:embed="rId1" name="~PP3028.WAV"/>
          </p:nvPr>
        </p:nvPicPr>
        <p:blipFill>
          <a:blip r:embed="rId5"/>
          <a:stretch>
            <a:fillRect/>
          </a:stretch>
        </p:blipFill>
        <p:spPr>
          <a:xfrm>
            <a:off x="8632825" y="6346825"/>
            <a:ext cx="304800" cy="304800"/>
          </a:xfrm>
          <a:prstGeom prst="rect">
            <a:avLst/>
          </a:prstGeom>
        </p:spPr>
      </p:pic>
      <p:pic>
        <p:nvPicPr>
          <p:cNvPr id="6" name="Pesnya(na den' uchitelya) - pro shkolu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5857884" y="57148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 advClick="0" advTm="7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600" decel="100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00" decel="100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600" decel="100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6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00" decel="100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4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20000" numSld="999" showWhenStopped="0">
                <p:cTn id="35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МОЁ\картинко\1251569389_snova-v-shkol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00100" y="785793"/>
            <a:ext cx="371477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Их много —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Курносых, несхожих,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Влетающих в школу гурьбой.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с ними непросто. И все же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Душе его дорог — любой.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Он вел их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 лесенке знаний,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Страной научил дорожить,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видеть сквозь даль расстояний,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с умницей-книгой дружить...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429124" y="1000107"/>
            <a:ext cx="407196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Пусть кто-то строителем станет,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 кто-то хозяином рек,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Но верится сердцу: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Поставит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Пятерку им завтрашний век.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И, взрослыми став, через годы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Ребята добром помянут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строгость его, и заботы, —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Нелегкий учительский труд.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Б. </a:t>
            </a:r>
            <a:r>
              <a:rPr kumimoji="0" lang="ru-RU" sz="2400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Гайкович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МОЁ\картинко\377foto21_37737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-3643370" y="2714620"/>
          <a:ext cx="208280" cy="731520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286000" y="1857364"/>
            <a:ext cx="5643586" cy="3118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Учитель! Как дорого это слово! </a:t>
            </a:r>
            <a:b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Сколько в нём ласки и доброты, </a:t>
            </a:r>
            <a:b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Вы часто бывали наставником строгим, </a:t>
            </a:r>
            <a:b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Но чаще - источником теплоты! </a:t>
            </a:r>
            <a:b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вашей работе встречалось всякое: </a:t>
            </a:r>
            <a:b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Были невзгоды и радость побед, </a:t>
            </a:r>
            <a:b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Но самое главное, что в душах ребячьих, </a:t>
            </a:r>
            <a:b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Оставляете вы каждый свой след</a:t>
            </a:r>
            <a:endParaRPr lang="ru-RU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4341" name="Picture 5" descr="C:\МОЁ\картинко\N23p8i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00330" cy="2225659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8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МОЁ\картинко\003-shkol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1785918" y="857232"/>
            <a:ext cx="607223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Профессии прекрасней нет на свете - </a:t>
            </a:r>
            <a:b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Источник знаний вы несете детям. </a:t>
            </a:r>
            <a:b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наш учитель - наш кумир, </a:t>
            </a:r>
            <a:b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 которым познаем мы мир. </a:t>
            </a:r>
            <a:b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в этот день хотим вам обещать, </a:t>
            </a:r>
            <a:b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Что, поднявшись со школьных парт, </a:t>
            </a:r>
            <a:b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мы сумеем людям передать </a:t>
            </a:r>
            <a:b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Свой труд, тепло сердец и поиска азарт! </a:t>
            </a:r>
          </a:p>
        </p:txBody>
      </p:sp>
      <p:pic>
        <p:nvPicPr>
          <p:cNvPr id="16388" name="Picture 4" descr="П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-660400"/>
            <a:ext cx="619125" cy="381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МОЁ\картинко\a29660742c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 flipV="1">
            <a:off x="4429124" y="583622"/>
            <a:ext cx="142876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40404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17412" name="Picture 4" descr="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1763" y="-1524000"/>
            <a:ext cx="638175" cy="381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42910" y="785794"/>
            <a:ext cx="342902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Учитель!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Наш старший друг, наш друг бесценный,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Наш неизменный костровой!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Огня могучее растенье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Шумит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негибнущей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листвой.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он превыше наших споров,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развлечений, и затей –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Огонь живительный, который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Вы сберегли, наш Прометей.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Вы это имя заслужили.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Вы бескорыстием своим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Нас заражали и учили,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868" y="214290"/>
            <a:ext cx="328614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Светя другим, сгорать самим.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Не раз, топорща злые перья,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Как Прометея среди скал,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Орёл бездушья, недоверья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Вас беззастенчиво клевал.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Но, одолевшая напасти,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Как прежде светит, тьму круша,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Исполненная высшей страсти,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Неугасимая душа.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Дарит от старости спасенье,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наша молодость жива,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на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негибнущем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растенье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Шумит зелёная листва.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Любовь Сирота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7413" name="Picture 5" descr="C:\МОЁ\картинко\a85c355e842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5214950"/>
            <a:ext cx="5500726" cy="148116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0"/>
                            </p:stCondLst>
                            <p:childTnLst>
                              <p:par>
                                <p:cTn id="4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МОЁ\картинко\1218823482_0lik.ru_88f089c719c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1428736"/>
            <a:ext cx="4214810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Monotype Corsiva" pitchFamily="66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Если б не было учителя,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То и не было б, наверное,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Ни поэта, ни мыслителя,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Ни Шекспира, ни Коперника.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поныне бы, наверное,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Если б не было учителя,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Неоткрытые Америки </a:t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Оставались неоткрытыми.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40404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18436" name="Picture 4" descr="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1763" y="-1046163"/>
            <a:ext cx="266700" cy="381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857620" y="1071547"/>
            <a:ext cx="328614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не быть бы нам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Икарами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 </a:t>
            </a:r>
            <a:b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Никогда б не взмыли в небо мы, </a:t>
            </a:r>
            <a:b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Если б в нас его стараньями </a:t>
            </a:r>
            <a:b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Крылья выращены не были. </a:t>
            </a:r>
            <a:b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Без его бы сердца доброго </a:t>
            </a:r>
            <a:b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Не был мир так удивителен. </a:t>
            </a:r>
            <a:b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Потому нам очень дорого </a:t>
            </a:r>
            <a:b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Имя нашего учителя!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200" i="1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Monotype Corsiva" pitchFamily="66" charset="0"/>
              </a:rPr>
              <a:t>Вероника </a:t>
            </a:r>
            <a:r>
              <a:rPr kumimoji="0" lang="ru-RU" sz="2200" i="1" u="none" strike="noStrike" cap="none" normalizeH="0" baseline="0" dirty="0" err="1" smtClean="0">
                <a:ln>
                  <a:noFill/>
                </a:ln>
                <a:solidFill>
                  <a:srgbClr val="404040"/>
                </a:solidFill>
                <a:effectLst/>
                <a:latin typeface="Monotype Corsiva" pitchFamily="66" charset="0"/>
              </a:rPr>
              <a:t>Тушнова</a:t>
            </a:r>
            <a:endParaRPr kumimoji="0" lang="ru-RU" sz="2200" i="0" u="none" strike="noStrike" cap="none" normalizeH="0" baseline="0" dirty="0" smtClean="0">
              <a:ln>
                <a:noFill/>
              </a:ln>
              <a:solidFill>
                <a:srgbClr val="404040"/>
              </a:soli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МОЁ\картинко\1270590361_ateli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9" name="Picture 3" descr="C:\МОЁ\картинко\2008_01_26(19-40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585797">
            <a:off x="3678650" y="217732"/>
            <a:ext cx="1717762" cy="1481138"/>
          </a:xfrm>
          <a:prstGeom prst="rect">
            <a:avLst/>
          </a:prstGeom>
          <a:noFill/>
        </p:spPr>
      </p:pic>
      <p:pic>
        <p:nvPicPr>
          <p:cNvPr id="19460" name="Picture 4" descr="C:\МОЁ\картинко\41-0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768" y="1928802"/>
            <a:ext cx="1643064" cy="1547814"/>
          </a:xfrm>
          <a:prstGeom prst="rect">
            <a:avLst/>
          </a:prstGeom>
          <a:noFill/>
        </p:spPr>
      </p:pic>
      <p:pic>
        <p:nvPicPr>
          <p:cNvPr id="19461" name="Picture 5" descr="C:\МОЁ\картинко\1218027853_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446323">
            <a:off x="707020" y="3691007"/>
            <a:ext cx="1857388" cy="1571636"/>
          </a:xfrm>
          <a:prstGeom prst="rect">
            <a:avLst/>
          </a:prstGeom>
          <a:noFill/>
        </p:spPr>
      </p:pic>
      <p:pic>
        <p:nvPicPr>
          <p:cNvPr id="19462" name="Picture 6" descr="C:\МОЁ\картинко\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86182" y="1928802"/>
            <a:ext cx="1905000" cy="1681161"/>
          </a:xfrm>
          <a:prstGeom prst="rect">
            <a:avLst/>
          </a:prstGeom>
          <a:noFill/>
        </p:spPr>
      </p:pic>
      <p:pic>
        <p:nvPicPr>
          <p:cNvPr id="19463" name="Picture 7" descr="C:\МОЁ\картинко\20_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596" y="214290"/>
            <a:ext cx="2190751" cy="1579558"/>
          </a:xfrm>
          <a:prstGeom prst="rect">
            <a:avLst/>
          </a:prstGeom>
          <a:noFill/>
        </p:spPr>
      </p:pic>
      <p:pic>
        <p:nvPicPr>
          <p:cNvPr id="19464" name="Picture 8" descr="C:\МОЁ\картинко\2514-2Bells1-Loop_Ind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21164093">
            <a:off x="6786578" y="214290"/>
            <a:ext cx="1785950" cy="1219200"/>
          </a:xfrm>
          <a:prstGeom prst="rect">
            <a:avLst/>
          </a:prstGeom>
          <a:noFill/>
        </p:spPr>
      </p:pic>
      <p:pic>
        <p:nvPicPr>
          <p:cNvPr id="9" name="Picture 5" descr="bberaser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034" y="1928802"/>
            <a:ext cx="2286016" cy="1406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slide0004_background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857620" y="3786190"/>
            <a:ext cx="2071702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9" descr="C:\МОЁ\картинко\17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286512" y="3786190"/>
            <a:ext cx="2643174" cy="1571636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14282" y="5572139"/>
            <a:ext cx="8929718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cap="none" spc="50" dirty="0" smtClean="0">
                <a:ln w="11430">
                  <a:solidFill>
                    <a:srgbClr val="FF0000"/>
                  </a:solidFill>
                </a:ln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6000" b="1" cap="none" spc="50" dirty="0">
              <a:ln w="11430">
                <a:solidFill>
                  <a:srgbClr val="FF0000"/>
                </a:solidFill>
              </a:ln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800" decel="100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9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000"/>
                            </p:stCondLst>
                            <p:childTnLst>
                              <p:par>
                                <p:cTn id="7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80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МОЁ\картинко\2020foto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20929852">
            <a:off x="1800399" y="1426933"/>
            <a:ext cx="564072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Monotype Corsiva" pitchFamily="66" charset="0"/>
              </a:rPr>
              <a:t>Профессия </a:t>
            </a: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учителя</a:t>
            </a:r>
            <a:r>
              <a:rPr lang="ru-RU" sz="2800" b="1" i="1" dirty="0" smtClean="0">
                <a:solidFill>
                  <a:srgbClr val="FF0000"/>
                </a:solidFill>
                <a:latin typeface="Monotype Corsiva" pitchFamily="66" charset="0"/>
              </a:rPr>
              <a:t> одна из самых уважаемых, почетных и ответственных профессий. Можно сказать, что учитель создает будущее страны, т.к. от его труда во многом зависит разносторонность развития знаний молодого поколения, его убеждения, мировоззрение, нравственные качества. 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МОЁ\картинко\1fel4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21383827">
            <a:off x="3071802" y="1142984"/>
            <a:ext cx="378619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Учитель должен уметь выражать свои мысли грамотно, ясно, просто, понятно для ребят. </a:t>
            </a:r>
            <a:endParaRPr lang="ru-RU" sz="36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ransition spd="med" advClick="0" advTm="9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МОЁ\картинко\28d06a5bba6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1428736"/>
            <a:ext cx="54292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Учитель обязан контролировать свое поведение, управлять им. </a:t>
            </a:r>
            <a:endParaRPr lang="ru-RU" sz="6000" b="1" i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615510"/>
      </p:ext>
    </p:extLst>
  </p:cSld>
  <p:clrMapOvr>
    <a:masterClrMapping/>
  </p:clrMapOvr>
  <p:transition spd="med" advClick="0" advTm="8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МОЁ\картинко\Frame_school_0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1500174"/>
            <a:ext cx="3214710" cy="2010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Учитель - вечный ученик. Целеустремленно, неустанно нужно будет работать над собой. И так будет всегда! </a:t>
            </a:r>
            <a:endParaRPr lang="ru-RU" sz="2400" dirty="0">
              <a:solidFill>
                <a:srgbClr val="008000"/>
              </a:solidFill>
            </a:endParaRPr>
          </a:p>
        </p:txBody>
      </p:sp>
      <p:pic>
        <p:nvPicPr>
          <p:cNvPr id="4" name="Picture 3" descr="C:\МОЁ\картинко\2008_01_26(19-40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77005">
            <a:off x="5384832" y="3635300"/>
            <a:ext cx="2570940" cy="1940194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МОЁ\картинко\2314foto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71604" y="714356"/>
            <a:ext cx="621510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Эта профессия вечная. Как бы ни менялось общество, как бы далеко ни уходило оно в своем развитии, без учителя оно никогда не обойдется. В будущем исчезнут некоторые профессии, но учителя будут всегда. </a:t>
            </a:r>
            <a:endParaRPr lang="ru-RU" sz="3200" dirty="0">
              <a:solidFill>
                <a:srgbClr val="CC0099"/>
              </a:solidFill>
            </a:endParaRPr>
          </a:p>
        </p:txBody>
      </p:sp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МОЁ\картинко\412757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86116" y="571480"/>
            <a:ext cx="58578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Какое гордое призванье — давать другим образование…»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Какое гордое призванье -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Давать другим образование -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Частицу сердца отдавать,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Пустые ссоры забывать,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Ведь с нами объясняться трудно,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Порою очень даже нудно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Одно и то же повторять,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Тетради ночью проверять.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Спасибо Вам за то, что Вы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Всегда бывали так правы.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Хотим мы пожелать,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Чтоб Вы не знали бед,</a:t>
            </a:r>
          </a:p>
          <a:p>
            <a:pPr algn="ctr"/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Здоровья, счастья на сто лет!</a:t>
            </a:r>
          </a:p>
        </p:txBody>
      </p:sp>
      <p:pic>
        <p:nvPicPr>
          <p:cNvPr id="9219" name="Picture 3" descr="C:\МОЁ\картинко\20110317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285860"/>
            <a:ext cx="2571750" cy="264795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8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8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МОЁ\картинко\1296477134_school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1214414" y="1357298"/>
            <a:ext cx="678661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/>
                <a:latin typeface="Monotype Corsiva" pitchFamily="66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Душою красивы и очень добры, 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Талантом сильны вы и сердцем щедры. 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Все ваши идеи, мечты о прекрасном, 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Уроки, затеи не будут напрасны! 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Вы к детям дорогу сумели найти, 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Пусть ждут вас успехи на этом пути</a:t>
            </a:r>
            <a:r>
              <a:rPr lang="ru-RU" sz="2800" b="1" dirty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8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52" name="Picture 12" descr="Д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-523875"/>
            <a:ext cx="409575" cy="381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Click="0" advTm="8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МОЁ\картинко\0_2f3e2_e6b5b4b2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928794" y="714356"/>
            <a:ext cx="2714644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Достучаться до каждого сердца 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Тех, кого ты решился учить, 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откроется тайная дверца 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 душам тех, кого смог полюбить! 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какой-то проспавший мальчишка 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Опоздает на первый урок, 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проказница в прошлом девчонка 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Пригласит на последний звонок! 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Monotype Corsiva" pitchFamily="66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Monotype Corsiva" pitchFamily="66" charset="0"/>
              </a:rPr>
            </a:b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40404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12292" name="Picture 4" descr="Д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7488" y="-1182688"/>
            <a:ext cx="409575" cy="381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43438" y="714357"/>
            <a:ext cx="278608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пройдут еще многие годы, 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Может сложится чья-то судьба, 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исчезнут и боль, и невзгоды, 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Прекратится повсюду стрельба! 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 пока будут будни учебы 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ответы звучат у доски, 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Без насилия мир и без злобы, 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подаренных роз лепестки!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Марк Львовский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 spd="med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230</Words>
  <Application>Microsoft Office PowerPoint</Application>
  <PresentationFormat>Экран (4:3)</PresentationFormat>
  <Paragraphs>45</Paragraphs>
  <Slides>15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Your Company Name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Your User Name</dc:creator>
  <cp:lastModifiedBy>Гоша Гоголев</cp:lastModifiedBy>
  <cp:revision>12</cp:revision>
  <dcterms:created xsi:type="dcterms:W3CDTF">2012-03-17T00:09:19Z</dcterms:created>
  <dcterms:modified xsi:type="dcterms:W3CDTF">2012-11-12T11:18:39Z</dcterms:modified>
</cp:coreProperties>
</file>