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85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2.vml.rels><?xml version="1.0" encoding="UTF-8" standalone="yes"?>
<Relationships xmlns="http://schemas.openxmlformats.org/package/2006/relationships"><Relationship Id="rId8" Type="http://schemas.openxmlformats.org/officeDocument/2006/relationships/image" Target="../media/image11.wmf"/><Relationship Id="rId3" Type="http://schemas.openxmlformats.org/officeDocument/2006/relationships/image" Target="../media/image6.wmf"/><Relationship Id="rId7" Type="http://schemas.openxmlformats.org/officeDocument/2006/relationships/image" Target="../media/image10.wmf"/><Relationship Id="rId2" Type="http://schemas.openxmlformats.org/officeDocument/2006/relationships/image" Target="../media/image5.wmf"/><Relationship Id="rId1" Type="http://schemas.openxmlformats.org/officeDocument/2006/relationships/image" Target="../media/image4.wmf"/><Relationship Id="rId6" Type="http://schemas.openxmlformats.org/officeDocument/2006/relationships/image" Target="../media/image9.wmf"/><Relationship Id="rId5" Type="http://schemas.openxmlformats.org/officeDocument/2006/relationships/image" Target="../media/image8.wmf"/><Relationship Id="rId10" Type="http://schemas.openxmlformats.org/officeDocument/2006/relationships/image" Target="../media/image13.wmf"/><Relationship Id="rId4" Type="http://schemas.openxmlformats.org/officeDocument/2006/relationships/image" Target="../media/image7.wmf"/><Relationship Id="rId9" Type="http://schemas.openxmlformats.org/officeDocument/2006/relationships/image" Target="../media/image12.wmf"/></Relationships>
</file>

<file path=ppt/drawings/_rels/vmlDrawing3.vml.rels><?xml version="1.0" encoding="UTF-8" standalone="yes"?>
<Relationships xmlns="http://schemas.openxmlformats.org/package/2006/relationships"><Relationship Id="rId8" Type="http://schemas.openxmlformats.org/officeDocument/2006/relationships/image" Target="../media/image21.wmf"/><Relationship Id="rId3" Type="http://schemas.openxmlformats.org/officeDocument/2006/relationships/image" Target="../media/image16.wmf"/><Relationship Id="rId7" Type="http://schemas.openxmlformats.org/officeDocument/2006/relationships/image" Target="../media/image20.wmf"/><Relationship Id="rId2" Type="http://schemas.openxmlformats.org/officeDocument/2006/relationships/image" Target="../media/image15.wmf"/><Relationship Id="rId1" Type="http://schemas.openxmlformats.org/officeDocument/2006/relationships/image" Target="../media/image14.wmf"/><Relationship Id="rId6" Type="http://schemas.openxmlformats.org/officeDocument/2006/relationships/image" Target="../media/image19.wmf"/><Relationship Id="rId5" Type="http://schemas.openxmlformats.org/officeDocument/2006/relationships/image" Target="../media/image18.wmf"/><Relationship Id="rId4" Type="http://schemas.openxmlformats.org/officeDocument/2006/relationships/image" Target="../media/image17.wmf"/><Relationship Id="rId9" Type="http://schemas.openxmlformats.org/officeDocument/2006/relationships/image" Target="../media/image22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25.wmf"/><Relationship Id="rId2" Type="http://schemas.openxmlformats.org/officeDocument/2006/relationships/image" Target="../media/image24.wmf"/><Relationship Id="rId1" Type="http://schemas.openxmlformats.org/officeDocument/2006/relationships/image" Target="../media/image23.wmf"/><Relationship Id="rId4" Type="http://schemas.openxmlformats.org/officeDocument/2006/relationships/image" Target="../media/image26.wmf"/></Relationships>
</file>

<file path=ppt/drawings/_rels/vmlDrawing5.vml.rels><?xml version="1.0" encoding="UTF-8" standalone="yes"?>
<Relationships xmlns="http://schemas.openxmlformats.org/package/2006/relationships"><Relationship Id="rId8" Type="http://schemas.openxmlformats.org/officeDocument/2006/relationships/image" Target="../media/image34.wmf"/><Relationship Id="rId13" Type="http://schemas.openxmlformats.org/officeDocument/2006/relationships/image" Target="../media/image39.wmf"/><Relationship Id="rId3" Type="http://schemas.openxmlformats.org/officeDocument/2006/relationships/image" Target="../media/image29.wmf"/><Relationship Id="rId7" Type="http://schemas.openxmlformats.org/officeDocument/2006/relationships/image" Target="../media/image33.wmf"/><Relationship Id="rId12" Type="http://schemas.openxmlformats.org/officeDocument/2006/relationships/image" Target="../media/image38.wmf"/><Relationship Id="rId2" Type="http://schemas.openxmlformats.org/officeDocument/2006/relationships/image" Target="../media/image28.wmf"/><Relationship Id="rId1" Type="http://schemas.openxmlformats.org/officeDocument/2006/relationships/image" Target="../media/image27.wmf"/><Relationship Id="rId6" Type="http://schemas.openxmlformats.org/officeDocument/2006/relationships/image" Target="../media/image32.wmf"/><Relationship Id="rId11" Type="http://schemas.openxmlformats.org/officeDocument/2006/relationships/image" Target="../media/image37.wmf"/><Relationship Id="rId5" Type="http://schemas.openxmlformats.org/officeDocument/2006/relationships/image" Target="../media/image31.wmf"/><Relationship Id="rId10" Type="http://schemas.openxmlformats.org/officeDocument/2006/relationships/image" Target="../media/image36.wmf"/><Relationship Id="rId4" Type="http://schemas.openxmlformats.org/officeDocument/2006/relationships/image" Target="../media/image30.wmf"/><Relationship Id="rId9" Type="http://schemas.openxmlformats.org/officeDocument/2006/relationships/image" Target="../media/image35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11.10.2012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Объект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11.10.2012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11.10.2012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11.10.2012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Объект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11.10.2012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11.10.2012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11.10.2012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11.10.2012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3.wm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wmf"/><Relationship Id="rId13" Type="http://schemas.openxmlformats.org/officeDocument/2006/relationships/oleObject" Target="../embeddings/oleObject7.bin"/><Relationship Id="rId18" Type="http://schemas.openxmlformats.org/officeDocument/2006/relationships/image" Target="../media/image11.wmf"/><Relationship Id="rId3" Type="http://schemas.openxmlformats.org/officeDocument/2006/relationships/oleObject" Target="../embeddings/oleObject2.bin"/><Relationship Id="rId21" Type="http://schemas.openxmlformats.org/officeDocument/2006/relationships/oleObject" Target="../embeddings/oleObject11.bin"/><Relationship Id="rId7" Type="http://schemas.openxmlformats.org/officeDocument/2006/relationships/oleObject" Target="../embeddings/oleObject4.bin"/><Relationship Id="rId12" Type="http://schemas.openxmlformats.org/officeDocument/2006/relationships/image" Target="../media/image8.wmf"/><Relationship Id="rId17" Type="http://schemas.openxmlformats.org/officeDocument/2006/relationships/oleObject" Target="../embeddings/oleObject9.bin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0.wmf"/><Relationship Id="rId20" Type="http://schemas.openxmlformats.org/officeDocument/2006/relationships/image" Target="../media/image12.wmf"/><Relationship Id="rId1" Type="http://schemas.openxmlformats.org/officeDocument/2006/relationships/vmlDrawing" Target="../drawings/vmlDrawing2.vml"/><Relationship Id="rId6" Type="http://schemas.openxmlformats.org/officeDocument/2006/relationships/image" Target="../media/image5.wmf"/><Relationship Id="rId11" Type="http://schemas.openxmlformats.org/officeDocument/2006/relationships/oleObject" Target="../embeddings/oleObject6.bin"/><Relationship Id="rId5" Type="http://schemas.openxmlformats.org/officeDocument/2006/relationships/oleObject" Target="../embeddings/oleObject3.bin"/><Relationship Id="rId15" Type="http://schemas.openxmlformats.org/officeDocument/2006/relationships/oleObject" Target="../embeddings/oleObject8.bin"/><Relationship Id="rId10" Type="http://schemas.openxmlformats.org/officeDocument/2006/relationships/image" Target="../media/image7.wmf"/><Relationship Id="rId19" Type="http://schemas.openxmlformats.org/officeDocument/2006/relationships/oleObject" Target="../embeddings/oleObject10.bin"/><Relationship Id="rId4" Type="http://schemas.openxmlformats.org/officeDocument/2006/relationships/image" Target="../media/image4.wmf"/><Relationship Id="rId9" Type="http://schemas.openxmlformats.org/officeDocument/2006/relationships/oleObject" Target="../embeddings/oleObject5.bin"/><Relationship Id="rId14" Type="http://schemas.openxmlformats.org/officeDocument/2006/relationships/image" Target="../media/image9.wmf"/><Relationship Id="rId22" Type="http://schemas.openxmlformats.org/officeDocument/2006/relationships/image" Target="../media/image13.wmf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wmf"/><Relationship Id="rId13" Type="http://schemas.openxmlformats.org/officeDocument/2006/relationships/oleObject" Target="../embeddings/oleObject17.bin"/><Relationship Id="rId18" Type="http://schemas.openxmlformats.org/officeDocument/2006/relationships/image" Target="../media/image21.wmf"/><Relationship Id="rId3" Type="http://schemas.openxmlformats.org/officeDocument/2006/relationships/oleObject" Target="../embeddings/oleObject12.bin"/><Relationship Id="rId7" Type="http://schemas.openxmlformats.org/officeDocument/2006/relationships/oleObject" Target="../embeddings/oleObject14.bin"/><Relationship Id="rId12" Type="http://schemas.openxmlformats.org/officeDocument/2006/relationships/image" Target="../media/image18.wmf"/><Relationship Id="rId17" Type="http://schemas.openxmlformats.org/officeDocument/2006/relationships/oleObject" Target="../embeddings/oleObject19.bin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0.wmf"/><Relationship Id="rId20" Type="http://schemas.openxmlformats.org/officeDocument/2006/relationships/image" Target="../media/image22.wmf"/><Relationship Id="rId1" Type="http://schemas.openxmlformats.org/officeDocument/2006/relationships/vmlDrawing" Target="../drawings/vmlDrawing3.vml"/><Relationship Id="rId6" Type="http://schemas.openxmlformats.org/officeDocument/2006/relationships/image" Target="../media/image15.wmf"/><Relationship Id="rId11" Type="http://schemas.openxmlformats.org/officeDocument/2006/relationships/oleObject" Target="../embeddings/oleObject16.bin"/><Relationship Id="rId5" Type="http://schemas.openxmlformats.org/officeDocument/2006/relationships/oleObject" Target="../embeddings/oleObject13.bin"/><Relationship Id="rId15" Type="http://schemas.openxmlformats.org/officeDocument/2006/relationships/oleObject" Target="../embeddings/oleObject18.bin"/><Relationship Id="rId10" Type="http://schemas.openxmlformats.org/officeDocument/2006/relationships/image" Target="../media/image17.wmf"/><Relationship Id="rId19" Type="http://schemas.openxmlformats.org/officeDocument/2006/relationships/oleObject" Target="../embeddings/oleObject20.bin"/><Relationship Id="rId4" Type="http://schemas.openxmlformats.org/officeDocument/2006/relationships/image" Target="../media/image14.wmf"/><Relationship Id="rId9" Type="http://schemas.openxmlformats.org/officeDocument/2006/relationships/oleObject" Target="../embeddings/oleObject15.bin"/><Relationship Id="rId14" Type="http://schemas.openxmlformats.org/officeDocument/2006/relationships/image" Target="../media/image19.wmf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wmf"/><Relationship Id="rId3" Type="http://schemas.openxmlformats.org/officeDocument/2006/relationships/oleObject" Target="../embeddings/oleObject21.bin"/><Relationship Id="rId7" Type="http://schemas.openxmlformats.org/officeDocument/2006/relationships/oleObject" Target="../embeddings/oleObject2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24.wmf"/><Relationship Id="rId5" Type="http://schemas.openxmlformats.org/officeDocument/2006/relationships/oleObject" Target="../embeddings/oleObject22.bin"/><Relationship Id="rId10" Type="http://schemas.openxmlformats.org/officeDocument/2006/relationships/image" Target="../media/image26.wmf"/><Relationship Id="rId4" Type="http://schemas.openxmlformats.org/officeDocument/2006/relationships/image" Target="../media/image23.wmf"/><Relationship Id="rId9" Type="http://schemas.openxmlformats.org/officeDocument/2006/relationships/oleObject" Target="../embeddings/oleObject24.bin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wmf"/><Relationship Id="rId13" Type="http://schemas.openxmlformats.org/officeDocument/2006/relationships/oleObject" Target="../embeddings/oleObject30.bin"/><Relationship Id="rId18" Type="http://schemas.openxmlformats.org/officeDocument/2006/relationships/image" Target="../media/image34.wmf"/><Relationship Id="rId26" Type="http://schemas.openxmlformats.org/officeDocument/2006/relationships/image" Target="../media/image38.wmf"/><Relationship Id="rId3" Type="http://schemas.openxmlformats.org/officeDocument/2006/relationships/oleObject" Target="../embeddings/oleObject25.bin"/><Relationship Id="rId21" Type="http://schemas.openxmlformats.org/officeDocument/2006/relationships/oleObject" Target="../embeddings/oleObject34.bin"/><Relationship Id="rId7" Type="http://schemas.openxmlformats.org/officeDocument/2006/relationships/oleObject" Target="../embeddings/oleObject27.bin"/><Relationship Id="rId12" Type="http://schemas.openxmlformats.org/officeDocument/2006/relationships/image" Target="../media/image31.wmf"/><Relationship Id="rId17" Type="http://schemas.openxmlformats.org/officeDocument/2006/relationships/oleObject" Target="../embeddings/oleObject32.bin"/><Relationship Id="rId25" Type="http://schemas.openxmlformats.org/officeDocument/2006/relationships/oleObject" Target="../embeddings/oleObject36.bin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3.wmf"/><Relationship Id="rId20" Type="http://schemas.openxmlformats.org/officeDocument/2006/relationships/image" Target="../media/image35.wmf"/><Relationship Id="rId1" Type="http://schemas.openxmlformats.org/officeDocument/2006/relationships/vmlDrawing" Target="../drawings/vmlDrawing5.vml"/><Relationship Id="rId6" Type="http://schemas.openxmlformats.org/officeDocument/2006/relationships/image" Target="../media/image28.wmf"/><Relationship Id="rId11" Type="http://schemas.openxmlformats.org/officeDocument/2006/relationships/oleObject" Target="../embeddings/oleObject29.bin"/><Relationship Id="rId24" Type="http://schemas.openxmlformats.org/officeDocument/2006/relationships/image" Target="../media/image37.wmf"/><Relationship Id="rId5" Type="http://schemas.openxmlformats.org/officeDocument/2006/relationships/oleObject" Target="../embeddings/oleObject26.bin"/><Relationship Id="rId15" Type="http://schemas.openxmlformats.org/officeDocument/2006/relationships/oleObject" Target="../embeddings/oleObject31.bin"/><Relationship Id="rId23" Type="http://schemas.openxmlformats.org/officeDocument/2006/relationships/oleObject" Target="../embeddings/oleObject35.bin"/><Relationship Id="rId28" Type="http://schemas.openxmlformats.org/officeDocument/2006/relationships/image" Target="../media/image39.wmf"/><Relationship Id="rId10" Type="http://schemas.openxmlformats.org/officeDocument/2006/relationships/image" Target="../media/image30.wmf"/><Relationship Id="rId19" Type="http://schemas.openxmlformats.org/officeDocument/2006/relationships/oleObject" Target="../embeddings/oleObject33.bin"/><Relationship Id="rId4" Type="http://schemas.openxmlformats.org/officeDocument/2006/relationships/image" Target="../media/image27.wmf"/><Relationship Id="rId9" Type="http://schemas.openxmlformats.org/officeDocument/2006/relationships/oleObject" Target="../embeddings/oleObject28.bin"/><Relationship Id="rId14" Type="http://schemas.openxmlformats.org/officeDocument/2006/relationships/image" Target="../media/image32.wmf"/><Relationship Id="rId22" Type="http://schemas.openxmlformats.org/officeDocument/2006/relationships/image" Target="../media/image36.wmf"/><Relationship Id="rId27" Type="http://schemas.openxmlformats.org/officeDocument/2006/relationships/oleObject" Target="../embeddings/oleObject37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US" dirty="0" smtClean="0"/>
              <a:t>12.10.2012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7200" i="1" dirty="0" smtClean="0">
                <a:latin typeface="Times New Roman" pitchFamily="18" charset="0"/>
                <a:cs typeface="Times New Roman" pitchFamily="18" charset="0"/>
              </a:rPr>
              <a:t>Тема урока</a:t>
            </a:r>
          </a:p>
          <a:p>
            <a:pPr marL="0" indent="0" algn="ctr">
              <a:buNone/>
            </a:pPr>
            <a:r>
              <a:rPr lang="ru-RU" sz="72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«Применение производной»</a:t>
            </a:r>
            <a:endParaRPr lang="ru-RU" sz="7200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6289533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ru-RU" sz="3600" dirty="0" smtClean="0">
                <a:solidFill>
                  <a:srgbClr val="0070C0"/>
                </a:solidFill>
              </a:rPr>
              <a:t>Производная может применяться для:</a:t>
            </a:r>
          </a:p>
          <a:p>
            <a:pPr marL="0" indent="0">
              <a:buNone/>
            </a:pPr>
            <a:r>
              <a:rPr lang="ru-RU" sz="3600" dirty="0" smtClean="0"/>
              <a:t>   </a:t>
            </a:r>
            <a:r>
              <a:rPr lang="ru-RU" sz="3600" dirty="0" smtClean="0">
                <a:solidFill>
                  <a:srgbClr val="C00000"/>
                </a:solidFill>
              </a:rPr>
              <a:t>1) Нахождения уравнения касательной к графику функции;</a:t>
            </a:r>
          </a:p>
          <a:p>
            <a:pPr marL="0" indent="0">
              <a:buNone/>
            </a:pPr>
            <a:r>
              <a:rPr lang="ru-RU" sz="3600" dirty="0"/>
              <a:t> </a:t>
            </a:r>
            <a:r>
              <a:rPr lang="ru-RU" sz="3600" dirty="0" smtClean="0"/>
              <a:t>  </a:t>
            </a:r>
            <a:r>
              <a:rPr lang="ru-RU" sz="3600" dirty="0" smtClean="0">
                <a:solidFill>
                  <a:srgbClr val="FF0000"/>
                </a:solidFill>
              </a:rPr>
              <a:t>2) </a:t>
            </a:r>
            <a:r>
              <a:rPr lang="ru-RU" sz="3600" dirty="0" smtClean="0">
                <a:solidFill>
                  <a:srgbClr val="FF0000"/>
                </a:solidFill>
              </a:rPr>
              <a:t>Нахождение наибольшего и наименьшего значения функции на отрезке;</a:t>
            </a:r>
            <a:endParaRPr lang="ru-RU" sz="3600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ru-RU" sz="3600" dirty="0" smtClean="0"/>
              <a:t>   </a:t>
            </a:r>
            <a:r>
              <a:rPr lang="ru-RU" sz="3600" dirty="0" smtClean="0">
                <a:solidFill>
                  <a:srgbClr val="800000"/>
                </a:solidFill>
              </a:rPr>
              <a:t>3) </a:t>
            </a:r>
            <a:r>
              <a:rPr lang="ru-RU" sz="3600" dirty="0" smtClean="0">
                <a:solidFill>
                  <a:srgbClr val="800000"/>
                </a:solidFill>
              </a:rPr>
              <a:t>Исследование на монотонность, н</a:t>
            </a:r>
            <a:r>
              <a:rPr lang="ru-RU" sz="3600" dirty="0" smtClean="0">
                <a:solidFill>
                  <a:srgbClr val="800000"/>
                </a:solidFill>
              </a:rPr>
              <a:t>ахождение </a:t>
            </a:r>
            <a:r>
              <a:rPr lang="ru-RU" sz="3600" dirty="0" smtClean="0">
                <a:solidFill>
                  <a:srgbClr val="800000"/>
                </a:solidFill>
              </a:rPr>
              <a:t>экстремумов функции.</a:t>
            </a:r>
            <a:endParaRPr lang="ru-RU" sz="3600" dirty="0">
              <a:solidFill>
                <a:srgbClr val="8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86974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1027584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0070C0"/>
                </a:solidFill>
              </a:rPr>
              <a:t>Уравнение касательной к графику функции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dirty="0" smtClean="0">
                <a:solidFill>
                  <a:srgbClr val="FF0000"/>
                </a:solidFill>
              </a:rPr>
              <a:t>Алгоритм нахождения:</a:t>
            </a:r>
          </a:p>
          <a:p>
            <a:pPr marL="0" indent="0">
              <a:buNone/>
            </a:pPr>
            <a:r>
              <a:rPr lang="ru-RU" dirty="0" smtClean="0"/>
              <a:t>1) Найти значение функции в заданной точке;</a:t>
            </a:r>
          </a:p>
          <a:p>
            <a:pPr marL="0" indent="0">
              <a:buNone/>
            </a:pPr>
            <a:r>
              <a:rPr lang="ru-RU" dirty="0" smtClean="0"/>
              <a:t>2) Найти производную функции;</a:t>
            </a:r>
          </a:p>
          <a:p>
            <a:pPr marL="0" indent="0">
              <a:buNone/>
            </a:pPr>
            <a:r>
              <a:rPr lang="ru-RU" dirty="0"/>
              <a:t>3</a:t>
            </a:r>
            <a:r>
              <a:rPr lang="ru-RU" dirty="0" smtClean="0"/>
              <a:t>) Найти значение производной в заданной точке;</a:t>
            </a:r>
          </a:p>
          <a:p>
            <a:pPr marL="0" indent="0">
              <a:buNone/>
            </a:pPr>
            <a:r>
              <a:rPr lang="ru-RU" dirty="0" smtClean="0"/>
              <a:t>4) Написать уравнение касательной к графику функции.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123602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70C0"/>
                </a:solidFill>
              </a:rPr>
              <a:t>Общий вид уравнения касательной</a:t>
            </a:r>
            <a:endParaRPr lang="ru-RU" dirty="0">
              <a:solidFill>
                <a:srgbClr val="0070C0"/>
              </a:solidFill>
            </a:endParaRPr>
          </a:p>
        </p:txBody>
      </p:sp>
      <p:graphicFrame>
        <p:nvGraphicFramePr>
          <p:cNvPr id="4" name="Объект 3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12853294"/>
              </p:ext>
            </p:extLst>
          </p:nvPr>
        </p:nvGraphicFramePr>
        <p:xfrm>
          <a:off x="251520" y="2420888"/>
          <a:ext cx="8686800" cy="11541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4" name="Формула" r:id="rId3" imgW="1815840" imgH="241200" progId="Equation.3">
                  <p:embed/>
                </p:oleObj>
              </mc:Choice>
              <mc:Fallback>
                <p:oleObj name="Формула" r:id="rId3" imgW="1815840" imgH="2412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51520" y="2420888"/>
                        <a:ext cx="8686800" cy="11541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48509791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Пример 1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052736"/>
            <a:ext cx="8812088" cy="5472608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>
                <a:solidFill>
                  <a:srgbClr val="00B0F0"/>
                </a:solidFill>
              </a:rPr>
              <a:t>Написать уравнение касательной к графику функции </a:t>
            </a:r>
            <a:r>
              <a:rPr lang="en-US" dirty="0" smtClean="0">
                <a:solidFill>
                  <a:srgbClr val="00B0F0"/>
                </a:solidFill>
              </a:rPr>
              <a:t>y=5-3x-2x</a:t>
            </a:r>
            <a:r>
              <a:rPr lang="en-US" sz="3600" baseline="30000" dirty="0" smtClean="0">
                <a:solidFill>
                  <a:srgbClr val="00B0F0"/>
                </a:solidFill>
              </a:rPr>
              <a:t>3</a:t>
            </a:r>
            <a:r>
              <a:rPr lang="en-US" sz="3600" dirty="0" smtClean="0">
                <a:solidFill>
                  <a:srgbClr val="00B0F0"/>
                </a:solidFill>
              </a:rPr>
              <a:t> </a:t>
            </a:r>
            <a:r>
              <a:rPr lang="ru-RU" sz="3600" dirty="0" smtClean="0">
                <a:solidFill>
                  <a:srgbClr val="00B0F0"/>
                </a:solidFill>
              </a:rPr>
              <a:t>в  точке </a:t>
            </a:r>
            <a:r>
              <a:rPr lang="en-US" sz="3600" dirty="0" smtClean="0">
                <a:solidFill>
                  <a:srgbClr val="00B0F0"/>
                </a:solidFill>
              </a:rPr>
              <a:t>x</a:t>
            </a:r>
            <a:r>
              <a:rPr lang="en-US" sz="3600" baseline="-25000" dirty="0" smtClean="0">
                <a:solidFill>
                  <a:srgbClr val="00B0F0"/>
                </a:solidFill>
              </a:rPr>
              <a:t>0</a:t>
            </a:r>
            <a:r>
              <a:rPr lang="en-US" sz="3600" dirty="0" smtClean="0">
                <a:solidFill>
                  <a:srgbClr val="00B0F0"/>
                </a:solidFill>
              </a:rPr>
              <a:t> = 1.</a:t>
            </a:r>
          </a:p>
          <a:p>
            <a:pPr marL="0" indent="0">
              <a:buNone/>
            </a:pPr>
            <a:r>
              <a:rPr lang="ru-RU" sz="2400" dirty="0" smtClean="0">
                <a:solidFill>
                  <a:srgbClr val="7030A0"/>
                </a:solidFill>
              </a:rPr>
              <a:t>1) Найдем значение функции в заданной точке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ru-RU" sz="2400" dirty="0" smtClean="0">
                <a:solidFill>
                  <a:srgbClr val="7030A0"/>
                </a:solidFill>
              </a:rPr>
              <a:t>2) Найдем производную функции	</a:t>
            </a:r>
          </a:p>
          <a:p>
            <a:pPr marL="0" indent="0">
              <a:buNone/>
            </a:pPr>
            <a:endParaRPr lang="ru-RU" sz="2400" dirty="0">
              <a:solidFill>
                <a:srgbClr val="7030A0"/>
              </a:solidFill>
            </a:endParaRPr>
          </a:p>
          <a:p>
            <a:pPr marL="0" indent="0">
              <a:buNone/>
            </a:pPr>
            <a:r>
              <a:rPr lang="ru-RU" sz="2400" dirty="0" smtClean="0">
                <a:solidFill>
                  <a:srgbClr val="7030A0"/>
                </a:solidFill>
              </a:rPr>
              <a:t>3) Найдем значение производной в заданной точке</a:t>
            </a:r>
          </a:p>
          <a:p>
            <a:pPr marL="0" indent="0">
              <a:buNone/>
            </a:pPr>
            <a:endParaRPr lang="ru-RU" sz="2400" dirty="0" smtClean="0">
              <a:solidFill>
                <a:srgbClr val="7030A0"/>
              </a:solidFill>
            </a:endParaRPr>
          </a:p>
          <a:p>
            <a:pPr marL="0" indent="0">
              <a:buNone/>
            </a:pPr>
            <a:endParaRPr lang="ru-RU" sz="2400" dirty="0" smtClean="0">
              <a:solidFill>
                <a:srgbClr val="7030A0"/>
              </a:solidFill>
            </a:endParaRPr>
          </a:p>
          <a:p>
            <a:pPr marL="0" indent="0">
              <a:buNone/>
            </a:pPr>
            <a:r>
              <a:rPr lang="ru-RU" sz="2400" dirty="0" smtClean="0">
                <a:solidFill>
                  <a:srgbClr val="7030A0"/>
                </a:solidFill>
              </a:rPr>
              <a:t>4)</a:t>
            </a:r>
            <a:endParaRPr lang="ru-RU" sz="2400" dirty="0">
              <a:solidFill>
                <a:srgbClr val="7030A0"/>
              </a:solidFill>
            </a:endParaRPr>
          </a:p>
        </p:txBody>
      </p:sp>
      <p:graphicFrame>
        <p:nvGraphicFramePr>
          <p:cNvPr id="5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41322034"/>
              </p:ext>
            </p:extLst>
          </p:nvPr>
        </p:nvGraphicFramePr>
        <p:xfrm>
          <a:off x="395536" y="2564904"/>
          <a:ext cx="2736304" cy="5760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29" name="Формула" r:id="rId3" imgW="1346040" imgH="228600" progId="Equation.3">
                  <p:embed/>
                </p:oleObj>
              </mc:Choice>
              <mc:Fallback>
                <p:oleObj name="Формула" r:id="rId3" imgW="1346040" imgH="2286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95536" y="2564904"/>
                        <a:ext cx="2736304" cy="57606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Объект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34123677"/>
              </p:ext>
            </p:extLst>
          </p:nvPr>
        </p:nvGraphicFramePr>
        <p:xfrm>
          <a:off x="3203848" y="2564904"/>
          <a:ext cx="1656184" cy="5378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30" name="Формула" r:id="rId5" imgW="647640" imgH="177480" progId="Equation.3">
                  <p:embed/>
                </p:oleObj>
              </mc:Choice>
              <mc:Fallback>
                <p:oleObj name="Формула" r:id="rId5" imgW="647640" imgH="17748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3203848" y="2564904"/>
                        <a:ext cx="1656184" cy="53784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Объект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27036780"/>
              </p:ext>
            </p:extLst>
          </p:nvPr>
        </p:nvGraphicFramePr>
        <p:xfrm>
          <a:off x="4860032" y="2636912"/>
          <a:ext cx="360040" cy="43204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31" name="Формула" r:id="rId7" imgW="126720" imgH="177480" progId="Equation.3">
                  <p:embed/>
                </p:oleObj>
              </mc:Choice>
              <mc:Fallback>
                <p:oleObj name="Формула" r:id="rId7" imgW="126720" imgH="17748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4860032" y="2636912"/>
                        <a:ext cx="360040" cy="43204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Объект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21364008"/>
              </p:ext>
            </p:extLst>
          </p:nvPr>
        </p:nvGraphicFramePr>
        <p:xfrm>
          <a:off x="395536" y="3717032"/>
          <a:ext cx="2952328" cy="51663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32" name="Формула" r:id="rId9" imgW="1473120" imgH="228600" progId="Equation.3">
                  <p:embed/>
                </p:oleObj>
              </mc:Choice>
              <mc:Fallback>
                <p:oleObj name="Формула" r:id="rId9" imgW="1473120" imgH="2286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395536" y="3717032"/>
                        <a:ext cx="2952328" cy="51663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Объект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61579325"/>
              </p:ext>
            </p:extLst>
          </p:nvPr>
        </p:nvGraphicFramePr>
        <p:xfrm>
          <a:off x="3347864" y="3717032"/>
          <a:ext cx="1368152" cy="50405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33" name="Формула" r:id="rId11" imgW="558720" imgH="203040" progId="Equation.3">
                  <p:embed/>
                </p:oleObj>
              </mc:Choice>
              <mc:Fallback>
                <p:oleObj name="Формула" r:id="rId11" imgW="558720" imgH="20304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3347864" y="3717032"/>
                        <a:ext cx="1368152" cy="50405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Объект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64243026"/>
              </p:ext>
            </p:extLst>
          </p:nvPr>
        </p:nvGraphicFramePr>
        <p:xfrm>
          <a:off x="395536" y="4653136"/>
          <a:ext cx="2376264" cy="5760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34" name="Формула" r:id="rId13" imgW="1143000" imgH="228600" progId="Equation.3">
                  <p:embed/>
                </p:oleObj>
              </mc:Choice>
              <mc:Fallback>
                <p:oleObj name="Формула" r:id="rId13" imgW="1143000" imgH="2286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395536" y="4653136"/>
                        <a:ext cx="2376264" cy="57606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Объект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82652681"/>
              </p:ext>
            </p:extLst>
          </p:nvPr>
        </p:nvGraphicFramePr>
        <p:xfrm>
          <a:off x="2771800" y="4725144"/>
          <a:ext cx="720080" cy="39382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35" name="Формула" r:id="rId15" imgW="228600" imgH="177480" progId="Equation.3">
                  <p:embed/>
                </p:oleObj>
              </mc:Choice>
              <mc:Fallback>
                <p:oleObj name="Формула" r:id="rId15" imgW="228600" imgH="17748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6"/>
                      <a:stretch>
                        <a:fillRect/>
                      </a:stretch>
                    </p:blipFill>
                    <p:spPr>
                      <a:xfrm>
                        <a:off x="2771800" y="4725144"/>
                        <a:ext cx="720080" cy="39382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Объект 11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4234760429"/>
              </p:ext>
            </p:extLst>
          </p:nvPr>
        </p:nvGraphicFramePr>
        <p:xfrm>
          <a:off x="683568" y="5373216"/>
          <a:ext cx="7627938" cy="441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36" name="Формула" r:id="rId17" imgW="4165560" imgH="241200" progId="Equation.3">
                  <p:embed/>
                </p:oleObj>
              </mc:Choice>
              <mc:Fallback>
                <p:oleObj name="Формула" r:id="rId17" imgW="4165560" imgH="241200" progId="Equation.3">
                  <p:embed/>
                  <p:pic>
                    <p:nvPicPr>
                      <p:cNvPr id="0" name="Объект 3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1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3568" y="5373216"/>
                        <a:ext cx="7627938" cy="4413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Объект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76803365"/>
              </p:ext>
            </p:extLst>
          </p:nvPr>
        </p:nvGraphicFramePr>
        <p:xfrm>
          <a:off x="396875" y="6021388"/>
          <a:ext cx="2519363" cy="5032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37" name="Формула" r:id="rId19" imgW="1333440" imgH="203040" progId="Equation.3">
                  <p:embed/>
                </p:oleObj>
              </mc:Choice>
              <mc:Fallback>
                <p:oleObj name="Формула" r:id="rId19" imgW="1333440" imgH="20304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0"/>
                      <a:stretch>
                        <a:fillRect/>
                      </a:stretch>
                    </p:blipFill>
                    <p:spPr>
                      <a:xfrm>
                        <a:off x="396875" y="6021388"/>
                        <a:ext cx="2519363" cy="5032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" name="Объект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44649659"/>
              </p:ext>
            </p:extLst>
          </p:nvPr>
        </p:nvGraphicFramePr>
        <p:xfrm>
          <a:off x="2987824" y="6021288"/>
          <a:ext cx="1224136" cy="43204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38" name="Формула" r:id="rId21" imgW="520560" imgH="177480" progId="Equation.3">
                  <p:embed/>
                </p:oleObj>
              </mc:Choice>
              <mc:Fallback>
                <p:oleObj name="Формула" r:id="rId21" imgW="520560" imgH="17748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2"/>
                      <a:stretch>
                        <a:fillRect/>
                      </a:stretch>
                    </p:blipFill>
                    <p:spPr>
                      <a:xfrm>
                        <a:off x="2987824" y="6021288"/>
                        <a:ext cx="1224136" cy="43204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6151243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1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1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1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1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19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2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2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3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3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3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9" fill="hold">
                      <p:stCondLst>
                        <p:cond delay="indefinite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595536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Пример 2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1052736"/>
            <a:ext cx="9036496" cy="5544616"/>
          </a:xfrm>
        </p:spPr>
        <p:txBody>
          <a:bodyPr/>
          <a:lstStyle/>
          <a:p>
            <a:pPr marL="0" indent="0">
              <a:buNone/>
            </a:pPr>
            <a:r>
              <a:rPr lang="ru-RU" dirty="0">
                <a:solidFill>
                  <a:schemeClr val="tx1"/>
                </a:solidFill>
              </a:rPr>
              <a:t>Написать уравнение касательной к графику функции  </a:t>
            </a:r>
            <a:r>
              <a:rPr lang="ru-RU" dirty="0" smtClean="0">
                <a:solidFill>
                  <a:schemeClr val="tx1"/>
                </a:solidFill>
              </a:rPr>
              <a:t>     </a:t>
            </a:r>
            <a:r>
              <a:rPr lang="en-US" sz="3600" dirty="0" smtClean="0">
                <a:solidFill>
                  <a:schemeClr val="tx1"/>
                </a:solidFill>
              </a:rPr>
              <a:t> </a:t>
            </a:r>
            <a:r>
              <a:rPr lang="ru-RU" sz="3600" dirty="0" smtClean="0">
                <a:solidFill>
                  <a:schemeClr val="tx1"/>
                </a:solidFill>
              </a:rPr>
              <a:t>         в  </a:t>
            </a:r>
            <a:r>
              <a:rPr lang="ru-RU" sz="3600" dirty="0">
                <a:solidFill>
                  <a:schemeClr val="tx1"/>
                </a:solidFill>
              </a:rPr>
              <a:t>точке </a:t>
            </a:r>
            <a:r>
              <a:rPr lang="en-US" sz="3600" dirty="0">
                <a:solidFill>
                  <a:schemeClr val="tx1"/>
                </a:solidFill>
              </a:rPr>
              <a:t>x</a:t>
            </a:r>
            <a:r>
              <a:rPr lang="en-US" sz="3600" baseline="-25000" dirty="0">
                <a:solidFill>
                  <a:schemeClr val="tx1"/>
                </a:solidFill>
              </a:rPr>
              <a:t>0</a:t>
            </a:r>
            <a:r>
              <a:rPr lang="en-US" sz="3600" dirty="0">
                <a:solidFill>
                  <a:schemeClr val="tx1"/>
                </a:solidFill>
              </a:rPr>
              <a:t> = 1</a:t>
            </a:r>
            <a:r>
              <a:rPr lang="en-US" sz="3600" dirty="0" smtClean="0">
                <a:solidFill>
                  <a:schemeClr val="tx1"/>
                </a:solidFill>
              </a:rPr>
              <a:t>.</a:t>
            </a:r>
            <a:endParaRPr lang="ru-RU" sz="3600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ru-RU" sz="2800" dirty="0" smtClean="0">
                <a:solidFill>
                  <a:srgbClr val="7030A0"/>
                </a:solidFill>
              </a:rPr>
              <a:t>Найдем </a:t>
            </a:r>
            <a:r>
              <a:rPr lang="ru-RU" sz="2800" dirty="0">
                <a:solidFill>
                  <a:srgbClr val="7030A0"/>
                </a:solidFill>
              </a:rPr>
              <a:t>значение функции в заданной </a:t>
            </a:r>
            <a:r>
              <a:rPr lang="ru-RU" sz="2800" dirty="0" smtClean="0">
                <a:solidFill>
                  <a:srgbClr val="7030A0"/>
                </a:solidFill>
              </a:rPr>
              <a:t>точке</a:t>
            </a:r>
          </a:p>
          <a:p>
            <a:pPr marL="0" indent="0">
              <a:buNone/>
            </a:pPr>
            <a:endParaRPr lang="ru-RU" sz="2800" dirty="0" smtClean="0">
              <a:solidFill>
                <a:srgbClr val="7030A0"/>
              </a:solidFill>
            </a:endParaRPr>
          </a:p>
          <a:p>
            <a:pPr marL="0" indent="0">
              <a:buNone/>
            </a:pPr>
            <a:endParaRPr lang="ru-RU" sz="2800" dirty="0" smtClean="0">
              <a:solidFill>
                <a:srgbClr val="7030A0"/>
              </a:solidFill>
            </a:endParaRPr>
          </a:p>
          <a:p>
            <a:pPr marL="0" indent="0">
              <a:buNone/>
            </a:pPr>
            <a:r>
              <a:rPr lang="ru-RU" dirty="0" smtClean="0">
                <a:solidFill>
                  <a:srgbClr val="7030A0"/>
                </a:solidFill>
              </a:rPr>
              <a:t>2</a:t>
            </a:r>
            <a:r>
              <a:rPr lang="ru-RU" dirty="0">
                <a:solidFill>
                  <a:srgbClr val="7030A0"/>
                </a:solidFill>
              </a:rPr>
              <a:t>) Найдем производную функции</a:t>
            </a:r>
            <a:endParaRPr lang="en-US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sz="2800" dirty="0" smtClean="0">
              <a:solidFill>
                <a:srgbClr val="7030A0"/>
              </a:solidFill>
            </a:endParaRPr>
          </a:p>
          <a:p>
            <a:pPr marL="0" indent="0">
              <a:buNone/>
            </a:pPr>
            <a:r>
              <a:rPr lang="ru-RU" sz="2800" dirty="0" smtClean="0">
                <a:solidFill>
                  <a:srgbClr val="7030A0"/>
                </a:solidFill>
              </a:rPr>
              <a:t>3</a:t>
            </a:r>
            <a:r>
              <a:rPr lang="ru-RU" sz="2800" dirty="0">
                <a:solidFill>
                  <a:srgbClr val="7030A0"/>
                </a:solidFill>
              </a:rPr>
              <a:t>) Найдем значение производной в заданной точке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45443845"/>
              </p:ext>
            </p:extLst>
          </p:nvPr>
        </p:nvGraphicFramePr>
        <p:xfrm>
          <a:off x="1835696" y="1700808"/>
          <a:ext cx="1800200" cy="5760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27" name="Формула" r:id="rId3" imgW="647640" imgH="393480" progId="Equation.3">
                  <p:embed/>
                </p:oleObj>
              </mc:Choice>
              <mc:Fallback>
                <p:oleObj name="Формула" r:id="rId3" imgW="647640" imgH="39348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835696" y="1700808"/>
                        <a:ext cx="1800200" cy="57606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03082699"/>
              </p:ext>
            </p:extLst>
          </p:nvPr>
        </p:nvGraphicFramePr>
        <p:xfrm>
          <a:off x="395536" y="4293096"/>
          <a:ext cx="4752528" cy="93610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28" name="Формула" r:id="rId5" imgW="2717640" imgH="469800" progId="Equation.3">
                  <p:embed/>
                </p:oleObj>
              </mc:Choice>
              <mc:Fallback>
                <p:oleObj name="Формула" r:id="rId5" imgW="2717640" imgH="4698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395536" y="4293096"/>
                        <a:ext cx="4752528" cy="93610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Объект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68843032"/>
              </p:ext>
            </p:extLst>
          </p:nvPr>
        </p:nvGraphicFramePr>
        <p:xfrm>
          <a:off x="5220072" y="4437112"/>
          <a:ext cx="1512168" cy="7200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29" name="Формула" r:id="rId7" imgW="914400" imgH="393480" progId="Equation.3">
                  <p:embed/>
                </p:oleObj>
              </mc:Choice>
              <mc:Fallback>
                <p:oleObj name="Формула" r:id="rId7" imgW="914400" imgH="39348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5220072" y="4437112"/>
                        <a:ext cx="1512168" cy="72008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Объект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84495017"/>
              </p:ext>
            </p:extLst>
          </p:nvPr>
        </p:nvGraphicFramePr>
        <p:xfrm>
          <a:off x="6732240" y="4365104"/>
          <a:ext cx="504056" cy="7200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30" name="Формула" r:id="rId9" imgW="215640" imgH="393480" progId="Equation.3">
                  <p:embed/>
                </p:oleObj>
              </mc:Choice>
              <mc:Fallback>
                <p:oleObj name="Формула" r:id="rId9" imgW="215640" imgH="39348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6732240" y="4365104"/>
                        <a:ext cx="504056" cy="72008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Объект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67737188"/>
              </p:ext>
            </p:extLst>
          </p:nvPr>
        </p:nvGraphicFramePr>
        <p:xfrm>
          <a:off x="323528" y="2852936"/>
          <a:ext cx="1800200" cy="7200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31" name="Формула" r:id="rId11" imgW="952200" imgH="393480" progId="Equation.3">
                  <p:embed/>
                </p:oleObj>
              </mc:Choice>
              <mc:Fallback>
                <p:oleObj name="Формула" r:id="rId11" imgW="952200" imgH="39348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323528" y="2852936"/>
                        <a:ext cx="1800200" cy="72008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Объект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07049673"/>
              </p:ext>
            </p:extLst>
          </p:nvPr>
        </p:nvGraphicFramePr>
        <p:xfrm>
          <a:off x="2195736" y="2852936"/>
          <a:ext cx="504056" cy="7200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32" name="Формула" r:id="rId13" imgW="266400" imgH="393480" progId="Equation.3">
                  <p:embed/>
                </p:oleObj>
              </mc:Choice>
              <mc:Fallback>
                <p:oleObj name="Формула" r:id="rId13" imgW="266400" imgH="39348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2195736" y="2852936"/>
                        <a:ext cx="504056" cy="72008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Объект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93040441"/>
              </p:ext>
            </p:extLst>
          </p:nvPr>
        </p:nvGraphicFramePr>
        <p:xfrm>
          <a:off x="2699792" y="2996952"/>
          <a:ext cx="340454" cy="44259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33" name="Формула" r:id="rId15" imgW="126720" imgH="164880" progId="Equation.3">
                  <p:embed/>
                </p:oleObj>
              </mc:Choice>
              <mc:Fallback>
                <p:oleObj name="Формула" r:id="rId15" imgW="126720" imgH="16488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6"/>
                      <a:stretch>
                        <a:fillRect/>
                      </a:stretch>
                    </p:blipFill>
                    <p:spPr>
                      <a:xfrm>
                        <a:off x="2699792" y="2996952"/>
                        <a:ext cx="340454" cy="44259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Объект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07641105"/>
              </p:ext>
            </p:extLst>
          </p:nvPr>
        </p:nvGraphicFramePr>
        <p:xfrm>
          <a:off x="395536" y="5949280"/>
          <a:ext cx="1296144" cy="7200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34" name="Формула" r:id="rId17" imgW="799920" imgH="393480" progId="Equation.3">
                  <p:embed/>
                </p:oleObj>
              </mc:Choice>
              <mc:Fallback>
                <p:oleObj name="Формула" r:id="rId17" imgW="799920" imgH="39348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8"/>
                      <a:stretch>
                        <a:fillRect/>
                      </a:stretch>
                    </p:blipFill>
                    <p:spPr>
                      <a:xfrm>
                        <a:off x="395536" y="5949280"/>
                        <a:ext cx="1296144" cy="72008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Объект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30377795"/>
              </p:ext>
            </p:extLst>
          </p:nvPr>
        </p:nvGraphicFramePr>
        <p:xfrm>
          <a:off x="1763688" y="5949280"/>
          <a:ext cx="360040" cy="7200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35" name="Формула" r:id="rId19" imgW="152280" imgH="393480" progId="Equation.3">
                  <p:embed/>
                </p:oleObj>
              </mc:Choice>
              <mc:Fallback>
                <p:oleObj name="Формула" r:id="rId19" imgW="152280" imgH="39348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0"/>
                      <a:stretch>
                        <a:fillRect/>
                      </a:stretch>
                    </p:blipFill>
                    <p:spPr>
                      <a:xfrm>
                        <a:off x="1763688" y="5949280"/>
                        <a:ext cx="360040" cy="72008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6215875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404664"/>
            <a:ext cx="8740080" cy="5675461"/>
          </a:xfrm>
        </p:spPr>
        <p:txBody>
          <a:bodyPr/>
          <a:lstStyle/>
          <a:p>
            <a:pPr marL="0" indent="0">
              <a:buNone/>
            </a:pPr>
            <a:r>
              <a:rPr lang="ru-RU" dirty="0">
                <a:solidFill>
                  <a:srgbClr val="7030A0"/>
                </a:solidFill>
              </a:rPr>
              <a:t>4</a:t>
            </a:r>
            <a:r>
              <a:rPr lang="ru-RU" dirty="0" smtClean="0">
                <a:solidFill>
                  <a:srgbClr val="7030A0"/>
                </a:solidFill>
              </a:rPr>
              <a:t>)</a:t>
            </a:r>
          </a:p>
          <a:p>
            <a:pPr marL="0" indent="0">
              <a:buNone/>
            </a:pPr>
            <a:r>
              <a:rPr lang="ru-RU" dirty="0">
                <a:solidFill>
                  <a:srgbClr val="7030A0"/>
                </a:solidFill>
              </a:rPr>
              <a:t> </a:t>
            </a:r>
            <a:r>
              <a:rPr lang="ru-RU" dirty="0" smtClean="0">
                <a:solidFill>
                  <a:srgbClr val="7030A0"/>
                </a:solidFill>
              </a:rPr>
              <a:t>     </a:t>
            </a:r>
            <a:endParaRPr lang="ru-RU" dirty="0">
              <a:solidFill>
                <a:srgbClr val="7030A0"/>
              </a:solidFill>
            </a:endParaRPr>
          </a:p>
          <a:p>
            <a:pPr marL="0" indent="0">
              <a:buNone/>
            </a:pP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4288737030"/>
              </p:ext>
            </p:extLst>
          </p:nvPr>
        </p:nvGraphicFramePr>
        <p:xfrm>
          <a:off x="899592" y="476672"/>
          <a:ext cx="7627937" cy="441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19" name="Формула" r:id="rId3" imgW="4165560" imgH="241200" progId="Equation.3">
                  <p:embed/>
                </p:oleObj>
              </mc:Choice>
              <mc:Fallback>
                <p:oleObj name="Формула" r:id="rId3" imgW="4165560" imgH="241200" progId="Equation.3">
                  <p:embed/>
                  <p:pic>
                    <p:nvPicPr>
                      <p:cNvPr id="0" name="Объект 11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99592" y="476672"/>
                        <a:ext cx="7627937" cy="4413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13963879"/>
              </p:ext>
            </p:extLst>
          </p:nvPr>
        </p:nvGraphicFramePr>
        <p:xfrm>
          <a:off x="827584" y="1196752"/>
          <a:ext cx="2304256" cy="7920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20" name="Формула" r:id="rId5" imgW="1333440" imgH="393480" progId="Equation.3">
                  <p:embed/>
                </p:oleObj>
              </mc:Choice>
              <mc:Fallback>
                <p:oleObj name="Формула" r:id="rId5" imgW="1333440" imgH="39348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827584" y="1196752"/>
                        <a:ext cx="2304256" cy="7920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Объект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29955906"/>
              </p:ext>
            </p:extLst>
          </p:nvPr>
        </p:nvGraphicFramePr>
        <p:xfrm>
          <a:off x="3203848" y="1196752"/>
          <a:ext cx="1368152" cy="7200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21" name="Формула" r:id="rId7" imgW="812520" imgH="393480" progId="Equation.3">
                  <p:embed/>
                </p:oleObj>
              </mc:Choice>
              <mc:Fallback>
                <p:oleObj name="Формула" r:id="rId7" imgW="812520" imgH="39348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3203848" y="1196752"/>
                        <a:ext cx="1368152" cy="72008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Объект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58047655"/>
              </p:ext>
            </p:extLst>
          </p:nvPr>
        </p:nvGraphicFramePr>
        <p:xfrm>
          <a:off x="4644008" y="1196752"/>
          <a:ext cx="1080120" cy="64807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22" name="Формула" r:id="rId9" imgW="482400" imgH="393480" progId="Equation.3">
                  <p:embed/>
                </p:oleObj>
              </mc:Choice>
              <mc:Fallback>
                <p:oleObj name="Формула" r:id="rId9" imgW="482400" imgH="39348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4644008" y="1196752"/>
                        <a:ext cx="1080120" cy="64807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035007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>
                <a:solidFill>
                  <a:srgbClr val="FF0000"/>
                </a:solidFill>
              </a:rPr>
              <a:t>Нахождение наибольшего и наименьшего значения функции на отрезке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556792"/>
            <a:ext cx="8686800" cy="452596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400" dirty="0" smtClean="0">
                <a:solidFill>
                  <a:srgbClr val="00B0F0"/>
                </a:solidFill>
              </a:rPr>
              <a:t>Алгоритм нахождения наибольшего и наименьшего значения функции </a:t>
            </a:r>
            <a:r>
              <a:rPr lang="en-US" sz="2400" dirty="0" smtClean="0">
                <a:solidFill>
                  <a:srgbClr val="00B0F0"/>
                </a:solidFill>
              </a:rPr>
              <a:t>y=f(x) </a:t>
            </a:r>
            <a:r>
              <a:rPr lang="ru-RU" sz="2400" dirty="0" smtClean="0">
                <a:solidFill>
                  <a:srgbClr val="00B0F0"/>
                </a:solidFill>
              </a:rPr>
              <a:t>на отрезке </a:t>
            </a:r>
            <a:r>
              <a:rPr lang="en-US" sz="2400" dirty="0" smtClean="0">
                <a:solidFill>
                  <a:srgbClr val="00B0F0"/>
                </a:solidFill>
              </a:rPr>
              <a:t>[</a:t>
            </a:r>
            <a:r>
              <a:rPr lang="en-US" sz="2400" dirty="0" err="1" smtClean="0">
                <a:solidFill>
                  <a:srgbClr val="00B0F0"/>
                </a:solidFill>
              </a:rPr>
              <a:t>a,b</a:t>
            </a:r>
            <a:r>
              <a:rPr lang="en-US" sz="2400" dirty="0" smtClean="0">
                <a:solidFill>
                  <a:srgbClr val="00B0F0"/>
                </a:solidFill>
              </a:rPr>
              <a:t>]</a:t>
            </a:r>
          </a:p>
          <a:p>
            <a:pPr marL="0" indent="0">
              <a:buNone/>
            </a:pPr>
            <a:r>
              <a:rPr lang="ru-RU" sz="2400" dirty="0" smtClean="0">
                <a:solidFill>
                  <a:schemeClr val="tx1"/>
                </a:solidFill>
              </a:rPr>
              <a:t>1) Найти производную функции;</a:t>
            </a:r>
          </a:p>
          <a:p>
            <a:pPr marL="0" indent="0">
              <a:buNone/>
            </a:pPr>
            <a:r>
              <a:rPr lang="ru-RU" sz="2400" dirty="0" smtClean="0">
                <a:solidFill>
                  <a:schemeClr val="tx1"/>
                </a:solidFill>
              </a:rPr>
              <a:t>2) Найти стационарные и критические точки, лежащие внутри отрезка </a:t>
            </a:r>
            <a:r>
              <a:rPr lang="en-US" sz="2400" dirty="0" smtClean="0">
                <a:solidFill>
                  <a:schemeClr val="tx1"/>
                </a:solidFill>
              </a:rPr>
              <a:t>[</a:t>
            </a:r>
            <a:r>
              <a:rPr lang="en-US" sz="2400" dirty="0" err="1" smtClean="0">
                <a:solidFill>
                  <a:schemeClr val="tx1"/>
                </a:solidFill>
              </a:rPr>
              <a:t>a,b</a:t>
            </a:r>
            <a:r>
              <a:rPr lang="en-US" sz="2400" dirty="0" smtClean="0">
                <a:solidFill>
                  <a:schemeClr val="tx1"/>
                </a:solidFill>
              </a:rPr>
              <a:t>]</a:t>
            </a:r>
            <a:r>
              <a:rPr lang="ru-RU" sz="2400" dirty="0" smtClean="0">
                <a:solidFill>
                  <a:schemeClr val="tx1"/>
                </a:solidFill>
              </a:rPr>
              <a:t>;</a:t>
            </a:r>
          </a:p>
          <a:p>
            <a:pPr marL="0" indent="0">
              <a:buNone/>
            </a:pPr>
            <a:r>
              <a:rPr lang="ru-RU" sz="2400" dirty="0" smtClean="0">
                <a:solidFill>
                  <a:schemeClr val="tx1"/>
                </a:solidFill>
              </a:rPr>
              <a:t>3) Вычислить значение функции </a:t>
            </a:r>
            <a:r>
              <a:rPr lang="en-US" sz="2400" dirty="0" smtClean="0">
                <a:solidFill>
                  <a:schemeClr val="tx1"/>
                </a:solidFill>
              </a:rPr>
              <a:t>y=f(x) </a:t>
            </a:r>
            <a:r>
              <a:rPr lang="ru-RU" sz="2400" dirty="0" smtClean="0">
                <a:solidFill>
                  <a:schemeClr val="tx1"/>
                </a:solidFill>
              </a:rPr>
              <a:t>в точках, отобранных на втором шаге, в точках </a:t>
            </a:r>
            <a:r>
              <a:rPr lang="en-US" sz="2400" dirty="0" smtClean="0">
                <a:solidFill>
                  <a:schemeClr val="tx1"/>
                </a:solidFill>
              </a:rPr>
              <a:t>a </a:t>
            </a:r>
            <a:r>
              <a:rPr lang="ru-RU" sz="2400" dirty="0" smtClean="0">
                <a:solidFill>
                  <a:schemeClr val="tx1"/>
                </a:solidFill>
              </a:rPr>
              <a:t>и </a:t>
            </a:r>
            <a:r>
              <a:rPr lang="en-US" sz="2400" dirty="0" smtClean="0">
                <a:solidFill>
                  <a:schemeClr val="tx1"/>
                </a:solidFill>
              </a:rPr>
              <a:t>b</a:t>
            </a:r>
            <a:r>
              <a:rPr lang="ru-RU" sz="2400" dirty="0" smtClean="0">
                <a:solidFill>
                  <a:schemeClr val="tx1"/>
                </a:solidFill>
              </a:rPr>
              <a:t>, выбрать среди них наибольшее и наименьшее значение функции</a:t>
            </a:r>
            <a:endParaRPr lang="ru-RU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127680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ПРИМЕР 2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4800" y="1196752"/>
            <a:ext cx="8686800" cy="4883373"/>
          </a:xfrm>
        </p:spPr>
        <p:txBody>
          <a:bodyPr/>
          <a:lstStyle/>
          <a:p>
            <a:pPr marL="0" indent="0" algn="ctr">
              <a:buNone/>
            </a:pPr>
            <a:r>
              <a:rPr lang="ru-RU" sz="2800" dirty="0" smtClean="0">
                <a:solidFill>
                  <a:srgbClr val="0070C0"/>
                </a:solidFill>
              </a:rPr>
              <a:t>Найти наибольшее и наименьшее значение функции </a:t>
            </a:r>
            <a:r>
              <a:rPr lang="en-US" sz="2800" dirty="0" smtClean="0">
                <a:solidFill>
                  <a:srgbClr val="0070C0"/>
                </a:solidFill>
              </a:rPr>
              <a:t>y=x</a:t>
            </a:r>
            <a:r>
              <a:rPr lang="en-US" sz="2800" baseline="30000" dirty="0" smtClean="0">
                <a:solidFill>
                  <a:srgbClr val="0070C0"/>
                </a:solidFill>
              </a:rPr>
              <a:t>2</a:t>
            </a:r>
            <a:r>
              <a:rPr lang="en-US" sz="2800" dirty="0" smtClean="0">
                <a:solidFill>
                  <a:srgbClr val="0070C0"/>
                </a:solidFill>
              </a:rPr>
              <a:t> - 8x+19 </a:t>
            </a:r>
            <a:r>
              <a:rPr lang="ru-RU" sz="2800" dirty="0" smtClean="0">
                <a:solidFill>
                  <a:srgbClr val="0070C0"/>
                </a:solidFill>
              </a:rPr>
              <a:t>на </a:t>
            </a:r>
            <a:r>
              <a:rPr lang="en-US" sz="2800" dirty="0" smtClean="0">
                <a:solidFill>
                  <a:srgbClr val="0070C0"/>
                </a:solidFill>
              </a:rPr>
              <a:t>[-1,5]</a:t>
            </a:r>
          </a:p>
          <a:p>
            <a:pPr marL="0" indent="0">
              <a:buNone/>
            </a:pPr>
            <a:r>
              <a:rPr lang="en-US" sz="2400" dirty="0" smtClean="0">
                <a:solidFill>
                  <a:schemeClr val="tx1"/>
                </a:solidFill>
              </a:rPr>
              <a:t>1)</a:t>
            </a:r>
            <a:endParaRPr lang="ru-RU" sz="2400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ru-RU" sz="2400" dirty="0" smtClean="0">
                <a:solidFill>
                  <a:schemeClr val="tx1"/>
                </a:solidFill>
              </a:rPr>
              <a:t>2) </a:t>
            </a:r>
            <a:r>
              <a:rPr lang="en-US" sz="2400" dirty="0" smtClean="0">
                <a:solidFill>
                  <a:schemeClr val="tx1"/>
                </a:solidFill>
              </a:rPr>
              <a:t>2x+8=0</a:t>
            </a:r>
          </a:p>
          <a:p>
            <a:pPr marL="0" indent="0">
              <a:buNone/>
            </a:pPr>
            <a:r>
              <a:rPr lang="en-US" sz="2400" dirty="0" smtClean="0">
                <a:solidFill>
                  <a:schemeClr val="tx1"/>
                </a:solidFill>
              </a:rPr>
              <a:t>    2x=-8</a:t>
            </a:r>
          </a:p>
          <a:p>
            <a:pPr marL="0" indent="0">
              <a:buNone/>
            </a:pPr>
            <a:r>
              <a:rPr lang="en-US" sz="2400" dirty="0">
                <a:solidFill>
                  <a:schemeClr val="tx1"/>
                </a:solidFill>
              </a:rPr>
              <a:t> </a:t>
            </a:r>
            <a:r>
              <a:rPr lang="en-US" sz="2400" dirty="0" smtClean="0">
                <a:solidFill>
                  <a:schemeClr val="tx1"/>
                </a:solidFill>
              </a:rPr>
              <a:t>   x=-4</a:t>
            </a:r>
          </a:p>
          <a:p>
            <a:pPr marL="0" indent="0">
              <a:buNone/>
            </a:pPr>
            <a:r>
              <a:rPr lang="en-US" sz="2400" dirty="0" smtClean="0">
                <a:solidFill>
                  <a:schemeClr val="tx1"/>
                </a:solidFill>
              </a:rPr>
              <a:t>3)</a:t>
            </a:r>
          </a:p>
          <a:p>
            <a:pPr marL="0" indent="0">
              <a:buNone/>
            </a:pPr>
            <a:endParaRPr lang="en-US" sz="2400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US" sz="2400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US" sz="2400" dirty="0" smtClean="0">
                <a:solidFill>
                  <a:schemeClr val="tx1"/>
                </a:solidFill>
              </a:rPr>
              <a:t>4)</a:t>
            </a:r>
            <a:endParaRPr lang="ru-RU" sz="2400" dirty="0" smtClean="0">
              <a:solidFill>
                <a:schemeClr val="tx1"/>
              </a:solidFill>
            </a:endParaRPr>
          </a:p>
        </p:txBody>
      </p:sp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97816346"/>
              </p:ext>
            </p:extLst>
          </p:nvPr>
        </p:nvGraphicFramePr>
        <p:xfrm>
          <a:off x="755576" y="2060848"/>
          <a:ext cx="2736304" cy="50405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72" name="Формула" r:id="rId3" imgW="1460160" imgH="228600" progId="Equation.3">
                  <p:embed/>
                </p:oleObj>
              </mc:Choice>
              <mc:Fallback>
                <p:oleObj name="Формула" r:id="rId3" imgW="1460160" imgH="2286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755576" y="2060848"/>
                        <a:ext cx="2736304" cy="50405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00545321"/>
              </p:ext>
            </p:extLst>
          </p:nvPr>
        </p:nvGraphicFramePr>
        <p:xfrm>
          <a:off x="3563888" y="2060848"/>
          <a:ext cx="923280" cy="4489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73" name="Формула" r:id="rId5" imgW="406080" imgH="177480" progId="Equation.3">
                  <p:embed/>
                </p:oleObj>
              </mc:Choice>
              <mc:Fallback>
                <p:oleObj name="Формула" r:id="rId5" imgW="406080" imgH="17748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3563888" y="2060848"/>
                        <a:ext cx="923280" cy="44894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Объект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1776924"/>
              </p:ext>
            </p:extLst>
          </p:nvPr>
        </p:nvGraphicFramePr>
        <p:xfrm>
          <a:off x="755576" y="3861048"/>
          <a:ext cx="2880320" cy="50405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74" name="Формула" r:id="rId7" imgW="1777680" imgH="228600" progId="Equation.3">
                  <p:embed/>
                </p:oleObj>
              </mc:Choice>
              <mc:Fallback>
                <p:oleObj name="Формула" r:id="rId7" imgW="1777680" imgH="2286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755576" y="3861048"/>
                        <a:ext cx="2880320" cy="50405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Объект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23177322"/>
              </p:ext>
            </p:extLst>
          </p:nvPr>
        </p:nvGraphicFramePr>
        <p:xfrm>
          <a:off x="3707904" y="3861048"/>
          <a:ext cx="1440160" cy="43204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75" name="Формула" r:id="rId9" imgW="685800" imgH="177480" progId="Equation.3">
                  <p:embed/>
                </p:oleObj>
              </mc:Choice>
              <mc:Fallback>
                <p:oleObj name="Формула" r:id="rId9" imgW="685800" imgH="17748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3707904" y="3861048"/>
                        <a:ext cx="1440160" cy="43204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Объект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70587781"/>
              </p:ext>
            </p:extLst>
          </p:nvPr>
        </p:nvGraphicFramePr>
        <p:xfrm>
          <a:off x="5220072" y="3861048"/>
          <a:ext cx="576064" cy="39382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76" name="Формула" r:id="rId11" imgW="203040" imgH="177480" progId="Equation.3">
                  <p:embed/>
                </p:oleObj>
              </mc:Choice>
              <mc:Fallback>
                <p:oleObj name="Формула" r:id="rId11" imgW="203040" imgH="17748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5220072" y="3861048"/>
                        <a:ext cx="576064" cy="39382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Объект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60053455"/>
              </p:ext>
            </p:extLst>
          </p:nvPr>
        </p:nvGraphicFramePr>
        <p:xfrm>
          <a:off x="755576" y="4293096"/>
          <a:ext cx="2880320" cy="5760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77" name="Формула" r:id="rId13" imgW="1333440" imgH="228600" progId="Equation.3">
                  <p:embed/>
                </p:oleObj>
              </mc:Choice>
              <mc:Fallback>
                <p:oleObj name="Формула" r:id="rId13" imgW="1333440" imgH="2286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755576" y="4293096"/>
                        <a:ext cx="2880320" cy="57606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Объект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0835499"/>
              </p:ext>
            </p:extLst>
          </p:nvPr>
        </p:nvGraphicFramePr>
        <p:xfrm>
          <a:off x="3707904" y="4365104"/>
          <a:ext cx="1512168" cy="43204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78" name="Формула" r:id="rId15" imgW="876240" imgH="177480" progId="Equation.3">
                  <p:embed/>
                </p:oleObj>
              </mc:Choice>
              <mc:Fallback>
                <p:oleObj name="Формула" r:id="rId15" imgW="876240" imgH="17748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6"/>
                      <a:stretch>
                        <a:fillRect/>
                      </a:stretch>
                    </p:blipFill>
                    <p:spPr>
                      <a:xfrm>
                        <a:off x="3707904" y="4365104"/>
                        <a:ext cx="1512168" cy="43204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Объект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81372750"/>
              </p:ext>
            </p:extLst>
          </p:nvPr>
        </p:nvGraphicFramePr>
        <p:xfrm>
          <a:off x="5364088" y="4365104"/>
          <a:ext cx="351532" cy="44259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79" name="Формула" r:id="rId17" imgW="126720" imgH="164880" progId="Equation.3">
                  <p:embed/>
                </p:oleObj>
              </mc:Choice>
              <mc:Fallback>
                <p:oleObj name="Формула" r:id="rId17" imgW="126720" imgH="16488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8"/>
                      <a:stretch>
                        <a:fillRect/>
                      </a:stretch>
                    </p:blipFill>
                    <p:spPr>
                      <a:xfrm>
                        <a:off x="5364088" y="4365104"/>
                        <a:ext cx="351532" cy="44259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" name="Объект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87398772"/>
              </p:ext>
            </p:extLst>
          </p:nvPr>
        </p:nvGraphicFramePr>
        <p:xfrm>
          <a:off x="827584" y="4797152"/>
          <a:ext cx="2808312" cy="43204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80" name="Формула" r:id="rId19" imgW="1358640" imgH="228600" progId="Equation.3">
                  <p:embed/>
                </p:oleObj>
              </mc:Choice>
              <mc:Fallback>
                <p:oleObj name="Формула" r:id="rId19" imgW="1358640" imgH="2286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0"/>
                      <a:stretch>
                        <a:fillRect/>
                      </a:stretch>
                    </p:blipFill>
                    <p:spPr>
                      <a:xfrm>
                        <a:off x="827584" y="4797152"/>
                        <a:ext cx="2808312" cy="43204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" name="Объект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62854549"/>
              </p:ext>
            </p:extLst>
          </p:nvPr>
        </p:nvGraphicFramePr>
        <p:xfrm>
          <a:off x="3635896" y="4869160"/>
          <a:ext cx="1512168" cy="3600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81" name="Формула" r:id="rId21" imgW="850680" imgH="177480" progId="Equation.3">
                  <p:embed/>
                </p:oleObj>
              </mc:Choice>
              <mc:Fallback>
                <p:oleObj name="Формула" r:id="rId21" imgW="850680" imgH="17748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2"/>
                      <a:stretch>
                        <a:fillRect/>
                      </a:stretch>
                    </p:blipFill>
                    <p:spPr>
                      <a:xfrm>
                        <a:off x="3635896" y="4869160"/>
                        <a:ext cx="1512168" cy="36004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" name="Объект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15822215"/>
              </p:ext>
            </p:extLst>
          </p:nvPr>
        </p:nvGraphicFramePr>
        <p:xfrm>
          <a:off x="5220072" y="4797152"/>
          <a:ext cx="360040" cy="37693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82" name="Формула" r:id="rId23" imgW="114120" imgH="177480" progId="Equation.3">
                  <p:embed/>
                </p:oleObj>
              </mc:Choice>
              <mc:Fallback>
                <p:oleObj name="Формула" r:id="rId23" imgW="114120" imgH="17748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4"/>
                      <a:stretch>
                        <a:fillRect/>
                      </a:stretch>
                    </p:blipFill>
                    <p:spPr>
                      <a:xfrm>
                        <a:off x="5220072" y="4797152"/>
                        <a:ext cx="360040" cy="37693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" name="Объект 1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5057761"/>
              </p:ext>
            </p:extLst>
          </p:nvPr>
        </p:nvGraphicFramePr>
        <p:xfrm>
          <a:off x="899592" y="5229200"/>
          <a:ext cx="3600400" cy="50405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83" name="Формула" r:id="rId25" imgW="1193760" imgH="228600" progId="Equation.3">
                  <p:embed/>
                </p:oleObj>
              </mc:Choice>
              <mc:Fallback>
                <p:oleObj name="Формула" r:id="rId25" imgW="1193760" imgH="2286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6"/>
                      <a:stretch>
                        <a:fillRect/>
                      </a:stretch>
                    </p:blipFill>
                    <p:spPr>
                      <a:xfrm>
                        <a:off x="899592" y="5229200"/>
                        <a:ext cx="3600400" cy="50405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" name="Объект 1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58809662"/>
              </p:ext>
            </p:extLst>
          </p:nvPr>
        </p:nvGraphicFramePr>
        <p:xfrm>
          <a:off x="971600" y="5805264"/>
          <a:ext cx="3456384" cy="50405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84" name="Формула" r:id="rId27" imgW="1143000" imgH="228600" progId="Equation.3">
                  <p:embed/>
                </p:oleObj>
              </mc:Choice>
              <mc:Fallback>
                <p:oleObj name="Формула" r:id="rId27" imgW="1143000" imgH="2286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8"/>
                      <a:stretch>
                        <a:fillRect/>
                      </a:stretch>
                    </p:blipFill>
                    <p:spPr>
                      <a:xfrm>
                        <a:off x="971600" y="5805264"/>
                        <a:ext cx="3456384" cy="50405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964669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88</TotalTime>
  <Words>258</Words>
  <Application>Microsoft Office PowerPoint</Application>
  <PresentationFormat>Экран (4:3)</PresentationFormat>
  <Paragraphs>50</Paragraphs>
  <Slides>9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2</vt:i4>
      </vt:variant>
      <vt:variant>
        <vt:lpstr>Заголовки слайдов</vt:lpstr>
      </vt:variant>
      <vt:variant>
        <vt:i4>9</vt:i4>
      </vt:variant>
    </vt:vector>
  </HeadingPairs>
  <TitlesOfParts>
    <vt:vector size="12" baseType="lpstr">
      <vt:lpstr>Трек</vt:lpstr>
      <vt:lpstr>Формула</vt:lpstr>
      <vt:lpstr>Microsoft Equation 3.0</vt:lpstr>
      <vt:lpstr>12.10.2012</vt:lpstr>
      <vt:lpstr>Презентация PowerPoint</vt:lpstr>
      <vt:lpstr>Уравнение касательной к графику функции</vt:lpstr>
      <vt:lpstr>Общий вид уравнения касательной</vt:lpstr>
      <vt:lpstr>Пример 1</vt:lpstr>
      <vt:lpstr>Пример 2</vt:lpstr>
      <vt:lpstr>Презентация PowerPoint</vt:lpstr>
      <vt:lpstr>Нахождение наибольшего и наименьшего значения функции на отрезке</vt:lpstr>
      <vt:lpstr>ПРИМЕР 2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12.10.2012</dc:title>
  <dc:creator>Кирилл</dc:creator>
  <cp:lastModifiedBy>Кирилл</cp:lastModifiedBy>
  <cp:revision>10</cp:revision>
  <dcterms:created xsi:type="dcterms:W3CDTF">2012-10-10T09:08:18Z</dcterms:created>
  <dcterms:modified xsi:type="dcterms:W3CDTF">2012-10-11T03:41:31Z</dcterms:modified>
</cp:coreProperties>
</file>