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02" r:id="rId1"/>
  </p:sldMasterIdLst>
  <p:notesMasterIdLst>
    <p:notesMasterId r:id="rId26"/>
  </p:notesMasterIdLst>
  <p:sldIdLst>
    <p:sldId id="310" r:id="rId2"/>
    <p:sldId id="390" r:id="rId3"/>
    <p:sldId id="326" r:id="rId4"/>
    <p:sldId id="319" r:id="rId5"/>
    <p:sldId id="375" r:id="rId6"/>
    <p:sldId id="311" r:id="rId7"/>
    <p:sldId id="377" r:id="rId8"/>
    <p:sldId id="378" r:id="rId9"/>
    <p:sldId id="379" r:id="rId10"/>
    <p:sldId id="381" r:id="rId11"/>
    <p:sldId id="380" r:id="rId12"/>
    <p:sldId id="376" r:id="rId13"/>
    <p:sldId id="382" r:id="rId14"/>
    <p:sldId id="383" r:id="rId15"/>
    <p:sldId id="384" r:id="rId16"/>
    <p:sldId id="257" r:id="rId17"/>
    <p:sldId id="392" r:id="rId18"/>
    <p:sldId id="385" r:id="rId19"/>
    <p:sldId id="391" r:id="rId20"/>
    <p:sldId id="386" r:id="rId21"/>
    <p:sldId id="387" r:id="rId22"/>
    <p:sldId id="388" r:id="rId23"/>
    <p:sldId id="389" r:id="rId24"/>
    <p:sldId id="314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71" autoAdjust="0"/>
  </p:normalViewPr>
  <p:slideViewPr>
    <p:cSldViewPr>
      <p:cViewPr varScale="1">
        <p:scale>
          <a:sx n="63" d="100"/>
          <a:sy n="63" d="100"/>
        </p:scale>
        <p:origin x="-126" y="-7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176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3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A9AEC48-B7A1-435E-ABEB-F41D95ABED27}" type="doc">
      <dgm:prSet loTypeId="urn:microsoft.com/office/officeart/2005/8/layout/arrow6" loCatId="process" qsTypeId="urn:microsoft.com/office/officeart/2005/8/quickstyle/simple1#3" qsCatId="simple" csTypeId="urn:microsoft.com/office/officeart/2005/8/colors/accent1_2#3" csCatId="accent1" phldr="1"/>
      <dgm:spPr/>
      <dgm:t>
        <a:bodyPr/>
        <a:lstStyle/>
        <a:p>
          <a:endParaRPr lang="ru-RU"/>
        </a:p>
      </dgm:t>
    </dgm:pt>
    <dgm:pt modelId="{9BF00687-8F09-4FA5-B3D7-987966F067B0}">
      <dgm:prSet phldrT="[Текст]" custT="1"/>
      <dgm:spPr/>
      <dgm:t>
        <a:bodyPr/>
        <a:lstStyle/>
        <a:p>
          <a:r>
            <a:rPr lang="ru-RU" sz="2000" b="1" dirty="0" err="1" smtClean="0">
              <a:latin typeface="Times New Roman" pitchFamily="18" charset="0"/>
              <a:cs typeface="Times New Roman" pitchFamily="18" charset="0"/>
            </a:rPr>
            <a:t>Увеличива</a:t>
          </a:r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-</a:t>
          </a:r>
        </a:p>
        <a:p>
          <a:r>
            <a:rPr lang="ru-RU" sz="2000" b="1" dirty="0" err="1" smtClean="0">
              <a:latin typeface="Times New Roman" pitchFamily="18" charset="0"/>
              <a:cs typeface="Times New Roman" pitchFamily="18" charset="0"/>
            </a:rPr>
            <a:t>ющиеся</a:t>
          </a:r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 </a:t>
          </a:r>
        </a:p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к концу </a:t>
          </a:r>
        </a:p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слова буквы</a:t>
          </a:r>
          <a:endParaRPr lang="ru-RU" sz="2000" b="1" dirty="0"/>
        </a:p>
      </dgm:t>
    </dgm:pt>
    <dgm:pt modelId="{A8742964-A038-4CDE-AF70-DDAA103B9BBF}" type="parTrans" cxnId="{365D03C6-8D65-4940-80C3-83C90468BCE3}">
      <dgm:prSet/>
      <dgm:spPr/>
      <dgm:t>
        <a:bodyPr/>
        <a:lstStyle/>
        <a:p>
          <a:endParaRPr lang="ru-RU"/>
        </a:p>
      </dgm:t>
    </dgm:pt>
    <dgm:pt modelId="{C63F818F-C003-4021-8B74-B8D9CBC5E16A}" type="sibTrans" cxnId="{365D03C6-8D65-4940-80C3-83C90468BCE3}">
      <dgm:prSet/>
      <dgm:spPr/>
      <dgm:t>
        <a:bodyPr/>
        <a:lstStyle/>
        <a:p>
          <a:endParaRPr lang="ru-RU"/>
        </a:p>
      </dgm:t>
    </dgm:pt>
    <dgm:pt modelId="{2FEBB46B-C40D-4E1F-A4C9-FEC29A63A08B}">
      <dgm:prSet phldrT="[Текст]" custT="1"/>
      <dgm:spPr/>
      <dgm:t>
        <a:bodyPr/>
        <a:lstStyle/>
        <a:p>
          <a:r>
            <a:rPr lang="ru-RU" sz="2000" b="1" dirty="0" err="1" smtClean="0">
              <a:latin typeface="Times New Roman" pitchFamily="18" charset="0"/>
              <a:cs typeface="Times New Roman" pitchFamily="18" charset="0"/>
            </a:rPr>
            <a:t>Клино</a:t>
          </a:r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-</a:t>
          </a:r>
        </a:p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образное</a:t>
          </a:r>
        </a:p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 окончание</a:t>
          </a:r>
        </a:p>
        <a:p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 слов</a:t>
          </a:r>
          <a:endParaRPr lang="ru-RU" sz="2000" b="1" dirty="0"/>
        </a:p>
      </dgm:t>
    </dgm:pt>
    <dgm:pt modelId="{141A3B90-1E12-4838-9618-A976E6C6B957}" type="parTrans" cxnId="{7CB9ECA7-DD84-4EAA-B0F6-BBB859DFB89A}">
      <dgm:prSet/>
      <dgm:spPr/>
      <dgm:t>
        <a:bodyPr/>
        <a:lstStyle/>
        <a:p>
          <a:endParaRPr lang="ru-RU"/>
        </a:p>
      </dgm:t>
    </dgm:pt>
    <dgm:pt modelId="{C1434995-3D83-4639-BB81-7911FC162ECB}" type="sibTrans" cxnId="{7CB9ECA7-DD84-4EAA-B0F6-BBB859DFB89A}">
      <dgm:prSet/>
      <dgm:spPr/>
      <dgm:t>
        <a:bodyPr/>
        <a:lstStyle/>
        <a:p>
          <a:endParaRPr lang="ru-RU"/>
        </a:p>
      </dgm:t>
    </dgm:pt>
    <dgm:pt modelId="{1ABAE75A-423C-411F-B86E-794DEC9F8C4B}" type="pres">
      <dgm:prSet presAssocID="{6A9AEC48-B7A1-435E-ABEB-F41D95ABED27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283E83C-89AF-4DC6-A6E4-A60626ED4E9D}" type="pres">
      <dgm:prSet presAssocID="{6A9AEC48-B7A1-435E-ABEB-F41D95ABED27}" presName="ribbon" presStyleLbl="node1" presStyleIdx="0" presStyleCnt="1" custScaleX="100000" custScaleY="146341" custLinFactNeighborX="3146" custLinFactNeighborY="-642"/>
      <dgm:spPr/>
    </dgm:pt>
    <dgm:pt modelId="{1B674D00-37D2-4702-A520-A125878EBC6F}" type="pres">
      <dgm:prSet presAssocID="{6A9AEC48-B7A1-435E-ABEB-F41D95ABED27}" presName="leftArrowText" presStyleLbl="node1" presStyleIdx="0" presStyleCnt="1" custScaleY="191339" custLinFactNeighborX="6135" custLinFactNeighborY="-933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780822-A793-47FC-A786-08232EF936BC}" type="pres">
      <dgm:prSet presAssocID="{6A9AEC48-B7A1-435E-ABEB-F41D95ABED27}" presName="rightArrowText" presStyleLbl="node1" presStyleIdx="0" presStyleCnt="1" custScaleX="116850" custLinFactNeighborX="2171" custLinFactNeighborY="567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CB9ECA7-DD84-4EAA-B0F6-BBB859DFB89A}" srcId="{6A9AEC48-B7A1-435E-ABEB-F41D95ABED27}" destId="{2FEBB46B-C40D-4E1F-A4C9-FEC29A63A08B}" srcOrd="1" destOrd="0" parTransId="{141A3B90-1E12-4838-9618-A976E6C6B957}" sibTransId="{C1434995-3D83-4639-BB81-7911FC162ECB}"/>
    <dgm:cxn modelId="{3CF5FEF7-7094-4C4E-9C21-2F8CF15632D6}" type="presOf" srcId="{6A9AEC48-B7A1-435E-ABEB-F41D95ABED27}" destId="{1ABAE75A-423C-411F-B86E-794DEC9F8C4B}" srcOrd="0" destOrd="0" presId="urn:microsoft.com/office/officeart/2005/8/layout/arrow6"/>
    <dgm:cxn modelId="{09877E51-F9C5-4BDF-A8B5-B99220B8C44D}" type="presOf" srcId="{2FEBB46B-C40D-4E1F-A4C9-FEC29A63A08B}" destId="{8E780822-A793-47FC-A786-08232EF936BC}" srcOrd="0" destOrd="0" presId="urn:microsoft.com/office/officeart/2005/8/layout/arrow6"/>
    <dgm:cxn modelId="{FDFCF136-15BA-45B5-BBE1-3D3AF17F226E}" type="presOf" srcId="{9BF00687-8F09-4FA5-B3D7-987966F067B0}" destId="{1B674D00-37D2-4702-A520-A125878EBC6F}" srcOrd="0" destOrd="0" presId="urn:microsoft.com/office/officeart/2005/8/layout/arrow6"/>
    <dgm:cxn modelId="{365D03C6-8D65-4940-80C3-83C90468BCE3}" srcId="{6A9AEC48-B7A1-435E-ABEB-F41D95ABED27}" destId="{9BF00687-8F09-4FA5-B3D7-987966F067B0}" srcOrd="0" destOrd="0" parTransId="{A8742964-A038-4CDE-AF70-DDAA103B9BBF}" sibTransId="{C63F818F-C003-4021-8B74-B8D9CBC5E16A}"/>
    <dgm:cxn modelId="{2BE6B8EE-231A-431E-9C7F-8F4AE27F1AA3}" type="presParOf" srcId="{1ABAE75A-423C-411F-B86E-794DEC9F8C4B}" destId="{3283E83C-89AF-4DC6-A6E4-A60626ED4E9D}" srcOrd="0" destOrd="0" presId="urn:microsoft.com/office/officeart/2005/8/layout/arrow6"/>
    <dgm:cxn modelId="{E333E2A9-4D81-411E-8626-024272D5EF6C}" type="presParOf" srcId="{1ABAE75A-423C-411F-B86E-794DEC9F8C4B}" destId="{1B674D00-37D2-4702-A520-A125878EBC6F}" srcOrd="1" destOrd="0" presId="urn:microsoft.com/office/officeart/2005/8/layout/arrow6"/>
    <dgm:cxn modelId="{90E5BEEC-D42A-41C1-A7FD-FFB7BE233480}" type="presParOf" srcId="{1ABAE75A-423C-411F-B86E-794DEC9F8C4B}" destId="{8E780822-A793-47FC-A786-08232EF936BC}" srcOrd="2" destOrd="0" presId="urn:microsoft.com/office/officeart/2005/8/layout/arrow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283E83C-89AF-4DC6-A6E4-A60626ED4E9D}">
      <dsp:nvSpPr>
        <dsp:cNvPr id="0" name=""/>
        <dsp:cNvSpPr/>
      </dsp:nvSpPr>
      <dsp:spPr>
        <a:xfrm>
          <a:off x="0" y="390754"/>
          <a:ext cx="5238344" cy="3066337"/>
        </a:xfrm>
        <a:prstGeom prst="leftRightRibb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B674D00-37D2-4702-A520-A125878EBC6F}">
      <dsp:nvSpPr>
        <dsp:cNvPr id="0" name=""/>
        <dsp:cNvSpPr/>
      </dsp:nvSpPr>
      <dsp:spPr>
        <a:xfrm>
          <a:off x="734654" y="691672"/>
          <a:ext cx="1728653" cy="1964507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71120" rIns="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err="1" smtClean="0">
              <a:latin typeface="Times New Roman" pitchFamily="18" charset="0"/>
              <a:cs typeface="Times New Roman" pitchFamily="18" charset="0"/>
            </a:rPr>
            <a:t>Увеличива</a:t>
          </a: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-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err="1" smtClean="0">
              <a:latin typeface="Times New Roman" pitchFamily="18" charset="0"/>
              <a:cs typeface="Times New Roman" pitchFamily="18" charset="0"/>
            </a:rPr>
            <a:t>ющиеся</a:t>
          </a: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к концу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слова</a:t>
          </a:r>
          <a:endParaRPr lang="ru-RU" sz="2000" b="1" kern="1200" dirty="0"/>
        </a:p>
      </dsp:txBody>
      <dsp:txXfrm>
        <a:off x="734654" y="691672"/>
        <a:ext cx="1728653" cy="1964507"/>
      </dsp:txXfrm>
    </dsp:sp>
    <dsp:sp modelId="{8E780822-A793-47FC-A786-08232EF936BC}">
      <dsp:nvSpPr>
        <dsp:cNvPr id="0" name=""/>
        <dsp:cNvSpPr/>
      </dsp:nvSpPr>
      <dsp:spPr>
        <a:xfrm>
          <a:off x="2491405" y="1649911"/>
          <a:ext cx="2387191" cy="1026715"/>
        </a:xfrm>
        <a:prstGeom prst="rect">
          <a:avLst/>
        </a:prstGeom>
        <a:noFill/>
        <a:ln w="25400" cap="flat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71120" rIns="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err="1" smtClean="0">
              <a:latin typeface="Times New Roman" pitchFamily="18" charset="0"/>
              <a:cs typeface="Times New Roman" pitchFamily="18" charset="0"/>
            </a:rPr>
            <a:t>Клино</a:t>
          </a: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-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образное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 окончание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Times New Roman" pitchFamily="18" charset="0"/>
              <a:cs typeface="Times New Roman" pitchFamily="18" charset="0"/>
            </a:rPr>
            <a:t> слов</a:t>
          </a:r>
          <a:endParaRPr lang="ru-RU" sz="2000" b="1" kern="1200" dirty="0"/>
        </a:p>
      </dsp:txBody>
      <dsp:txXfrm>
        <a:off x="2491405" y="1649911"/>
        <a:ext cx="2387191" cy="102671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arrow6">
  <dgm:title val=""/>
  <dgm:desc val=""/>
  <dgm:catLst>
    <dgm:cat type="relationship" pri="4000"/>
    <dgm:cat type="process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ctr"/>
      <dgm:param type="vertAlign" val="mid"/>
      <dgm:param type="ar" val="2.5"/>
    </dgm:alg>
    <dgm:shape xmlns:r="http://schemas.openxmlformats.org/officeDocument/2006/relationships" r:blip="">
      <dgm:adjLst/>
    </dgm:shape>
    <dgm:presOf/>
    <dgm:constrLst>
      <dgm:constr type="primFontSz" for="des" ptType="node" op="equ"/>
      <dgm:constr type="w" for="ch" forName="ribbon" refType="h" refFor="ch" refForName="ribbon" fact="2.5"/>
      <dgm:constr type="h" for="ch" forName="leftArrowText" refType="h" fact="0.49"/>
      <dgm:constr type="ctrY" for="ch" forName="leftArrowText" refType="ctrY" refFor="ch" refForName="ribbon"/>
      <dgm:constr type="ctrYOff" for="ch" forName="leftArrowText" refType="h" refFor="ch" refForName="ribbon" fact="-0.08"/>
      <dgm:constr type="l" for="ch" forName="leftArrowText" refType="w" refFor="ch" refForName="ribbon" fact="0.12"/>
      <dgm:constr type="r" for="ch" forName="leftArrowText" refType="w" refFor="ch" refForName="ribbon" fact="0.45"/>
      <dgm:constr type="h" for="ch" forName="rightArrowText" refType="h" fact="0.49"/>
      <dgm:constr type="ctrY" for="ch" forName="rightArrowText" refType="ctrY" refFor="ch" refForName="ribbon"/>
      <dgm:constr type="ctrYOff" for="ch" forName="rightArrowText" refType="h" refFor="ch" refForName="ribbon" fact="0.08"/>
      <dgm:constr type="l" for="ch" forName="rightArrowText" refType="w" refFor="ch" refForName="ribbon" fact="0.5"/>
      <dgm:constr type="r" for="ch" forName="rightArrowText" refType="w" refFor="ch" refForName="ribbon" fact="0.89"/>
    </dgm:constrLst>
    <dgm:ruleLst/>
    <dgm:choose name="Name0">
      <dgm:if name="Name1" axis="ch" ptType="node" func="cnt" op="gte" val="1">
        <dgm:layoutNode name="ribbon" styleLbl="node1">
          <dgm:alg type="sp"/>
          <dgm:shape xmlns:r="http://schemas.openxmlformats.org/officeDocument/2006/relationships" type="leftRightRibbon" r:blip="">
            <dgm:adjLst/>
          </dgm:shape>
          <dgm:presOf/>
          <dgm:constrLst/>
          <dgm:ruleLst/>
        </dgm:layoutNode>
        <dgm:layoutNode name="lef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2">
            <dgm:if name="Name3" func="var" arg="dir" op="equ" val="norm">
              <dgm:presOf axis="ch desOrSelf" ptType="node node" st="1 1" cnt="1 0"/>
            </dgm:if>
            <dgm:else name="Name4">
              <dgm:presOf axis="ch desOrSelf" ptType="node node" st="2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  <dgm:layoutNode name="rightArrowText" styleLbl="node1">
          <dgm:varLst>
            <dgm:chMax val="0"/>
            <dgm:bulletEnabled val="1"/>
          </dgm:varLst>
          <dgm:alg type="tx">
            <dgm:param type="txAnchorVertCh" val="mid"/>
          </dgm:alg>
          <dgm:shape xmlns:r="http://schemas.openxmlformats.org/officeDocument/2006/relationships" type="rect" r:blip="" hideGeom="1">
            <dgm:adjLst/>
          </dgm:shape>
          <dgm:choose name="Name5">
            <dgm:if name="Name6" func="var" arg="dir" op="equ" val="norm">
              <dgm:presOf axis="ch desOrSelf" ptType="node node" st="2 1" cnt="1 0"/>
            </dgm:if>
            <dgm:else name="Name7">
              <dgm:presOf axis="ch desOrSelf" ptType="node node" st="1 1" cnt="1 0"/>
            </dgm:else>
          </dgm:choose>
          <dgm:constrLst>
            <dgm:constr type="primFontSz" val="65"/>
            <dgm:constr type="tMarg" refType="primFontSz" fact="0.28"/>
            <dgm:constr type="lMarg"/>
            <dgm:constr type="bMarg" refType="primFontSz" fact="0.3"/>
            <dgm:constr type="rMarg"/>
          </dgm:constrLst>
          <dgm:ruleLst>
            <dgm:rule type="primFontSz" val="5" fact="NaN" max="NaN"/>
          </dgm:ruleLst>
        </dgm:layoutNode>
      </dgm:if>
      <dgm:else name="Name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3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3F8A0B53-1A3A-44A0-971B-B2BD80D6808D}" type="datetimeFigureOut">
              <a:rPr lang="ru-RU"/>
              <a:pPr>
                <a:defRPr/>
              </a:pPr>
              <a:t>14.11.2012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C3F08091-173E-4D62-8900-0724093FB0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4313092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4763A8-63CF-439B-BCDD-8533C2644086}" type="datetimeFigureOut">
              <a:rPr lang="ru-RU"/>
              <a:pPr>
                <a:defRPr/>
              </a:pPr>
              <a:t>14.11.2012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C020EE-B5E7-4CCD-AFAD-4850911F21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FD2131-75D4-42B3-B770-120F7B9EBE8D}" type="datetimeFigureOut">
              <a:rPr lang="ru-RU"/>
              <a:pPr>
                <a:defRPr/>
              </a:pPr>
              <a:t>14.11.2012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EBA11B-84FB-4139-AD7D-724C7AE0F5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468510-7630-4AB8-A378-620FC530CA19}" type="datetimeFigureOut">
              <a:rPr lang="ru-RU"/>
              <a:pPr>
                <a:defRPr/>
              </a:pPr>
              <a:t>14.11.2012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F45BB2-4EFE-456E-9ED7-FEF267AB6E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85993A-BAAA-41A7-BEA9-7B9295F0C80F}" type="datetimeFigureOut">
              <a:rPr lang="ru-RU"/>
              <a:pPr>
                <a:defRPr/>
              </a:pPr>
              <a:t>14.11.2012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748284-9980-4261-A6AF-496336A467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4F5E82-20BD-4BBD-8714-5A258380151C}" type="datetimeFigureOut">
              <a:rPr lang="ru-RU"/>
              <a:pPr>
                <a:defRPr/>
              </a:pPr>
              <a:t>14.11.2012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16DF96-A022-477C-8D6A-9EA2EAA84C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9EA91E-B49A-4280-A474-1816B5ACEAED}" type="datetimeFigureOut">
              <a:rPr lang="ru-RU"/>
              <a:pPr>
                <a:defRPr/>
              </a:pPr>
              <a:t>14.11.2012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A7738C-24AC-4C6F-9373-82DFB0140A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F42033-2392-46E6-BE49-E100963018AB}" type="datetimeFigureOut">
              <a:rPr lang="ru-RU"/>
              <a:pPr>
                <a:defRPr/>
              </a:pPr>
              <a:t>14.11.2012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590440-1E98-4B6C-93A0-D27AD9B7C6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5725BF-D729-4E93-8254-1A429F752E57}" type="datetimeFigureOut">
              <a:rPr lang="ru-RU"/>
              <a:pPr>
                <a:defRPr/>
              </a:pPr>
              <a:t>14.11.2012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6DA135-A7C9-4768-8E10-8E7360F4EF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BD95D9-5433-40E0-A102-5F41570090A5}" type="datetimeFigureOut">
              <a:rPr lang="ru-RU"/>
              <a:pPr>
                <a:defRPr/>
              </a:pPr>
              <a:t>14.11.2012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3AE7E7-2502-49C9-A6BC-E36CCAA2F8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566E9-E1C1-44BB-8ACA-57D02A864C0F}" type="datetimeFigureOut">
              <a:rPr lang="ru-RU"/>
              <a:pPr>
                <a:defRPr/>
              </a:pPr>
              <a:t>14.11.2012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F6D836-0FBA-4E0B-99F3-02FC506982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FA69ED-6B47-44F7-B6A0-9211B6E88348}" type="datetimeFigureOut">
              <a:rPr lang="ru-RU"/>
              <a:pPr>
                <a:defRPr/>
              </a:pPr>
              <a:t>14.11.2012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FD1482-01B4-499B-89F3-7FA3234942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DB77245-38CC-4BB6-87C2-CE4C3623CD59}" type="datetimeFigureOut">
              <a:rPr lang="ru-RU"/>
              <a:pPr>
                <a:defRPr/>
              </a:pPr>
              <a:t>14.11.2012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E125744-C376-4535-B2FA-98B49DC3A3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3" r:id="rId1"/>
    <p:sldLayoutId id="2147484012" r:id="rId2"/>
    <p:sldLayoutId id="2147484011" r:id="rId3"/>
    <p:sldLayoutId id="2147484010" r:id="rId4"/>
    <p:sldLayoutId id="2147484009" r:id="rId5"/>
    <p:sldLayoutId id="2147484008" r:id="rId6"/>
    <p:sldLayoutId id="2147484007" r:id="rId7"/>
    <p:sldLayoutId id="2147484006" r:id="rId8"/>
    <p:sldLayoutId id="2147484005" r:id="rId9"/>
    <p:sldLayoutId id="2147484004" r:id="rId10"/>
    <p:sldLayoutId id="2147484003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50000">
                                          <p:val>
                                            <p:strVal val="#ppt_y+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7" Type="http://schemas.openxmlformats.org/officeDocument/2006/relationships/image" Target="../media/image30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6" Type="http://schemas.microsoft.com/office/2007/relationships/hdphoto" Target="../media/hdphoto2.wdp"/><Relationship Id="rId5" Type="http://schemas.openxmlformats.org/officeDocument/2006/relationships/image" Target="../media/image29.png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diagramLayout" Target="../diagrams/layout1.xml"/><Relationship Id="rId7" Type="http://schemas.openxmlformats.org/officeDocument/2006/relationships/image" Target="../media/image31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microsoft.com/office/2007/relationships/diagramDrawing" Target="../diagrams/drawing1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microsoft.com/office/2007/relationships/hdphoto" Target="../media/hdphoto4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7" Type="http://schemas.openxmlformats.org/officeDocument/2006/relationships/image" Target="../media/image48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7" Type="http://schemas.openxmlformats.org/officeDocument/2006/relationships/image" Target="../media/image54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4"/>
          <p:cNvSpPr txBox="1">
            <a:spLocks noChangeArrowheads="1"/>
          </p:cNvSpPr>
          <p:nvPr/>
        </p:nvSpPr>
        <p:spPr bwMode="auto">
          <a:xfrm>
            <a:off x="5580111" y="1973972"/>
            <a:ext cx="3348373" cy="38472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День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самооуправления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 октября 2012 года</a:t>
            </a:r>
          </a:p>
          <a:p>
            <a:pPr algn="ctr"/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Ведет урок: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Гришина Анастасия  -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выпускница 2012 года</a:t>
            </a: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Подготовка материалов: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Булахова В.А. –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руководитель психологической службы</a:t>
            </a:r>
          </a:p>
          <a:p>
            <a:pPr algn="ctr"/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НОУ СОШ Образовательный Центр</a:t>
            </a:r>
          </a:p>
          <a:p>
            <a:pPr algn="ctr"/>
            <a:r>
              <a:rPr lang="ru-RU" sz="1300" dirty="0" smtClean="0">
                <a:latin typeface="Times New Roman" pitchFamily="18" charset="0"/>
                <a:cs typeface="Times New Roman" pitchFamily="18" charset="0"/>
              </a:rPr>
              <a:t> ОАО «Газпром»</a:t>
            </a:r>
            <a:endParaRPr lang="ru-RU" sz="1300" dirty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7" name="Прямоугольник 5"/>
          <p:cNvSpPr>
            <a:spLocks noChangeArrowheads="1"/>
          </p:cNvSpPr>
          <p:nvPr/>
        </p:nvSpPr>
        <p:spPr bwMode="auto">
          <a:xfrm>
            <a:off x="1463675" y="357188"/>
            <a:ext cx="6216650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4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рок психологии</a:t>
            </a:r>
          </a:p>
          <a:p>
            <a:pPr algn="ctr"/>
            <a:endParaRPr lang="ru-RU" sz="2400" b="1" dirty="0"/>
          </a:p>
        </p:txBody>
      </p:sp>
      <p:pic>
        <p:nvPicPr>
          <p:cNvPr id="2050" name="Picture 2" descr="D:\день самоуправления 2012\эмблем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5516" y="1628800"/>
            <a:ext cx="5170051" cy="3829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Прямоугольник 3"/>
          <p:cNvSpPr>
            <a:spLocks noChangeArrowheads="1"/>
          </p:cNvSpPr>
          <p:nvPr/>
        </p:nvSpPr>
        <p:spPr bwMode="auto">
          <a:xfrm>
            <a:off x="1500188" y="214313"/>
            <a:ext cx="664368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Размер букв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59" name="Прямоугольник 4"/>
          <p:cNvSpPr>
            <a:spLocks noChangeArrowheads="1"/>
          </p:cNvSpPr>
          <p:nvPr/>
        </p:nvSpPr>
        <p:spPr bwMode="auto">
          <a:xfrm>
            <a:off x="1420363" y="4638415"/>
            <a:ext cx="4981412" cy="579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мелкий почерк (до 3 мм)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Выгнутая вправо стрелка 5"/>
          <p:cNvSpPr/>
          <p:nvPr/>
        </p:nvSpPr>
        <p:spPr>
          <a:xfrm flipH="1">
            <a:off x="592083" y="4928399"/>
            <a:ext cx="828280" cy="1384274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Прямоугольник 4"/>
          <p:cNvSpPr>
            <a:spLocks noChangeArrowheads="1"/>
          </p:cNvSpPr>
          <p:nvPr/>
        </p:nvSpPr>
        <p:spPr bwMode="auto">
          <a:xfrm>
            <a:off x="1395369" y="698813"/>
            <a:ext cx="4819716" cy="579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крупный почерк (6-7 мм и более)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4"/>
          <p:cNvSpPr>
            <a:spLocks noChangeArrowheads="1"/>
          </p:cNvSpPr>
          <p:nvPr/>
        </p:nvSpPr>
        <p:spPr bwMode="auto">
          <a:xfrm>
            <a:off x="1409657" y="2554846"/>
            <a:ext cx="428869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средний почерк (4-5 мм)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Выгнутая вправо стрелка 17"/>
          <p:cNvSpPr/>
          <p:nvPr/>
        </p:nvSpPr>
        <p:spPr>
          <a:xfrm flipH="1">
            <a:off x="592083" y="940664"/>
            <a:ext cx="803286" cy="1348549"/>
          </a:xfrm>
          <a:prstGeom prst="curvedLeftArrow">
            <a:avLst>
              <a:gd name="adj1" fmla="val 25000"/>
              <a:gd name="adj2" fmla="val 50000"/>
              <a:gd name="adj3" fmla="val 1741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Выгнутая вправо стрелка 14"/>
          <p:cNvSpPr/>
          <p:nvPr/>
        </p:nvSpPr>
        <p:spPr>
          <a:xfrm flipH="1">
            <a:off x="602009" y="2768862"/>
            <a:ext cx="803286" cy="1348549"/>
          </a:xfrm>
          <a:prstGeom prst="curvedLeftArrow">
            <a:avLst>
              <a:gd name="adj1" fmla="val 25000"/>
              <a:gd name="adj2" fmla="val 50000"/>
              <a:gd name="adj3" fmla="val 1741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79874" name="Picture 2" descr="D:\день самоуправления 2012\Безымянный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57356" y="5357826"/>
            <a:ext cx="4827881" cy="1139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C:\Users\bulavika\Desktop\день самоуправления 2012\последнее оооо1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1357298"/>
            <a:ext cx="4395787" cy="979487"/>
          </a:xfrm>
          <a:prstGeom prst="rect">
            <a:avLst/>
          </a:prstGeom>
          <a:noFill/>
        </p:spPr>
      </p:pic>
      <p:pic>
        <p:nvPicPr>
          <p:cNvPr id="6147" name="Picture 3" descr="C:\Users\bulavika\Desktop\день самоуправления 2012\последнее оооо12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57356" y="3357562"/>
            <a:ext cx="4067175" cy="43656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2108937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Прямоугольник 3"/>
          <p:cNvSpPr>
            <a:spLocks noChangeArrowheads="1"/>
          </p:cNvSpPr>
          <p:nvPr/>
        </p:nvSpPr>
        <p:spPr bwMode="auto">
          <a:xfrm>
            <a:off x="1500188" y="214313"/>
            <a:ext cx="664368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Связь букв в слове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59" name="Прямоугольник 4"/>
          <p:cNvSpPr>
            <a:spLocks noChangeArrowheads="1"/>
          </p:cNvSpPr>
          <p:nvPr/>
        </p:nvSpPr>
        <p:spPr bwMode="auto">
          <a:xfrm>
            <a:off x="1383416" y="4709075"/>
            <a:ext cx="4981412" cy="579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изолированность связок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Выгнутая вправо стрелка 5"/>
          <p:cNvSpPr/>
          <p:nvPr/>
        </p:nvSpPr>
        <p:spPr>
          <a:xfrm flipH="1" flipV="1">
            <a:off x="646910" y="4005924"/>
            <a:ext cx="803286" cy="1168415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Прямоугольник 4"/>
          <p:cNvSpPr>
            <a:spLocks noChangeArrowheads="1"/>
          </p:cNvSpPr>
          <p:nvPr/>
        </p:nvSpPr>
        <p:spPr bwMode="auto">
          <a:xfrm>
            <a:off x="1535812" y="698813"/>
            <a:ext cx="4819716" cy="579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сплошная связность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4"/>
          <p:cNvSpPr>
            <a:spLocks noChangeArrowheads="1"/>
          </p:cNvSpPr>
          <p:nvPr/>
        </p:nvSpPr>
        <p:spPr bwMode="auto">
          <a:xfrm>
            <a:off x="1857356" y="6211669"/>
            <a:ext cx="607339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полная изоляция букв (Есенин 1925 г.)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Выгнутая вправо стрелка 18"/>
          <p:cNvSpPr/>
          <p:nvPr/>
        </p:nvSpPr>
        <p:spPr>
          <a:xfrm flipV="1">
            <a:off x="7310475" y="5517231"/>
            <a:ext cx="730260" cy="1100780"/>
          </a:xfrm>
          <a:prstGeom prst="curvedLeftArrow">
            <a:avLst>
              <a:gd name="adj1" fmla="val 25000"/>
              <a:gd name="adj2" fmla="val 51794"/>
              <a:gd name="adj3" fmla="val 25000"/>
            </a:avLst>
          </a:prstGeom>
          <a:scene3d>
            <a:camera prst="orthographicFront">
              <a:rot lat="0" lon="3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Прямоугольник 4"/>
          <p:cNvSpPr>
            <a:spLocks noChangeArrowheads="1"/>
          </p:cNvSpPr>
          <p:nvPr/>
        </p:nvSpPr>
        <p:spPr bwMode="auto">
          <a:xfrm>
            <a:off x="3095836" y="2299091"/>
            <a:ext cx="541956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ровное число перерывов и связей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Выгнутая вправо стрелка 19"/>
          <p:cNvSpPr/>
          <p:nvPr/>
        </p:nvSpPr>
        <p:spPr>
          <a:xfrm>
            <a:off x="7942833" y="2595348"/>
            <a:ext cx="682067" cy="1035419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Выгнутая вправо стрелка 17"/>
          <p:cNvSpPr/>
          <p:nvPr/>
        </p:nvSpPr>
        <p:spPr>
          <a:xfrm flipH="1">
            <a:off x="592083" y="940665"/>
            <a:ext cx="803286" cy="1192192"/>
          </a:xfrm>
          <a:prstGeom prst="curvedLeftArrow">
            <a:avLst>
              <a:gd name="adj1" fmla="val 25000"/>
              <a:gd name="adj2" fmla="val 50000"/>
              <a:gd name="adj3" fmla="val 1741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78850" name="Picture 2" descr="Безымянный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17835" y="1278780"/>
            <a:ext cx="5032689" cy="1010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51" name="Picture 3" descr="Безымянный2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harpenSoften amoun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91780" y="2861290"/>
            <a:ext cx="5191438" cy="8121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52" name="Picture 4" descr="Безымянный6"/>
          <p:cNvPicPr>
            <a:picLocks noChangeAspect="1" noChangeArrowheads="1"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sharpenSoften amount="6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17835" y="3742705"/>
            <a:ext cx="4846993" cy="11429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53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90493" y="5289042"/>
            <a:ext cx="4881807" cy="10754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98514203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5" name="Прямоугольник 12"/>
          <p:cNvSpPr>
            <a:spLocks noChangeArrowheads="1"/>
          </p:cNvSpPr>
          <p:nvPr/>
        </p:nvSpPr>
        <p:spPr bwMode="auto">
          <a:xfrm>
            <a:off x="1177925" y="285750"/>
            <a:ext cx="67881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Фигурация слов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3" name="Схема 22"/>
          <p:cNvGraphicFramePr/>
          <p:nvPr>
            <p:extLst>
              <p:ext uri="{D42A27DB-BD31-4B8C-83A1-F6EECF244321}">
                <p14:modId xmlns:p14="http://schemas.microsoft.com/office/powerpoint/2010/main" xmlns="" val="2384107338"/>
              </p:ext>
            </p:extLst>
          </p:nvPr>
        </p:nvGraphicFramePr>
        <p:xfrm>
          <a:off x="1928794" y="1357298"/>
          <a:ext cx="5238344" cy="38747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2" descr="D:\день самоуправления 2012\эмблема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58929" y="5832022"/>
            <a:ext cx="1385071" cy="1025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C:\Users\bulavika\Desktop\день самоуправления 2012\последнее000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288185" y="3143248"/>
            <a:ext cx="1855815" cy="785818"/>
          </a:xfrm>
          <a:prstGeom prst="rect">
            <a:avLst/>
          </a:prstGeom>
          <a:noFill/>
        </p:spPr>
      </p:pic>
      <p:pic>
        <p:nvPicPr>
          <p:cNvPr id="7171" name="Picture 3" descr="C:\Users\bulavika\Desktop\день самоуправления 2012\последнее0011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2643182"/>
            <a:ext cx="1785918" cy="73806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16"/>
          <p:cNvSpPr txBox="1">
            <a:spLocks noChangeArrowheads="1"/>
          </p:cNvSpPr>
          <p:nvPr/>
        </p:nvSpPr>
        <p:spPr bwMode="auto">
          <a:xfrm rot="10800000" flipV="1">
            <a:off x="4419280" y="1635118"/>
            <a:ext cx="4758851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lvl="0" indent="-457200">
              <a:buAutoNum type="arabicParenR"/>
            </a:pPr>
            <a:r>
              <a:rPr lang="ru-RU" sz="2400" dirty="0" smtClean="0"/>
              <a:t>Начальный штрих</a:t>
            </a:r>
          </a:p>
          <a:p>
            <a:pPr marL="457200" lvl="0" indent="-457200">
              <a:buAutoNum type="arabicParenR"/>
            </a:pPr>
            <a:endParaRPr lang="ru-RU" sz="2400" dirty="0" smtClean="0"/>
          </a:p>
          <a:p>
            <a:pPr marL="457200" lvl="0" indent="-457200">
              <a:buAutoNum type="arabicParenR"/>
            </a:pPr>
            <a:r>
              <a:rPr lang="ru-RU" sz="2400" dirty="0" smtClean="0"/>
              <a:t>Начальный </a:t>
            </a:r>
            <a:r>
              <a:rPr lang="ru-RU" sz="2400" dirty="0"/>
              <a:t>штрих </a:t>
            </a:r>
            <a:r>
              <a:rPr lang="ru-RU" sz="2400" dirty="0" smtClean="0"/>
              <a:t>отсутствует</a:t>
            </a:r>
          </a:p>
          <a:p>
            <a:pPr marL="457200" lvl="0" indent="-457200">
              <a:buAutoNum type="arabicParenR"/>
            </a:pPr>
            <a:endParaRPr lang="ru-RU" sz="2400" dirty="0" smtClean="0"/>
          </a:p>
          <a:p>
            <a:pPr marL="457200" lvl="0" indent="-457200">
              <a:buAutoNum type="arabicParenR"/>
            </a:pPr>
            <a:r>
              <a:rPr lang="ru-RU" sz="2400" dirty="0" smtClean="0"/>
              <a:t>Заключительный штрих</a:t>
            </a:r>
          </a:p>
          <a:p>
            <a:pPr marL="457200" lvl="0" indent="-457200">
              <a:buAutoNum type="arabicParenR"/>
            </a:pPr>
            <a:endParaRPr lang="ru-RU" sz="2400" dirty="0" smtClean="0"/>
          </a:p>
          <a:p>
            <a:pPr marL="457200" lvl="0" indent="-457200">
              <a:buAutoNum type="arabicParenR"/>
            </a:pPr>
            <a:r>
              <a:rPr lang="ru-RU" sz="2400" dirty="0" smtClean="0"/>
              <a:t>Буквы без штрихов или печатные буквы</a:t>
            </a:r>
            <a:endParaRPr lang="ru-RU" sz="2400" dirty="0">
              <a:latin typeface="Times New Roman"/>
              <a:ea typeface="Times New Roman"/>
            </a:endParaRPr>
          </a:p>
        </p:txBody>
      </p:sp>
      <p:sp>
        <p:nvSpPr>
          <p:cNvPr id="7171" name="Прямоугольник 6"/>
          <p:cNvSpPr>
            <a:spLocks noChangeArrowheads="1"/>
          </p:cNvSpPr>
          <p:nvPr/>
        </p:nvSpPr>
        <p:spPr bwMode="auto">
          <a:xfrm>
            <a:off x="1463675" y="357188"/>
            <a:ext cx="621665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Приверженность традициям</a:t>
            </a:r>
          </a:p>
          <a:p>
            <a:pPr algn="ctr"/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или современным идеям</a:t>
            </a:r>
            <a:endParaRPr lang="ru-RU" sz="2400" b="1" dirty="0"/>
          </a:p>
        </p:txBody>
      </p:sp>
      <p:pic>
        <p:nvPicPr>
          <p:cNvPr id="80898" name="Picture 2" descr="Безымянный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7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6912" y="1772816"/>
            <a:ext cx="3894953" cy="2564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D:\день самоуправления 2012\эмблема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58929" y="5832022"/>
            <a:ext cx="1385071" cy="1025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3312065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16"/>
          <p:cNvSpPr txBox="1">
            <a:spLocks noChangeArrowheads="1"/>
          </p:cNvSpPr>
          <p:nvPr/>
        </p:nvSpPr>
        <p:spPr bwMode="auto">
          <a:xfrm rot="10800000" flipV="1">
            <a:off x="4419280" y="2189116"/>
            <a:ext cx="4758851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lvl="0" indent="-457200">
              <a:buAutoNum type="arabicParenR"/>
            </a:pPr>
            <a:r>
              <a:rPr lang="ru-RU" sz="2400" dirty="0" smtClean="0"/>
              <a:t>Размер заглавных букв</a:t>
            </a:r>
          </a:p>
          <a:p>
            <a:pPr marL="457200" lvl="0" indent="-457200">
              <a:buAutoNum type="arabicParenR"/>
            </a:pPr>
            <a:endParaRPr lang="ru-RU" sz="2400" dirty="0" smtClean="0"/>
          </a:p>
          <a:p>
            <a:pPr marL="457200" lvl="0" indent="-457200">
              <a:buAutoNum type="arabicParenR"/>
            </a:pPr>
            <a:r>
              <a:rPr lang="ru-RU" sz="2400" dirty="0" smtClean="0"/>
              <a:t>Соотношение с прописными</a:t>
            </a:r>
          </a:p>
          <a:p>
            <a:pPr marL="457200" lvl="0" indent="-457200">
              <a:buAutoNum type="arabicParenR"/>
            </a:pPr>
            <a:endParaRPr lang="ru-RU" sz="2400" dirty="0" smtClean="0"/>
          </a:p>
          <a:p>
            <a:pPr marL="457200" lvl="0" indent="-457200">
              <a:buAutoNum type="arabicParenR"/>
            </a:pPr>
            <a:r>
              <a:rPr lang="ru-RU" sz="2400" dirty="0" smtClean="0"/>
              <a:t>Преувеличенные петли</a:t>
            </a:r>
          </a:p>
          <a:p>
            <a:pPr marL="457200" lvl="0" indent="-457200">
              <a:buAutoNum type="arabicParenR"/>
            </a:pPr>
            <a:endParaRPr lang="ru-RU" sz="2400" dirty="0" smtClean="0"/>
          </a:p>
        </p:txBody>
      </p:sp>
      <p:sp>
        <p:nvSpPr>
          <p:cNvPr id="7171" name="Прямоугольник 6"/>
          <p:cNvSpPr>
            <a:spLocks noChangeArrowheads="1"/>
          </p:cNvSpPr>
          <p:nvPr/>
        </p:nvSpPr>
        <p:spPr bwMode="auto">
          <a:xfrm>
            <a:off x="1463675" y="357188"/>
            <a:ext cx="62166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Заглавное «Я»,  другие заглавные буквы</a:t>
            </a:r>
            <a:endParaRPr lang="ru-RU" sz="2400" b="1" dirty="0"/>
          </a:p>
        </p:txBody>
      </p:sp>
      <p:pic>
        <p:nvPicPr>
          <p:cNvPr id="81922" name="Рисунок 3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2910" y="2285992"/>
            <a:ext cx="3532424" cy="1577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D:\день самоуправления 2012\эмблема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58929" y="5832022"/>
            <a:ext cx="1385071" cy="1025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C:\Users\bulavika\Desktop\день самоуправления 2012\последнее0001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85852" y="4286256"/>
            <a:ext cx="4596804" cy="107157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570935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Прямоугольник 6"/>
          <p:cNvSpPr>
            <a:spLocks noChangeArrowheads="1"/>
          </p:cNvSpPr>
          <p:nvPr/>
        </p:nvSpPr>
        <p:spPr bwMode="auto">
          <a:xfrm>
            <a:off x="1463675" y="357188"/>
            <a:ext cx="621665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Украшение букв, слов</a:t>
            </a:r>
            <a:endParaRPr lang="ru-RU" sz="2400" b="1" dirty="0"/>
          </a:p>
        </p:txBody>
      </p:sp>
      <p:pic>
        <p:nvPicPr>
          <p:cNvPr id="829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50924" y="1070789"/>
            <a:ext cx="5956681" cy="237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947" name="Picture 3" descr="D:\день самоуправления 2012\рисунок Пушкина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sharpenSoften amount="6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9852" y="3609020"/>
            <a:ext cx="3378827" cy="2931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D:\день самоуправления 2012\эмблема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58929" y="5832022"/>
            <a:ext cx="1385071" cy="1025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8732319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3236393" y="428625"/>
            <a:ext cx="37478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Групповая работа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3970" name="Picture 2" descr="D:\день самоуправления 2012\Пушкин без подписи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7564" y="1364297"/>
            <a:ext cx="4868862" cy="38255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3971" name="Picture 3" descr="D:\день самоуправления 2012\Горький без подписи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31940" y="3289539"/>
            <a:ext cx="4796473" cy="2998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6"/>
          <p:cNvSpPr txBox="1">
            <a:spLocks noChangeArrowheads="1"/>
          </p:cNvSpPr>
          <p:nvPr/>
        </p:nvSpPr>
        <p:spPr bwMode="auto">
          <a:xfrm rot="10800000" flipV="1">
            <a:off x="5518658" y="1401946"/>
            <a:ext cx="374441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/>
            <a:r>
              <a:rPr lang="ru-RU" sz="2400" dirty="0" smtClean="0"/>
              <a:t>Задание: составьте психологический портрет человека</a:t>
            </a:r>
          </a:p>
          <a:p>
            <a:pPr marL="457200" lvl="0" indent="-457200">
              <a:buAutoNum type="arabicParenR"/>
            </a:pPr>
            <a:endParaRPr lang="ru-RU" sz="2400" dirty="0" smtClean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79143" y="4916350"/>
            <a:ext cx="1714500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2643174" y="428625"/>
            <a:ext cx="489187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Психологический портрет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D:\день самоуправления 2012\эмблем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58929" y="5832022"/>
            <a:ext cx="1385071" cy="1025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D:\день самоуправления 2012\Пушкин без подписи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71604" y="1071546"/>
            <a:ext cx="6000793" cy="4714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613463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2195736" y="428625"/>
            <a:ext cx="53393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Александр Сергеевич Пушкин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4994" name="Picture 2" descr="D:\день самоуправления 2012\Пушкин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38350" y="1171295"/>
            <a:ext cx="5339308" cy="4195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958025" y="5589240"/>
            <a:ext cx="56526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1820 </a:t>
            </a:r>
            <a:r>
              <a:rPr lang="ru-RU" dirty="0"/>
              <a:t>г. </a:t>
            </a:r>
            <a:endParaRPr lang="ru-RU" dirty="0" smtClean="0"/>
          </a:p>
          <a:p>
            <a:r>
              <a:rPr lang="ru-RU" dirty="0" smtClean="0"/>
              <a:t>«</a:t>
            </a:r>
            <a:r>
              <a:rPr lang="ru-RU" dirty="0"/>
              <a:t>К портрету Жуковского», подпись «Сверчок» — </a:t>
            </a:r>
            <a:endParaRPr lang="ru-RU" dirty="0" smtClean="0"/>
          </a:p>
          <a:p>
            <a:r>
              <a:rPr lang="ru-RU" dirty="0" err="1" smtClean="0"/>
              <a:t>арзамасское</a:t>
            </a:r>
            <a:r>
              <a:rPr lang="ru-RU" dirty="0" smtClean="0"/>
              <a:t> </a:t>
            </a:r>
            <a:r>
              <a:rPr lang="ru-RU" dirty="0"/>
              <a:t>прозвище поэта) </a:t>
            </a:r>
          </a:p>
        </p:txBody>
      </p:sp>
      <p:pic>
        <p:nvPicPr>
          <p:cNvPr id="5" name="Picture 2" descr="D:\день самоуправления 2012\эмблема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58929" y="5832022"/>
            <a:ext cx="1385071" cy="1025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613463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2500298" y="428625"/>
            <a:ext cx="514353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Психологический портрет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3971" name="Picture 3" descr="D:\день самоуправления 2012\Горький без подписи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14480" y="1285860"/>
            <a:ext cx="6628086" cy="4143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Прямоугольник 5"/>
          <p:cNvSpPr>
            <a:spLocks noChangeArrowheads="1"/>
          </p:cNvSpPr>
          <p:nvPr/>
        </p:nvSpPr>
        <p:spPr bwMode="auto">
          <a:xfrm>
            <a:off x="1463675" y="357188"/>
            <a:ext cx="621665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Психологические особенности почерка.</a:t>
            </a:r>
          </a:p>
          <a:p>
            <a:pPr algn="ctr"/>
            <a:endParaRPr lang="ru-RU" sz="24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384884"/>
            <a:ext cx="2974057" cy="3309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824028" y="2600908"/>
            <a:ext cx="3452403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«Бойтесь человека, почерк которого напоминает движение тростника, колеблемого ветром». </a:t>
            </a:r>
            <a:endParaRPr lang="ru-RU" sz="2400" dirty="0" smtClean="0"/>
          </a:p>
          <a:p>
            <a:endParaRPr lang="ru-RU" sz="2400" dirty="0"/>
          </a:p>
          <a:p>
            <a:r>
              <a:rPr lang="ru-RU" sz="2400" dirty="0" smtClean="0"/>
              <a:t>Конфуций.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11637533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3236393" y="428625"/>
            <a:ext cx="37478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Максим Горький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6018" name="Picture 2" descr="D:\день самоуправления 2012\Горький 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264602"/>
            <a:ext cx="6565783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827439" y="5661248"/>
            <a:ext cx="588783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                                                                     А</a:t>
            </a:r>
            <a:r>
              <a:rPr lang="ru-RU" i="1" dirty="0"/>
              <a:t>. </a:t>
            </a:r>
            <a:r>
              <a:rPr lang="ru-RU" i="1" dirty="0" smtClean="0"/>
              <a:t>Пешков</a:t>
            </a:r>
            <a:endParaRPr lang="ru-RU" dirty="0"/>
          </a:p>
          <a:p>
            <a:r>
              <a:rPr lang="ru-RU" dirty="0"/>
              <a:t>8/</a:t>
            </a:r>
            <a:r>
              <a:rPr lang="en-US" dirty="0"/>
              <a:t>II</a:t>
            </a:r>
            <a:r>
              <a:rPr lang="ru-RU" dirty="0"/>
              <a:t>—27 г.</a:t>
            </a:r>
          </a:p>
          <a:p>
            <a:r>
              <a:rPr lang="ru-RU" dirty="0"/>
              <a:t>Сорренто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Picture 2" descr="D:\день самоуправления 2012\эмблема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58929" y="5832022"/>
            <a:ext cx="1385071" cy="1025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670985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3236393" y="428625"/>
            <a:ext cx="37478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Викторина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928670"/>
            <a:ext cx="4048451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3214686"/>
            <a:ext cx="480060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2928926" y="6488668"/>
            <a:ext cx="36279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Достоевский, Крылов, Аракчеев</a:t>
            </a:r>
            <a:endParaRPr lang="ru-RU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092" y="1285860"/>
            <a:ext cx="4714908" cy="18567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71472" y="5000636"/>
            <a:ext cx="1369222" cy="1643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57620" y="5072074"/>
            <a:ext cx="1403934" cy="1466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143768" y="5072074"/>
            <a:ext cx="1304916" cy="1428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41644974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3236393" y="428625"/>
            <a:ext cx="374787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Викторина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071670" y="6143644"/>
            <a:ext cx="42803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Александр </a:t>
            </a:r>
            <a:r>
              <a:rPr lang="en-US" dirty="0" smtClean="0"/>
              <a:t>III</a:t>
            </a:r>
            <a:r>
              <a:rPr lang="ru-RU" dirty="0" smtClean="0"/>
              <a:t>, Суворов, Лев Толстой </a:t>
            </a:r>
            <a:endParaRPr lang="ru-RU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28670"/>
            <a:ext cx="3857620" cy="193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 descr="C:\Users\bulavika\Desktop\день самоуправления 2012\Суворов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96" y="3857628"/>
            <a:ext cx="4848233" cy="2207077"/>
          </a:xfrm>
          <a:prstGeom prst="rect">
            <a:avLst/>
          </a:prstGeom>
          <a:noFill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2500306"/>
            <a:ext cx="4953000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57818" y="214290"/>
            <a:ext cx="1222679" cy="1695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86512" y="1000108"/>
            <a:ext cx="1380670" cy="1709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429520" y="2143116"/>
            <a:ext cx="1347783" cy="1712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25067637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1763688" y="428625"/>
            <a:ext cx="633670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Список использованной литературы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683568" y="1484784"/>
            <a:ext cx="799288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ru-RU" dirty="0" smtClean="0"/>
              <a:t>1. </a:t>
            </a:r>
            <a:r>
              <a:rPr lang="ru-RU" dirty="0" err="1" smtClean="0"/>
              <a:t>Райгородский</a:t>
            </a:r>
            <a:r>
              <a:rPr lang="ru-RU" dirty="0" smtClean="0"/>
              <a:t> </a:t>
            </a:r>
            <a:r>
              <a:rPr lang="ru-RU" dirty="0"/>
              <a:t>Д.Я. Практическая психодиагностика. Методики и </a:t>
            </a:r>
            <a:r>
              <a:rPr lang="ru-RU" dirty="0" smtClean="0"/>
              <a:t>тесты. Учебное </a:t>
            </a:r>
            <a:r>
              <a:rPr lang="ru-RU" dirty="0"/>
              <a:t>пособие. – Самара: </a:t>
            </a:r>
            <a:r>
              <a:rPr lang="ru-RU" dirty="0" err="1"/>
              <a:t>Бахрах</a:t>
            </a:r>
            <a:r>
              <a:rPr lang="ru-RU" dirty="0"/>
              <a:t>-М. 2000. </a:t>
            </a:r>
            <a:endParaRPr lang="ru-RU" dirty="0" smtClean="0"/>
          </a:p>
          <a:p>
            <a:pPr marL="342900" indent="-342900">
              <a:buAutoNum type="arabicPeriod"/>
            </a:pPr>
            <a:endParaRPr lang="ru-RU" dirty="0"/>
          </a:p>
          <a:p>
            <a:r>
              <a:rPr lang="ru-RU" dirty="0"/>
              <a:t>2. Сара Д. Тайны почерка / В кн.: </a:t>
            </a:r>
            <a:r>
              <a:rPr lang="ru-RU" dirty="0" err="1"/>
              <a:t>Люшер</a:t>
            </a:r>
            <a:r>
              <a:rPr lang="ru-RU" dirty="0"/>
              <a:t> М. Цвет вашего характера Пер. с англ. М.: Вече, Персей, АСТ. 1996. </a:t>
            </a:r>
            <a:endParaRPr lang="ru-RU" dirty="0" smtClean="0"/>
          </a:p>
          <a:p>
            <a:endParaRPr lang="ru-RU" dirty="0"/>
          </a:p>
          <a:p>
            <a:r>
              <a:rPr lang="ru-RU" dirty="0"/>
              <a:t>3. Тараненко В. Почерк, портрет, характер /Скрытая </a:t>
            </a:r>
            <a:r>
              <a:rPr lang="ru-RU" dirty="0" err="1"/>
              <a:t>психодинамика</a:t>
            </a:r>
            <a:r>
              <a:rPr lang="ru-RU" dirty="0"/>
              <a:t> в практическом изложении. М.: Ника-центр. 2001. </a:t>
            </a:r>
            <a:endParaRPr lang="ru-RU" dirty="0" smtClean="0"/>
          </a:p>
          <a:p>
            <a:endParaRPr lang="ru-RU" dirty="0"/>
          </a:p>
          <a:p>
            <a:r>
              <a:rPr lang="ru-RU" dirty="0"/>
              <a:t>4. Зуев-Инсаров Д.М. Почерк и личность. /</a:t>
            </a:r>
            <a:r>
              <a:rPr lang="ru-RU" b="1" dirty="0"/>
              <a:t> </a:t>
            </a:r>
            <a:r>
              <a:rPr lang="ru-RU" dirty="0"/>
              <a:t>Перлит </a:t>
            </a:r>
            <a:r>
              <a:rPr lang="ru-RU" dirty="0" err="1"/>
              <a:t>продакшн</a:t>
            </a:r>
            <a:r>
              <a:rPr lang="ru-RU" dirty="0"/>
              <a:t>, ЛТД. Киев — </a:t>
            </a:r>
            <a:r>
              <a:rPr lang="ru-RU" dirty="0" smtClean="0"/>
              <a:t>1992</a:t>
            </a:r>
          </a:p>
          <a:p>
            <a:endParaRPr lang="ru-RU" dirty="0"/>
          </a:p>
          <a:p>
            <a:r>
              <a:rPr lang="ru-RU" dirty="0"/>
              <a:t>5. Гольдберг И. Психология почерка. Москва. 2008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dirty="0"/>
              <a:t>6. Моргенштерн И. </a:t>
            </a:r>
            <a:r>
              <a:rPr lang="ru-RU" dirty="0" err="1"/>
              <a:t>Психографология</a:t>
            </a:r>
            <a:r>
              <a:rPr lang="ru-RU" dirty="0"/>
              <a:t>. Издательство Питер. 1994.</a:t>
            </a:r>
          </a:p>
          <a:p>
            <a:r>
              <a:rPr lang="ru-RU" b="1" dirty="0"/>
              <a:t> 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0676370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85786" y="2960948"/>
            <a:ext cx="7643866" cy="923330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5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внимание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3"/>
          <p:cNvSpPr>
            <a:spLocks noChangeArrowheads="1"/>
          </p:cNvSpPr>
          <p:nvPr/>
        </p:nvSpPr>
        <p:spPr bwMode="auto">
          <a:xfrm>
            <a:off x="1000125" y="785813"/>
            <a:ext cx="72866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Психодиагностические критерии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47" name="Прямоугольник 12"/>
          <p:cNvSpPr>
            <a:spLocks noChangeArrowheads="1"/>
          </p:cNvSpPr>
          <p:nvPr/>
        </p:nvSpPr>
        <p:spPr bwMode="auto">
          <a:xfrm>
            <a:off x="1177925" y="285750"/>
            <a:ext cx="67881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Основные графологические признаки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1748" name="Группа 20"/>
          <p:cNvGrpSpPr>
            <a:grpSpLocks/>
          </p:cNvGrpSpPr>
          <p:nvPr/>
        </p:nvGrpSpPr>
        <p:grpSpPr bwMode="auto">
          <a:xfrm>
            <a:off x="1785938" y="1285875"/>
            <a:ext cx="5429250" cy="5287963"/>
            <a:chOff x="1785918" y="1285860"/>
            <a:chExt cx="5429288" cy="5287206"/>
          </a:xfrm>
        </p:grpSpPr>
        <p:sp>
          <p:nvSpPr>
            <p:cNvPr id="10" name="Овал 9"/>
            <p:cNvSpPr/>
            <p:nvPr/>
          </p:nvSpPr>
          <p:spPr>
            <a:xfrm>
              <a:off x="1785918" y="1285860"/>
              <a:ext cx="5429288" cy="5285618"/>
            </a:xfrm>
            <a:prstGeom prst="ellips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cxnSp>
          <p:nvCxnSpPr>
            <p:cNvPr id="12" name="Прямая соединительная линия 11"/>
            <p:cNvCxnSpPr>
              <a:stCxn id="10" idx="0"/>
              <a:endCxn id="10" idx="4"/>
            </p:cNvCxnSpPr>
            <p:nvPr/>
          </p:nvCxnSpPr>
          <p:spPr>
            <a:xfrm rot="16200000" flipH="1">
              <a:off x="1857752" y="3928669"/>
              <a:ext cx="5285618" cy="3175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 rot="10800000">
              <a:off x="2143107" y="2571551"/>
              <a:ext cx="4714908" cy="2714236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flipV="1">
              <a:off x="2285983" y="2357270"/>
              <a:ext cx="4429156" cy="31428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749" name="TextBox 22"/>
          <p:cNvSpPr txBox="1">
            <a:spLocks noChangeArrowheads="1"/>
          </p:cNvSpPr>
          <p:nvPr/>
        </p:nvSpPr>
        <p:spPr bwMode="auto">
          <a:xfrm>
            <a:off x="4754565" y="2078019"/>
            <a:ext cx="2286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cs typeface="Arial" charset="0"/>
              </a:rPr>
              <a:t>нажим</a:t>
            </a:r>
            <a:endParaRPr lang="ru-RU" sz="3200" b="1" dirty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31750" name="TextBox 23"/>
          <p:cNvSpPr txBox="1">
            <a:spLocks noChangeArrowheads="1"/>
          </p:cNvSpPr>
          <p:nvPr/>
        </p:nvSpPr>
        <p:spPr bwMode="auto">
          <a:xfrm>
            <a:off x="1928813" y="3575052"/>
            <a:ext cx="2286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cs typeface="Arial" charset="0"/>
              </a:rPr>
              <a:t>размер букв, </a:t>
            </a:r>
          </a:p>
          <a:p>
            <a:r>
              <a:rPr lang="ru-RU" sz="2400" b="1" dirty="0" smtClean="0">
                <a:solidFill>
                  <a:schemeClr val="bg1"/>
                </a:solidFill>
                <a:cs typeface="Arial" charset="0"/>
              </a:rPr>
              <a:t>связь букв</a:t>
            </a:r>
            <a:endParaRPr lang="ru-RU" sz="2400" b="1" dirty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31751" name="TextBox 24"/>
          <p:cNvSpPr txBox="1">
            <a:spLocks noChangeArrowheads="1"/>
          </p:cNvSpPr>
          <p:nvPr/>
        </p:nvSpPr>
        <p:spPr bwMode="auto">
          <a:xfrm>
            <a:off x="5010156" y="3575052"/>
            <a:ext cx="293370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bg1"/>
                </a:solidFill>
                <a:cs typeface="Arial" charset="0"/>
              </a:rPr>
              <a:t>н</a:t>
            </a:r>
            <a:r>
              <a:rPr lang="ru-RU" sz="2400" b="1" dirty="0" smtClean="0">
                <a:solidFill>
                  <a:schemeClr val="bg1"/>
                </a:solidFill>
                <a:cs typeface="Arial" charset="0"/>
              </a:rPr>
              <a:t>аправление строк</a:t>
            </a:r>
            <a:endParaRPr lang="ru-RU" sz="2400" b="1" dirty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31752" name="TextBox 25"/>
          <p:cNvSpPr txBox="1">
            <a:spLocks noChangeArrowheads="1"/>
          </p:cNvSpPr>
          <p:nvPr/>
        </p:nvSpPr>
        <p:spPr bwMode="auto">
          <a:xfrm>
            <a:off x="4718052" y="5108598"/>
            <a:ext cx="2286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cs typeface="Arial" charset="0"/>
              </a:rPr>
              <a:t>наклон</a:t>
            </a:r>
            <a:endParaRPr lang="ru-RU" sz="3200" b="1" dirty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31753" name="TextBox 26"/>
          <p:cNvSpPr txBox="1">
            <a:spLocks noChangeArrowheads="1"/>
          </p:cNvSpPr>
          <p:nvPr/>
        </p:nvSpPr>
        <p:spPr bwMode="auto">
          <a:xfrm>
            <a:off x="2855889" y="1858941"/>
            <a:ext cx="174942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  <a:cs typeface="Arial" charset="0"/>
              </a:rPr>
              <a:t>п</a:t>
            </a:r>
            <a:r>
              <a:rPr lang="ru-RU" sz="2000" b="1" dirty="0" smtClean="0">
                <a:solidFill>
                  <a:schemeClr val="bg1"/>
                </a:solidFill>
                <a:cs typeface="Arial" charset="0"/>
              </a:rPr>
              <a:t>оля, расстояния между словами</a:t>
            </a:r>
            <a:endParaRPr lang="ru-RU" sz="2000" b="1" dirty="0">
              <a:solidFill>
                <a:schemeClr val="bg1"/>
              </a:solidFill>
              <a:cs typeface="Arial" charset="0"/>
            </a:endParaRPr>
          </a:p>
        </p:txBody>
      </p:sp>
      <p:sp>
        <p:nvSpPr>
          <p:cNvPr id="15" name="TextBox 25"/>
          <p:cNvSpPr txBox="1">
            <a:spLocks noChangeArrowheads="1"/>
          </p:cNvSpPr>
          <p:nvPr/>
        </p:nvSpPr>
        <p:spPr bwMode="auto">
          <a:xfrm>
            <a:off x="3001941" y="4962546"/>
            <a:ext cx="160657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  <a:cs typeface="Arial" charset="0"/>
              </a:rPr>
              <a:t>п</a:t>
            </a:r>
            <a:r>
              <a:rPr lang="ru-RU" sz="2000" b="1" dirty="0" smtClean="0">
                <a:solidFill>
                  <a:schemeClr val="bg1"/>
                </a:solidFill>
                <a:cs typeface="Arial" charset="0"/>
              </a:rPr>
              <a:t>ринцип написания букв</a:t>
            </a:r>
            <a:endParaRPr lang="ru-RU" sz="2000" b="1" dirty="0">
              <a:solidFill>
                <a:schemeClr val="bg1"/>
              </a:solidFill>
              <a:cs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Прямоугольник 3"/>
          <p:cNvSpPr>
            <a:spLocks noChangeArrowheads="1"/>
          </p:cNvSpPr>
          <p:nvPr/>
        </p:nvSpPr>
        <p:spPr bwMode="auto">
          <a:xfrm>
            <a:off x="1500188" y="214313"/>
            <a:ext cx="664368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Нажим на карандаш или ручку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59" name="Прямоугольник 4"/>
          <p:cNvSpPr>
            <a:spLocks noChangeArrowheads="1"/>
          </p:cNvSpPr>
          <p:nvPr/>
        </p:nvSpPr>
        <p:spPr bwMode="auto">
          <a:xfrm>
            <a:off x="1797012" y="4779981"/>
            <a:ext cx="642937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средний нажим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Выгнутая вправо стрелка 5"/>
          <p:cNvSpPr/>
          <p:nvPr/>
        </p:nvSpPr>
        <p:spPr>
          <a:xfrm flipH="1">
            <a:off x="928662" y="5072074"/>
            <a:ext cx="785818" cy="1168409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Прямоугольник 4"/>
          <p:cNvSpPr>
            <a:spLocks noChangeArrowheads="1"/>
          </p:cNvSpPr>
          <p:nvPr/>
        </p:nvSpPr>
        <p:spPr bwMode="auto">
          <a:xfrm>
            <a:off x="1723986" y="580986"/>
            <a:ext cx="64293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сильный нажим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4"/>
          <p:cNvSpPr>
            <a:spLocks noChangeArrowheads="1"/>
          </p:cNvSpPr>
          <p:nvPr/>
        </p:nvSpPr>
        <p:spPr bwMode="auto">
          <a:xfrm>
            <a:off x="1760499" y="2881305"/>
            <a:ext cx="642937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слабый нажим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Выгнутая вправо стрелка 18"/>
          <p:cNvSpPr/>
          <p:nvPr/>
        </p:nvSpPr>
        <p:spPr>
          <a:xfrm flipH="1">
            <a:off x="3929058" y="3214686"/>
            <a:ext cx="814413" cy="1168421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20" name="Выгнутая вправо стрелка 19"/>
          <p:cNvSpPr/>
          <p:nvPr/>
        </p:nvSpPr>
        <p:spPr>
          <a:xfrm flipH="1">
            <a:off x="785786" y="857232"/>
            <a:ext cx="857256" cy="1400213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1026" name="Picture 2" descr="C:\Users\bulavika\Desktop\день самоуправления 2012\последнее000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1142984"/>
            <a:ext cx="6840633" cy="1714512"/>
          </a:xfrm>
          <a:prstGeom prst="rect">
            <a:avLst/>
          </a:prstGeom>
          <a:noFill/>
        </p:spPr>
      </p:pic>
      <p:pic>
        <p:nvPicPr>
          <p:cNvPr id="1027" name="Picture 3" descr="C:\Users\bulavika\Desktop\день самоуправления 2012\последнее0003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3143248"/>
            <a:ext cx="3954617" cy="1428760"/>
          </a:xfrm>
          <a:prstGeom prst="rect">
            <a:avLst/>
          </a:prstGeom>
          <a:noFill/>
        </p:spPr>
      </p:pic>
      <p:pic>
        <p:nvPicPr>
          <p:cNvPr id="1028" name="Picture 4" descr="C:\Users\bulavika\Desktop\день самоуправления 2012\последнее00033.jpg"/>
          <p:cNvPicPr>
            <a:picLocks noChangeAspect="1" noChangeArrowheads="1"/>
          </p:cNvPicPr>
          <p:nvPr/>
        </p:nvPicPr>
        <p:blipFill>
          <a:blip r:embed="rId4" cstate="print"/>
          <a:stretch>
            <a:fillRect/>
          </a:stretch>
        </p:blipFill>
        <p:spPr bwMode="auto">
          <a:xfrm>
            <a:off x="1785918" y="5286388"/>
            <a:ext cx="5072098" cy="124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Прямоугольник 3"/>
          <p:cNvSpPr>
            <a:spLocks noChangeArrowheads="1"/>
          </p:cNvSpPr>
          <p:nvPr/>
        </p:nvSpPr>
        <p:spPr bwMode="auto">
          <a:xfrm>
            <a:off x="1500188" y="214313"/>
            <a:ext cx="664368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Направление строк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59" name="Прямоугольник 4"/>
          <p:cNvSpPr>
            <a:spLocks noChangeArrowheads="1"/>
          </p:cNvSpPr>
          <p:nvPr/>
        </p:nvSpPr>
        <p:spPr bwMode="auto">
          <a:xfrm>
            <a:off x="1071538" y="4500570"/>
            <a:ext cx="310360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линия уходит вверх 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Выгнутая вправо стрелка 5"/>
          <p:cNvSpPr/>
          <p:nvPr/>
        </p:nvSpPr>
        <p:spPr>
          <a:xfrm flipH="1" flipV="1">
            <a:off x="285720" y="3786190"/>
            <a:ext cx="803286" cy="1168415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Прямоугольник 4"/>
          <p:cNvSpPr>
            <a:spLocks noChangeArrowheads="1"/>
          </p:cNvSpPr>
          <p:nvPr/>
        </p:nvSpPr>
        <p:spPr bwMode="auto">
          <a:xfrm>
            <a:off x="2782863" y="617499"/>
            <a:ext cx="160657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прямо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4"/>
          <p:cNvSpPr>
            <a:spLocks noChangeArrowheads="1"/>
          </p:cNvSpPr>
          <p:nvPr/>
        </p:nvSpPr>
        <p:spPr bwMode="auto">
          <a:xfrm>
            <a:off x="4857752" y="6072206"/>
            <a:ext cx="189867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волной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Выгнутая вправо стрелка 18"/>
          <p:cNvSpPr/>
          <p:nvPr/>
        </p:nvSpPr>
        <p:spPr>
          <a:xfrm flipV="1">
            <a:off x="6500826" y="5429263"/>
            <a:ext cx="730260" cy="1100153"/>
          </a:xfrm>
          <a:prstGeom prst="curvedLeftArrow">
            <a:avLst>
              <a:gd name="adj1" fmla="val 25000"/>
              <a:gd name="adj2" fmla="val 51794"/>
              <a:gd name="adj3" fmla="val 25000"/>
            </a:avLst>
          </a:prstGeom>
          <a:scene3d>
            <a:camera prst="orthographicFront">
              <a:rot lat="0" lon="3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Прямоугольник 4"/>
          <p:cNvSpPr>
            <a:spLocks noChangeArrowheads="1"/>
          </p:cNvSpPr>
          <p:nvPr/>
        </p:nvSpPr>
        <p:spPr bwMode="auto">
          <a:xfrm>
            <a:off x="5040270" y="2594652"/>
            <a:ext cx="310360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линия уходит вниз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492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2786058"/>
            <a:ext cx="2900111" cy="16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4930" name="Picture 2" descr="Безымянный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65747" y="3136896"/>
            <a:ext cx="260985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Выгнутая вправо стрелка 19"/>
          <p:cNvSpPr/>
          <p:nvPr/>
        </p:nvSpPr>
        <p:spPr>
          <a:xfrm>
            <a:off x="8004222" y="2917818"/>
            <a:ext cx="885825" cy="1403389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124932" name="Picture 4" descr="C:\Users\bulavika\Desktop\день самоуправления 2012\Безымянный7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14678" y="5286388"/>
            <a:ext cx="3213144" cy="753471"/>
          </a:xfrm>
          <a:prstGeom prst="rect">
            <a:avLst/>
          </a:prstGeom>
          <a:noFill/>
        </p:spPr>
      </p:pic>
      <p:sp>
        <p:nvSpPr>
          <p:cNvPr id="18" name="Выгнутая вправо стрелка 17"/>
          <p:cNvSpPr/>
          <p:nvPr/>
        </p:nvSpPr>
        <p:spPr>
          <a:xfrm flipH="1">
            <a:off x="1979577" y="873090"/>
            <a:ext cx="803286" cy="1348549"/>
          </a:xfrm>
          <a:prstGeom prst="curvedLeftArrow">
            <a:avLst>
              <a:gd name="adj1" fmla="val 25000"/>
              <a:gd name="adj2" fmla="val 50000"/>
              <a:gd name="adj3" fmla="val 1741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76805" name="Picture 5" descr="D:\день самоуправления 2012\Безымянный5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263831"/>
            <a:ext cx="5699700" cy="1118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Box 16"/>
          <p:cNvSpPr txBox="1">
            <a:spLocks noChangeArrowheads="1"/>
          </p:cNvSpPr>
          <p:nvPr/>
        </p:nvSpPr>
        <p:spPr bwMode="auto">
          <a:xfrm rot="10800000" flipV="1">
            <a:off x="6429388" y="2357430"/>
            <a:ext cx="2571763" cy="2585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449580">
              <a:spcAft>
                <a:spcPts val="0"/>
              </a:spcAft>
            </a:pPr>
            <a:r>
              <a:rPr lang="ru-RU" u="sng" dirty="0">
                <a:latin typeface="Times New Roman"/>
                <a:ea typeface="Times New Roman"/>
              </a:rPr>
              <a:t>Косой наклон (А</a:t>
            </a:r>
            <a:r>
              <a:rPr lang="ru-RU" u="sng" dirty="0" smtClean="0">
                <a:latin typeface="Times New Roman"/>
                <a:ea typeface="Times New Roman"/>
              </a:rPr>
              <a:t>)</a:t>
            </a:r>
          </a:p>
          <a:p>
            <a:pPr indent="449580">
              <a:spcAft>
                <a:spcPts val="0"/>
              </a:spcAft>
            </a:pPr>
            <a:endParaRPr lang="ru-RU" u="sng" dirty="0" smtClean="0">
              <a:latin typeface="Times New Roman"/>
              <a:ea typeface="Times New Roman"/>
            </a:endParaRPr>
          </a:p>
          <a:p>
            <a:pPr indent="449580">
              <a:spcAft>
                <a:spcPts val="0"/>
              </a:spcAft>
            </a:pPr>
            <a:endParaRPr lang="ru-RU" u="sng" dirty="0" smtClean="0">
              <a:latin typeface="Times New Roman"/>
              <a:ea typeface="Times New Roman"/>
            </a:endParaRPr>
          </a:p>
          <a:p>
            <a:pPr indent="449580">
              <a:spcAft>
                <a:spcPts val="0"/>
              </a:spcAft>
            </a:pPr>
            <a:endParaRPr lang="ru-RU" u="sng" dirty="0" smtClean="0">
              <a:latin typeface="Times New Roman"/>
              <a:ea typeface="Times New Roman"/>
            </a:endParaRPr>
          </a:p>
          <a:p>
            <a:pPr indent="449580">
              <a:spcAft>
                <a:spcPts val="0"/>
              </a:spcAft>
            </a:pPr>
            <a:endParaRPr lang="ru-RU" u="sng" dirty="0" smtClean="0">
              <a:latin typeface="Times New Roman"/>
              <a:ea typeface="Times New Roman"/>
            </a:endParaRPr>
          </a:p>
          <a:p>
            <a:pPr indent="449580">
              <a:spcAft>
                <a:spcPts val="0"/>
              </a:spcAft>
            </a:pPr>
            <a:endParaRPr lang="ru-RU" u="sng" dirty="0" smtClean="0">
              <a:latin typeface="Times New Roman"/>
              <a:ea typeface="Times New Roman"/>
            </a:endParaRPr>
          </a:p>
          <a:p>
            <a:pPr indent="449580">
              <a:spcAft>
                <a:spcPts val="0"/>
              </a:spcAft>
            </a:pPr>
            <a:endParaRPr lang="ru-RU" u="sng" dirty="0" smtClean="0">
              <a:latin typeface="Times New Roman"/>
              <a:ea typeface="Times New Roman"/>
            </a:endParaRPr>
          </a:p>
          <a:p>
            <a:pPr indent="449580">
              <a:spcAft>
                <a:spcPts val="0"/>
              </a:spcAft>
            </a:pPr>
            <a:endParaRPr lang="ru-RU" u="sng" dirty="0" smtClean="0">
              <a:latin typeface="Times New Roman"/>
              <a:ea typeface="Times New Roman"/>
            </a:endParaRPr>
          </a:p>
          <a:p>
            <a:pPr indent="449580">
              <a:spcAft>
                <a:spcPts val="0"/>
              </a:spcAft>
            </a:pPr>
            <a:endParaRPr lang="ru-RU" u="sng" dirty="0" smtClean="0">
              <a:latin typeface="Times New Roman"/>
              <a:ea typeface="Times New Roman"/>
            </a:endParaRPr>
          </a:p>
        </p:txBody>
      </p:sp>
      <p:sp>
        <p:nvSpPr>
          <p:cNvPr id="7171" name="Прямоугольник 6"/>
          <p:cNvSpPr>
            <a:spLocks noChangeArrowheads="1"/>
          </p:cNvSpPr>
          <p:nvPr/>
        </p:nvSpPr>
        <p:spPr bwMode="auto">
          <a:xfrm>
            <a:off x="1463675" y="357188"/>
            <a:ext cx="621665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Наклон букв</a:t>
            </a:r>
            <a:endParaRPr lang="ru-RU" sz="2400" b="1" dirty="0"/>
          </a:p>
        </p:txBody>
      </p:sp>
      <p:sp>
        <p:nvSpPr>
          <p:cNvPr id="7" name="TextBox 16"/>
          <p:cNvSpPr txBox="1">
            <a:spLocks noChangeArrowheads="1"/>
          </p:cNvSpPr>
          <p:nvPr/>
        </p:nvSpPr>
        <p:spPr bwMode="auto">
          <a:xfrm rot="10800000" flipV="1">
            <a:off x="0" y="1633590"/>
            <a:ext cx="2643174" cy="332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449580">
              <a:spcAft>
                <a:spcPts val="0"/>
              </a:spcAft>
            </a:pPr>
            <a:endParaRPr lang="ru-RU" sz="2400" u="sng" dirty="0" smtClean="0">
              <a:latin typeface="Times New Roman"/>
              <a:ea typeface="Times New Roman"/>
            </a:endParaRPr>
          </a:p>
          <a:p>
            <a:pPr indent="449580">
              <a:spcAft>
                <a:spcPts val="0"/>
              </a:spcAft>
            </a:pPr>
            <a:r>
              <a:rPr lang="ru-RU" u="sng" dirty="0" smtClean="0">
                <a:latin typeface="Times New Roman"/>
                <a:ea typeface="Times New Roman"/>
              </a:rPr>
              <a:t>Наклон влево </a:t>
            </a:r>
            <a:r>
              <a:rPr lang="ru-RU" u="sng" dirty="0">
                <a:latin typeface="Times New Roman"/>
                <a:ea typeface="Times New Roman"/>
              </a:rPr>
              <a:t>(В</a:t>
            </a:r>
            <a:r>
              <a:rPr lang="ru-RU" u="sng" dirty="0" smtClean="0">
                <a:latin typeface="Times New Roman"/>
                <a:ea typeface="Times New Roman"/>
              </a:rPr>
              <a:t>)</a:t>
            </a:r>
          </a:p>
          <a:p>
            <a:pPr indent="449580">
              <a:spcAft>
                <a:spcPts val="0"/>
              </a:spcAft>
            </a:pPr>
            <a:endParaRPr lang="ru-RU" u="sng" dirty="0" smtClean="0">
              <a:latin typeface="Times New Roman"/>
              <a:ea typeface="Times New Roman"/>
            </a:endParaRPr>
          </a:p>
          <a:p>
            <a:pPr indent="449580">
              <a:spcAft>
                <a:spcPts val="0"/>
              </a:spcAft>
            </a:pPr>
            <a:endParaRPr lang="ru-RU" u="sng" dirty="0" smtClean="0">
              <a:latin typeface="Times New Roman"/>
              <a:ea typeface="Times New Roman"/>
            </a:endParaRPr>
          </a:p>
          <a:p>
            <a:pPr indent="449580">
              <a:spcAft>
                <a:spcPts val="0"/>
              </a:spcAft>
            </a:pPr>
            <a:endParaRPr lang="ru-RU" u="sng" dirty="0" smtClean="0">
              <a:latin typeface="Times New Roman"/>
              <a:ea typeface="Times New Roman"/>
            </a:endParaRPr>
          </a:p>
          <a:p>
            <a:pPr indent="449580">
              <a:spcAft>
                <a:spcPts val="0"/>
              </a:spcAft>
            </a:pPr>
            <a:r>
              <a:rPr lang="ru-RU" dirty="0" smtClean="0">
                <a:latin typeface="Times New Roman"/>
                <a:ea typeface="Times New Roman"/>
              </a:rPr>
              <a:t> </a:t>
            </a:r>
            <a:endParaRPr lang="ru-RU" dirty="0">
              <a:latin typeface="Times New Roman"/>
              <a:ea typeface="Times New Roman"/>
            </a:endParaRPr>
          </a:p>
          <a:p>
            <a:pPr indent="449580">
              <a:spcAft>
                <a:spcPts val="0"/>
              </a:spcAft>
            </a:pPr>
            <a:endParaRPr lang="ru-RU" u="sng" dirty="0" smtClean="0">
              <a:latin typeface="Times New Roman"/>
              <a:ea typeface="Times New Roman"/>
            </a:endParaRPr>
          </a:p>
          <a:p>
            <a:pPr indent="449580">
              <a:spcAft>
                <a:spcPts val="0"/>
              </a:spcAft>
            </a:pPr>
            <a:endParaRPr lang="ru-RU" u="sng" dirty="0" smtClean="0">
              <a:latin typeface="Times New Roman"/>
              <a:ea typeface="Times New Roman"/>
            </a:endParaRPr>
          </a:p>
          <a:p>
            <a:pPr indent="449580">
              <a:spcAft>
                <a:spcPts val="0"/>
              </a:spcAft>
            </a:pPr>
            <a:endParaRPr lang="ru-RU" u="sng" dirty="0" smtClean="0">
              <a:latin typeface="Times New Roman"/>
              <a:ea typeface="Times New Roman"/>
            </a:endParaRPr>
          </a:p>
          <a:p>
            <a:pPr indent="449580">
              <a:spcAft>
                <a:spcPts val="0"/>
              </a:spcAft>
            </a:pPr>
            <a:endParaRPr lang="ru-RU" u="sng" dirty="0" smtClean="0">
              <a:latin typeface="Times New Roman"/>
              <a:ea typeface="Times New Roman"/>
            </a:endParaRPr>
          </a:p>
          <a:p>
            <a:pPr indent="449580">
              <a:spcAft>
                <a:spcPts val="0"/>
              </a:spcAft>
            </a:pPr>
            <a:endParaRPr lang="ru-RU" sz="2400" u="sng" dirty="0" smtClean="0">
              <a:latin typeface="Times New Roman"/>
              <a:ea typeface="Times New Roman"/>
            </a:endParaRPr>
          </a:p>
        </p:txBody>
      </p:sp>
      <p:sp>
        <p:nvSpPr>
          <p:cNvPr id="8" name="TextBox 16"/>
          <p:cNvSpPr txBox="1">
            <a:spLocks noChangeArrowheads="1"/>
          </p:cNvSpPr>
          <p:nvPr/>
        </p:nvSpPr>
        <p:spPr bwMode="auto">
          <a:xfrm rot="10800000" flipV="1">
            <a:off x="2643174" y="0"/>
            <a:ext cx="5500728" cy="2215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449580">
              <a:spcAft>
                <a:spcPts val="0"/>
              </a:spcAft>
            </a:pPr>
            <a:endParaRPr lang="ru-RU" sz="2400" u="sng" dirty="0" smtClean="0">
              <a:latin typeface="Times New Roman"/>
              <a:ea typeface="Times New Roman"/>
            </a:endParaRPr>
          </a:p>
          <a:p>
            <a:pPr indent="449580">
              <a:spcAft>
                <a:spcPts val="0"/>
              </a:spcAft>
            </a:pPr>
            <a:endParaRPr lang="ru-RU" sz="2400" dirty="0" smtClean="0">
              <a:latin typeface="Times New Roman"/>
              <a:ea typeface="Times New Roman"/>
            </a:endParaRPr>
          </a:p>
          <a:p>
            <a:pPr indent="449580">
              <a:spcAft>
                <a:spcPts val="0"/>
              </a:spcAft>
            </a:pPr>
            <a:r>
              <a:rPr lang="ru-RU" u="sng" dirty="0" smtClean="0">
                <a:latin typeface="Times New Roman"/>
                <a:ea typeface="Times New Roman"/>
              </a:rPr>
              <a:t>Вертикальный </a:t>
            </a:r>
            <a:r>
              <a:rPr lang="ru-RU" u="sng" dirty="0">
                <a:latin typeface="Times New Roman"/>
                <a:ea typeface="Times New Roman"/>
              </a:rPr>
              <a:t>почерк (Д</a:t>
            </a:r>
            <a:r>
              <a:rPr lang="ru-RU" u="sng" dirty="0" smtClean="0">
                <a:latin typeface="Times New Roman"/>
                <a:ea typeface="Times New Roman"/>
              </a:rPr>
              <a:t>)</a:t>
            </a:r>
          </a:p>
          <a:p>
            <a:pPr indent="449580">
              <a:spcAft>
                <a:spcPts val="0"/>
              </a:spcAft>
            </a:pPr>
            <a:endParaRPr lang="ru-RU" sz="2400" u="sng" dirty="0" smtClean="0">
              <a:latin typeface="Times New Roman"/>
              <a:ea typeface="Times New Roman"/>
            </a:endParaRPr>
          </a:p>
          <a:p>
            <a:pPr indent="449580">
              <a:spcAft>
                <a:spcPts val="0"/>
              </a:spcAft>
            </a:pPr>
            <a:endParaRPr lang="ru-RU" sz="2400" dirty="0">
              <a:latin typeface="Times New Roman"/>
              <a:ea typeface="Times New Roman"/>
            </a:endParaRPr>
          </a:p>
          <a:p>
            <a:pPr indent="449580">
              <a:spcAft>
                <a:spcPts val="0"/>
              </a:spcAft>
            </a:pPr>
            <a:endParaRPr lang="ru-RU" sz="2400" u="sng" dirty="0" smtClean="0">
              <a:latin typeface="Times New Roman"/>
              <a:ea typeface="Times New Roman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00298" y="4714884"/>
            <a:ext cx="385765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indent="449580">
              <a:spcAft>
                <a:spcPts val="0"/>
              </a:spcAft>
            </a:pPr>
            <a:r>
              <a:rPr lang="ru-RU" sz="1600" u="sng" dirty="0" smtClean="0">
                <a:solidFill>
                  <a:prstClr val="black"/>
                </a:solidFill>
                <a:latin typeface="Times New Roman"/>
                <a:ea typeface="Times New Roman"/>
              </a:rPr>
              <a:t>Наклон букв в разные стороны</a:t>
            </a:r>
            <a:r>
              <a:rPr lang="ru-RU" sz="1600" dirty="0" smtClean="0">
                <a:solidFill>
                  <a:prstClr val="black"/>
                </a:solidFill>
                <a:latin typeface="Times New Roman"/>
                <a:ea typeface="Times New Roman"/>
              </a:rPr>
              <a:t> </a:t>
            </a:r>
            <a:endParaRPr lang="ru-RU" sz="1600" dirty="0">
              <a:solidFill>
                <a:prstClr val="black"/>
              </a:solidFill>
              <a:latin typeface="Times New Roman"/>
              <a:ea typeface="Times New Roman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786058"/>
            <a:ext cx="2976583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 descr="C:\Users\bulavika\Desktop\день самоуправления 2012\наклон вправо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05504" y="3000372"/>
            <a:ext cx="3238496" cy="809624"/>
          </a:xfrm>
          <a:prstGeom prst="rect">
            <a:avLst/>
          </a:prstGeom>
          <a:noFill/>
        </p:spPr>
      </p:pic>
      <p:pic>
        <p:nvPicPr>
          <p:cNvPr id="2050" name="Picture 2" descr="C:\Users\bulavika\Desktop\день самоуправления 2012\последнее000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8992" y="2714620"/>
            <a:ext cx="2041529" cy="1663427"/>
          </a:xfrm>
          <a:prstGeom prst="rect">
            <a:avLst/>
          </a:prstGeom>
          <a:noFill/>
        </p:spPr>
      </p:pic>
      <p:pic>
        <p:nvPicPr>
          <p:cNvPr id="2051" name="Picture 3" descr="C:\Users\bulavika\Desktop\день самоуправления 2012\прямой наклон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428860" y="1071546"/>
            <a:ext cx="3900492" cy="1224370"/>
          </a:xfrm>
          <a:prstGeom prst="rect">
            <a:avLst/>
          </a:prstGeom>
          <a:noFill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488" y="5072074"/>
            <a:ext cx="3357586" cy="144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Прямоугольник 3"/>
          <p:cNvSpPr>
            <a:spLocks noChangeArrowheads="1"/>
          </p:cNvSpPr>
          <p:nvPr/>
        </p:nvSpPr>
        <p:spPr bwMode="auto">
          <a:xfrm>
            <a:off x="1500188" y="214313"/>
            <a:ext cx="664368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Поля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D:\день самоуправления 2012\эмблем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58929" y="5832022"/>
            <a:ext cx="1385071" cy="1025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2214546" y="2428868"/>
            <a:ext cx="228601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Уверенность,</a:t>
            </a:r>
          </a:p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деятельность, </a:t>
            </a:r>
            <a:r>
              <a:rPr kumimoji="0" lang="ru-RU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широкая натура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357158" y="2560732"/>
            <a:ext cx="2000264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Щ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едрость, хвастовство, </a:t>
            </a:r>
            <a:r>
              <a:rPr kumimoji="0" lang="ru-RU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расточительность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</a:t>
            </a: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 гордость, изысканные привычки и манеры. С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тремление к оригинальности, роскоши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4286248" y="4357694"/>
            <a:ext cx="2357454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Б</a:t>
            </a: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ережливость, деловитость,</a:t>
            </a:r>
          </a:p>
          <a:p>
            <a:pPr marL="0" marR="0" lvl="0" indent="44926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скромность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6715140" y="4500570"/>
            <a:ext cx="25718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Естественность, непосредственность, мелочность, скупость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2" name="Picture 2" descr="C:\Users\bulavika\Desktop\день самоуправления 2012\поля лист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747377"/>
            <a:ext cx="6519157" cy="1752929"/>
          </a:xfrm>
          <a:prstGeom prst="rect">
            <a:avLst/>
          </a:prstGeom>
          <a:noFill/>
        </p:spPr>
      </p:pic>
      <p:pic>
        <p:nvPicPr>
          <p:cNvPr id="5123" name="Picture 3" descr="C:\Users\bulavika\Desktop\день самоуправления 2012\Поля листа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2500306"/>
            <a:ext cx="4410838" cy="171451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Прямоугольник 3"/>
          <p:cNvSpPr>
            <a:spLocks noChangeArrowheads="1"/>
          </p:cNvSpPr>
          <p:nvPr/>
        </p:nvSpPr>
        <p:spPr bwMode="auto">
          <a:xfrm>
            <a:off x="1500188" y="214313"/>
            <a:ext cx="664368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Расстояния между словами и строками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59" name="Прямоугольник 4"/>
          <p:cNvSpPr>
            <a:spLocks noChangeArrowheads="1"/>
          </p:cNvSpPr>
          <p:nvPr/>
        </p:nvSpPr>
        <p:spPr bwMode="auto">
          <a:xfrm>
            <a:off x="1504908" y="4706955"/>
            <a:ext cx="785029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между словами и строками большие расстояния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4"/>
          <p:cNvSpPr>
            <a:spLocks noChangeArrowheads="1"/>
          </p:cNvSpPr>
          <p:nvPr/>
        </p:nvSpPr>
        <p:spPr bwMode="auto">
          <a:xfrm>
            <a:off x="1468395" y="1055655"/>
            <a:ext cx="726608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строчки и слова наползают друг на друга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Выгнутая вправо стрелка 5"/>
          <p:cNvSpPr/>
          <p:nvPr/>
        </p:nvSpPr>
        <p:spPr>
          <a:xfrm flipH="1" flipV="1">
            <a:off x="555570" y="3684591"/>
            <a:ext cx="803286" cy="1460518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Выгнутая вправо стрелка 17"/>
          <p:cNvSpPr/>
          <p:nvPr/>
        </p:nvSpPr>
        <p:spPr>
          <a:xfrm flipH="1">
            <a:off x="628596" y="1347759"/>
            <a:ext cx="803286" cy="1348549"/>
          </a:xfrm>
          <a:prstGeom prst="curvedLeftArrow">
            <a:avLst>
              <a:gd name="adj1" fmla="val 25000"/>
              <a:gd name="adj2" fmla="val 50000"/>
              <a:gd name="adj3" fmla="val 1741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10" name="Picture 2" descr="D:\день самоуправления 2012\эмблема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58929" y="5832022"/>
            <a:ext cx="1385071" cy="1025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bulavika\Desktop\день самоуправления 2012\расстояние00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3071810"/>
            <a:ext cx="4851408" cy="1826664"/>
          </a:xfrm>
          <a:prstGeom prst="rect">
            <a:avLst/>
          </a:prstGeom>
          <a:noFill/>
        </p:spPr>
      </p:pic>
      <p:pic>
        <p:nvPicPr>
          <p:cNvPr id="2051" name="Picture 3" descr="C:\Users\bulavika\Desktop\день самоуправления 2012\расстояние000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57356" y="1714488"/>
            <a:ext cx="5072098" cy="102019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Прямоугольник 3"/>
          <p:cNvSpPr>
            <a:spLocks noChangeArrowheads="1"/>
          </p:cNvSpPr>
          <p:nvPr/>
        </p:nvSpPr>
        <p:spPr bwMode="auto">
          <a:xfrm>
            <a:off x="1500188" y="214313"/>
            <a:ext cx="664368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Форма букв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459" name="Прямоугольник 4"/>
          <p:cNvSpPr>
            <a:spLocks noChangeArrowheads="1"/>
          </p:cNvSpPr>
          <p:nvPr/>
        </p:nvSpPr>
        <p:spPr bwMode="auto">
          <a:xfrm>
            <a:off x="1370870" y="4999059"/>
            <a:ext cx="498141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каллиграфический почерк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Выгнутая вправо стрелка 5"/>
          <p:cNvSpPr/>
          <p:nvPr/>
        </p:nvSpPr>
        <p:spPr>
          <a:xfrm flipH="1" flipV="1">
            <a:off x="497907" y="4305311"/>
            <a:ext cx="803286" cy="1168415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Прямоугольник 4"/>
          <p:cNvSpPr>
            <a:spLocks noChangeArrowheads="1"/>
          </p:cNvSpPr>
          <p:nvPr/>
        </p:nvSpPr>
        <p:spPr bwMode="auto">
          <a:xfrm>
            <a:off x="1535812" y="698813"/>
            <a:ext cx="481971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закругленные буквы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4"/>
          <p:cNvSpPr>
            <a:spLocks noChangeArrowheads="1"/>
          </p:cNvSpPr>
          <p:nvPr/>
        </p:nvSpPr>
        <p:spPr bwMode="auto">
          <a:xfrm>
            <a:off x="2571736" y="5929330"/>
            <a:ext cx="5659515" cy="579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гирляндический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аркадический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почерк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Выгнутая вправо стрелка 18"/>
          <p:cNvSpPr/>
          <p:nvPr/>
        </p:nvSpPr>
        <p:spPr>
          <a:xfrm flipV="1">
            <a:off x="8072462" y="5072074"/>
            <a:ext cx="730260" cy="1314467"/>
          </a:xfrm>
          <a:prstGeom prst="curvedLeftArrow">
            <a:avLst>
              <a:gd name="adj1" fmla="val 25000"/>
              <a:gd name="adj2" fmla="val 51794"/>
              <a:gd name="adj3" fmla="val 25000"/>
            </a:avLst>
          </a:prstGeom>
          <a:scene3d>
            <a:camera prst="orthographicFront">
              <a:rot lat="0" lon="300000" rev="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Прямоугольник 4"/>
          <p:cNvSpPr>
            <a:spLocks noChangeArrowheads="1"/>
          </p:cNvSpPr>
          <p:nvPr/>
        </p:nvSpPr>
        <p:spPr bwMode="auto">
          <a:xfrm>
            <a:off x="5046669" y="2492896"/>
            <a:ext cx="3103605" cy="579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угловатые буквы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Выгнутая вправо стрелка 19"/>
          <p:cNvSpPr/>
          <p:nvPr/>
        </p:nvSpPr>
        <p:spPr>
          <a:xfrm>
            <a:off x="7833337" y="2782330"/>
            <a:ext cx="682067" cy="1035419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8" name="Выгнутая вправо стрелка 17"/>
          <p:cNvSpPr/>
          <p:nvPr/>
        </p:nvSpPr>
        <p:spPr>
          <a:xfrm flipH="1">
            <a:off x="592083" y="940664"/>
            <a:ext cx="803286" cy="1348549"/>
          </a:xfrm>
          <a:prstGeom prst="curvedLeftArrow">
            <a:avLst>
              <a:gd name="adj1" fmla="val 25000"/>
              <a:gd name="adj2" fmla="val 50000"/>
              <a:gd name="adj3" fmla="val 1741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77827" name="Picture 3" descr="D:\день самоуправления 2012\Безымянный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93028" y="1254114"/>
            <a:ext cx="47625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7828" name="Picture 4" descr="D:\день самоуправления 2012\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89081" y="4042524"/>
            <a:ext cx="4067647" cy="1102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7829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89999" y="3072863"/>
            <a:ext cx="3843338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C:\Users\bulavika\Desktop\день самоуправления 2012\аркадический и гирляндический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72132" y="4357694"/>
            <a:ext cx="2392363" cy="155733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9653627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Решетникова</Template>
  <TotalTime>3865</TotalTime>
  <Words>491</Words>
  <Application>Microsoft Office PowerPoint</Application>
  <PresentationFormat>Экран (4:3)</PresentationFormat>
  <Paragraphs>136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АНАЛИЗ РАБОТЫ ПСИХОЛОГИЧЕСКОЙ СЛУЖБЫ  в 2009-2010 учебном году  РУКОВОДИТЕЛЬ ПСИХОЛОГИЧЕСКОЙ СЛУЖБЫ ПОРОШИНСКАЯ Т.Л.</dc:title>
  <dc:creator>Булахова Виктория Алексеевна</dc:creator>
  <cp:lastModifiedBy>Булахова Виктория Алексеевна</cp:lastModifiedBy>
  <cp:revision>276</cp:revision>
  <dcterms:modified xsi:type="dcterms:W3CDTF">2012-11-14T06:52:49Z</dcterms:modified>
</cp:coreProperties>
</file>