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5" r:id="rId6"/>
    <p:sldId id="268" r:id="rId7"/>
    <p:sldId id="271" r:id="rId8"/>
    <p:sldId id="273" r:id="rId9"/>
    <p:sldId id="276" r:id="rId10"/>
    <p:sldId id="278" r:id="rId11"/>
    <p:sldId id="280" r:id="rId12"/>
    <p:sldId id="281" r:id="rId13"/>
    <p:sldId id="282" r:id="rId14"/>
    <p:sldId id="283" r:id="rId15"/>
    <p:sldId id="300" r:id="rId16"/>
    <p:sldId id="301" r:id="rId17"/>
    <p:sldId id="305" r:id="rId18"/>
    <p:sldId id="310" r:id="rId19"/>
    <p:sldId id="316" r:id="rId20"/>
    <p:sldId id="31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Lucida Sans Unicode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Lucida Sans Unicode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Lucida Sans Unicode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Lucida Sans Unicode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Lucida Sans Unicode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66"/>
    <a:srgbClr val="0033CC"/>
    <a:srgbClr val="0066FF"/>
    <a:srgbClr val="33CC33"/>
    <a:srgbClr val="00FF00"/>
    <a:srgbClr val="00FFFF"/>
    <a:srgbClr val="FF99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3" autoAdjust="0"/>
    <p:restoredTop sz="94660"/>
  </p:normalViewPr>
  <p:slideViewPr>
    <p:cSldViewPr>
      <p:cViewPr>
        <p:scale>
          <a:sx n="100" d="100"/>
          <a:sy n="100" d="100"/>
        </p:scale>
        <p:origin x="-190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9F979-7A14-480C-A334-B3458F13B9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6E792-9FF6-4DC6-94FC-1B582CBD52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655F0-8908-4133-93C1-09FC2275B7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E460D4-B220-4BFA-8B34-EA14DBB32A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BC0CC47-1791-4F04-A8F7-D2625055EB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CA37A5-3401-42F4-BB7E-084FBC215E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92CE3-CE4F-4560-A688-29F1504390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60126-79FE-4A9D-9C03-6CE5887DE6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4ADAE-F579-4295-9FFF-87DAA80BEA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D1F26-E2EF-4E54-899B-4DD43CA121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7375C-E0FC-4FF1-B7F7-03CFCF0D13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EEBC0-DFA4-44FB-BE58-5C4F603938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E563C-1D17-4804-B498-5DCE8D97BB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25580-5BF6-4F07-BAE6-4B33AD9057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E5874C4C-277D-48C5-88B4-B37B6EDEA68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052513"/>
            <a:ext cx="7772400" cy="1470025"/>
          </a:xfrm>
        </p:spPr>
        <p:txBody>
          <a:bodyPr/>
          <a:lstStyle/>
          <a:p>
            <a:r>
              <a:rPr lang="ru-RU" sz="8000" b="1" dirty="0">
                <a:solidFill>
                  <a:srgbClr val="FF0066"/>
                </a:solidFill>
              </a:rPr>
              <a:t>Устный счет.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3933056"/>
            <a:ext cx="6400800" cy="1752600"/>
          </a:xfrm>
        </p:spPr>
        <p:txBody>
          <a:bodyPr/>
          <a:lstStyle/>
          <a:p>
            <a:r>
              <a:rPr lang="ru-RU" dirty="0">
                <a:solidFill>
                  <a:srgbClr val="FF0066"/>
                </a:solidFill>
              </a:rPr>
              <a:t>6 класс.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/>
              <a:t>Математический лабиринт.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357438" y="2357438"/>
            <a:ext cx="42148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5179219" y="3679031"/>
            <a:ext cx="28575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3000375" y="5143500"/>
            <a:ext cx="36433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2034381" y="4179094"/>
            <a:ext cx="17875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928938" y="3286125"/>
            <a:ext cx="2571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893469" y="3893344"/>
            <a:ext cx="12160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3714750" y="4500563"/>
            <a:ext cx="178593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3321050" y="4179888"/>
            <a:ext cx="6429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643313" y="3857625"/>
            <a:ext cx="1285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2" name="TextBox 22"/>
          <p:cNvSpPr txBox="1">
            <a:spLocks noChangeArrowheads="1"/>
          </p:cNvSpPr>
          <p:nvPr/>
        </p:nvSpPr>
        <p:spPr bwMode="auto">
          <a:xfrm>
            <a:off x="3786188" y="3929063"/>
            <a:ext cx="928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36:4</a:t>
            </a:r>
          </a:p>
        </p:txBody>
      </p:sp>
      <p:sp>
        <p:nvSpPr>
          <p:cNvPr id="35853" name="TextBox 23"/>
          <p:cNvSpPr txBox="1">
            <a:spLocks noChangeArrowheads="1"/>
          </p:cNvSpPr>
          <p:nvPr/>
        </p:nvSpPr>
        <p:spPr bwMode="auto">
          <a:xfrm>
            <a:off x="4500563" y="3357563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7-</a:t>
            </a:r>
          </a:p>
        </p:txBody>
      </p:sp>
      <p:sp>
        <p:nvSpPr>
          <p:cNvPr id="35854" name="TextBox 24"/>
          <p:cNvSpPr txBox="1">
            <a:spLocks noChangeArrowheads="1"/>
          </p:cNvSpPr>
          <p:nvPr/>
        </p:nvSpPr>
        <p:spPr bwMode="auto">
          <a:xfrm>
            <a:off x="3492500" y="3284538"/>
            <a:ext cx="121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10   *</a:t>
            </a:r>
          </a:p>
        </p:txBody>
      </p:sp>
      <p:sp>
        <p:nvSpPr>
          <p:cNvPr id="35855" name="TextBox 25"/>
          <p:cNvSpPr txBox="1">
            <a:spLocks noChangeArrowheads="1"/>
          </p:cNvSpPr>
          <p:nvPr/>
        </p:nvSpPr>
        <p:spPr bwMode="auto">
          <a:xfrm>
            <a:off x="3000375" y="3571875"/>
            <a:ext cx="642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+ 13</a:t>
            </a:r>
          </a:p>
        </p:txBody>
      </p:sp>
      <p:sp>
        <p:nvSpPr>
          <p:cNvPr id="35856" name="TextBox 27"/>
          <p:cNvSpPr txBox="1">
            <a:spLocks noChangeArrowheads="1"/>
          </p:cNvSpPr>
          <p:nvPr/>
        </p:nvSpPr>
        <p:spPr bwMode="auto">
          <a:xfrm>
            <a:off x="3214688" y="4572000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-30</a:t>
            </a:r>
          </a:p>
        </p:txBody>
      </p:sp>
      <p:sp>
        <p:nvSpPr>
          <p:cNvPr id="35857" name="TextBox 28"/>
          <p:cNvSpPr txBox="1">
            <a:spLocks noChangeArrowheads="1"/>
          </p:cNvSpPr>
          <p:nvPr/>
        </p:nvSpPr>
        <p:spPr bwMode="auto">
          <a:xfrm>
            <a:off x="4572000" y="4572000"/>
            <a:ext cx="1214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* 12</a:t>
            </a:r>
          </a:p>
        </p:txBody>
      </p:sp>
      <p:sp>
        <p:nvSpPr>
          <p:cNvPr id="35858" name="TextBox 29"/>
          <p:cNvSpPr txBox="1">
            <a:spLocks noChangeArrowheads="1"/>
          </p:cNvSpPr>
          <p:nvPr/>
        </p:nvSpPr>
        <p:spPr bwMode="auto">
          <a:xfrm>
            <a:off x="5643563" y="4357688"/>
            <a:ext cx="785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Calibri" pitchFamily="34" charset="0"/>
              </a:rPr>
              <a:t>:     </a:t>
            </a:r>
            <a:r>
              <a:rPr lang="ru-RU" sz="2400">
                <a:latin typeface="Calibri" pitchFamily="34" charset="0"/>
              </a:rPr>
              <a:t>9</a:t>
            </a:r>
            <a:endParaRPr lang="ru-RU" sz="1800">
              <a:latin typeface="Calibri" pitchFamily="34" charset="0"/>
            </a:endParaRPr>
          </a:p>
        </p:txBody>
      </p:sp>
      <p:sp>
        <p:nvSpPr>
          <p:cNvPr id="35859" name="TextBox 30"/>
          <p:cNvSpPr txBox="1">
            <a:spLocks noChangeArrowheads="1"/>
          </p:cNvSpPr>
          <p:nvPr/>
        </p:nvSpPr>
        <p:spPr bwMode="auto">
          <a:xfrm>
            <a:off x="5572125" y="3143250"/>
            <a:ext cx="9286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18</a:t>
            </a:r>
          </a:p>
          <a:p>
            <a:r>
              <a:rPr lang="ru-RU" sz="2400">
                <a:latin typeface="Calibri" pitchFamily="34" charset="0"/>
              </a:rPr>
              <a:t>+</a:t>
            </a:r>
          </a:p>
        </p:txBody>
      </p:sp>
      <p:sp>
        <p:nvSpPr>
          <p:cNvPr id="35860" name="TextBox 31"/>
          <p:cNvSpPr txBox="1">
            <a:spLocks noChangeArrowheads="1"/>
          </p:cNvSpPr>
          <p:nvPr/>
        </p:nvSpPr>
        <p:spPr bwMode="auto">
          <a:xfrm>
            <a:off x="4429125" y="2643188"/>
            <a:ext cx="122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  </a:t>
            </a:r>
            <a:r>
              <a:rPr lang="ru-RU" sz="2400">
                <a:latin typeface="Arial" charset="0"/>
              </a:rPr>
              <a:t>2</a:t>
            </a:r>
            <a:r>
              <a:rPr lang="ru-RU" sz="2400">
                <a:latin typeface="Calibri" pitchFamily="34" charset="0"/>
              </a:rPr>
              <a:t>   *</a:t>
            </a:r>
          </a:p>
        </p:txBody>
      </p:sp>
      <p:sp>
        <p:nvSpPr>
          <p:cNvPr id="35861" name="TextBox 32"/>
          <p:cNvSpPr txBox="1">
            <a:spLocks noChangeArrowheads="1"/>
          </p:cNvSpPr>
          <p:nvPr/>
        </p:nvSpPr>
        <p:spPr bwMode="auto">
          <a:xfrm>
            <a:off x="3143250" y="2643188"/>
            <a:ext cx="1357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11   :</a:t>
            </a:r>
          </a:p>
        </p:txBody>
      </p:sp>
      <p:pic>
        <p:nvPicPr>
          <p:cNvPr id="35863" name="Picture 23" descr="QUESTIO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133600"/>
            <a:ext cx="790575" cy="1143000"/>
          </a:xfrm>
          <a:prstGeom prst="rect">
            <a:avLst/>
          </a:prstGeom>
          <a:noFill/>
        </p:spPr>
      </p:pic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1835150" y="1773238"/>
            <a:ext cx="1439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71750" y="285750"/>
            <a:ext cx="1785938" cy="1071563"/>
          </a:xfrm>
        </p:spPr>
        <p:txBody>
          <a:bodyPr/>
          <a:lstStyle/>
          <a:p>
            <a:r>
              <a:rPr lang="ru-RU" sz="2800">
                <a:solidFill>
                  <a:srgbClr val="00B050"/>
                </a:solidFill>
              </a:rPr>
              <a:t>Устный счет.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42875"/>
            <a:ext cx="4495800" cy="5983288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4,5 + 5 = 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? – 9= ? 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? * 100=?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0,13 * ?=?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 23,5+ ? = 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Найдите все его множители и подчеркните простые.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Найдите НОД ( 45, ?)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Выразите :4,5 см в мм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Выразите : 23 см в м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 найдите 20 % от 30</a:t>
            </a:r>
          </a:p>
          <a:p>
            <a:pPr marL="514350" indent="-514350">
              <a:buFont typeface="Calibri" pitchFamily="34" charset="0"/>
              <a:buAutoNum type="arabicParenR"/>
            </a:pPr>
            <a:endParaRPr lang="ru-RU" sz="2400" b="1"/>
          </a:p>
          <a:p>
            <a:pPr marL="514350" indent="-514350">
              <a:buFont typeface="Calibri" pitchFamily="34" charset="0"/>
              <a:buAutoNum type="arabicParenR"/>
            </a:pPr>
            <a:endParaRPr lang="ru-RU" sz="2400" b="1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357688" y="214313"/>
            <a:ext cx="4281487" cy="591185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9,5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0,5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50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6,5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30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Д(30) 1,</a:t>
            </a:r>
            <a:r>
              <a:rPr lang="ru-RU" sz="2800" b="1" u="sng">
                <a:solidFill>
                  <a:srgbClr val="0070C0"/>
                </a:solidFill>
              </a:rPr>
              <a:t>2,3,5,</a:t>
            </a:r>
            <a:r>
              <a:rPr lang="ru-RU" sz="2800" b="1">
                <a:solidFill>
                  <a:srgbClr val="0070C0"/>
                </a:solidFill>
              </a:rPr>
              <a:t>6,10,15,30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45 = </a:t>
            </a:r>
            <a:r>
              <a:rPr lang="ru-RU" sz="2800" b="1" u="sng">
                <a:solidFill>
                  <a:srgbClr val="0070C0"/>
                </a:solidFill>
              </a:rPr>
              <a:t>3</a:t>
            </a:r>
            <a:r>
              <a:rPr lang="ru-RU" sz="2800" b="1">
                <a:solidFill>
                  <a:srgbClr val="0070C0"/>
                </a:solidFill>
              </a:rPr>
              <a:t>*3*</a:t>
            </a:r>
            <a:r>
              <a:rPr lang="ru-RU" sz="2800" b="1" u="sng">
                <a:solidFill>
                  <a:srgbClr val="0070C0"/>
                </a:solidFill>
              </a:rPr>
              <a:t>5</a:t>
            </a:r>
            <a:r>
              <a:rPr lang="ru-RU" sz="2800" b="1">
                <a:solidFill>
                  <a:srgbClr val="0070C0"/>
                </a:solidFill>
              </a:rPr>
              <a:t>   30= </a:t>
            </a:r>
            <a:r>
              <a:rPr lang="ru-RU" sz="2800" b="1" u="sng">
                <a:solidFill>
                  <a:srgbClr val="0070C0"/>
                </a:solidFill>
              </a:rPr>
              <a:t>3*5</a:t>
            </a:r>
            <a:r>
              <a:rPr lang="ru-RU" sz="2800" b="1">
                <a:solidFill>
                  <a:srgbClr val="0070C0"/>
                </a:solidFill>
              </a:rPr>
              <a:t>*2</a:t>
            </a:r>
          </a:p>
          <a:p>
            <a:pPr marL="514350" indent="-514350">
              <a:buFontTx/>
              <a:buNone/>
            </a:pPr>
            <a:r>
              <a:rPr lang="ru-RU" sz="2800" b="1">
                <a:solidFill>
                  <a:srgbClr val="0070C0"/>
                </a:solidFill>
              </a:rPr>
              <a:t> НОД(45,30) = 3*5= 15</a:t>
            </a:r>
          </a:p>
          <a:p>
            <a:pPr marL="514350" indent="-514350">
              <a:buFontTx/>
              <a:buAutoNum type="arabicParenR" startAt="8"/>
            </a:pPr>
            <a:r>
              <a:rPr lang="ru-RU" sz="2800" b="1">
                <a:solidFill>
                  <a:srgbClr val="0070C0"/>
                </a:solidFill>
              </a:rPr>
              <a:t>4,5 см = 45 мм</a:t>
            </a:r>
          </a:p>
          <a:p>
            <a:pPr marL="514350" indent="-514350">
              <a:buFontTx/>
              <a:buAutoNum type="arabicParenR" startAt="8"/>
            </a:pPr>
            <a:r>
              <a:rPr lang="ru-RU" sz="2800" b="1">
                <a:solidFill>
                  <a:srgbClr val="0070C0"/>
                </a:solidFill>
              </a:rPr>
              <a:t>23 см= 0,23 м</a:t>
            </a:r>
          </a:p>
          <a:p>
            <a:pPr marL="514350" indent="-514350">
              <a:buFontTx/>
              <a:buAutoNum type="arabicParenR" startAt="8"/>
            </a:pPr>
            <a:r>
              <a:rPr lang="ru-RU" sz="2800" b="1">
                <a:solidFill>
                  <a:srgbClr val="0070C0"/>
                </a:solidFill>
              </a:rPr>
              <a:t>30 : 100 *20 = 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28938" y="274638"/>
            <a:ext cx="2214562" cy="1582737"/>
          </a:xfrm>
        </p:spPr>
        <p:txBody>
          <a:bodyPr/>
          <a:lstStyle/>
          <a:p>
            <a:r>
              <a:rPr lang="ru-RU">
                <a:solidFill>
                  <a:srgbClr val="00B050"/>
                </a:solidFill>
              </a:rPr>
              <a:t>Устный счет.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0"/>
            <a:ext cx="5429250" cy="542925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16 + 3,4= </a:t>
            </a:r>
            <a:r>
              <a:rPr lang="ru-RU" sz="2800" b="1" u="sng"/>
              <a:t>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 u="sng"/>
              <a:t>? </a:t>
            </a:r>
            <a:r>
              <a:rPr lang="ru-RU" sz="2800" b="1"/>
              <a:t>– 5 = </a:t>
            </a:r>
            <a:r>
              <a:rPr lang="ru-RU" sz="2800" b="1" u="sng"/>
              <a:t>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 u="sng"/>
              <a:t>?</a:t>
            </a:r>
            <a:r>
              <a:rPr lang="ru-RU" sz="2800" b="1"/>
              <a:t> : 0,2 = </a:t>
            </a:r>
            <a:r>
              <a:rPr lang="ru-RU" sz="2800" b="1" u="sng"/>
              <a:t>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 u="sng"/>
              <a:t>? </a:t>
            </a:r>
            <a:r>
              <a:rPr lang="ru-RU" sz="2800" b="1"/>
              <a:t>* 0,5= </a:t>
            </a:r>
            <a:r>
              <a:rPr lang="ru-RU" sz="2800" b="1" u="sng"/>
              <a:t>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 найдите        ОТ </a:t>
            </a:r>
            <a:r>
              <a:rPr lang="ru-RU" sz="2800" b="1" u="sng"/>
              <a:t>?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000" b="1"/>
              <a:t>НАЙДИТЕ ВСЕ ЕГО ДЕЛИТЕЛИ И ПОДЧЕРКНИТЕ ПРОСТЫЕ.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000" b="1"/>
              <a:t>НАЙДИТЕ НОД </a:t>
            </a:r>
            <a:r>
              <a:rPr lang="ru-RU" sz="2400" b="1"/>
              <a:t>( </a:t>
            </a:r>
            <a:r>
              <a:rPr lang="ru-RU" sz="2400" b="1" u="sng"/>
              <a:t>? </a:t>
            </a:r>
            <a:r>
              <a:rPr lang="ru-RU" sz="2400" b="1"/>
              <a:t>, 36)</a:t>
            </a:r>
            <a:endParaRPr lang="ru-RU" sz="2400" b="1" u="sng"/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 найдите </a:t>
            </a:r>
            <a:r>
              <a:rPr lang="ru-RU" sz="2400" b="1" u="sng"/>
              <a:t>?</a:t>
            </a:r>
            <a:r>
              <a:rPr lang="ru-RU" sz="2400" b="1"/>
              <a:t> взаимно простое число.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Вместо * поставьте цифру в составное число </a:t>
            </a:r>
            <a:r>
              <a:rPr lang="ru-RU" sz="2400" b="1" u="sng"/>
              <a:t>15*</a:t>
            </a:r>
            <a:r>
              <a:rPr lang="ru-RU" sz="2400" b="1"/>
              <a:t>, чтобы это число и </a:t>
            </a:r>
            <a:r>
              <a:rPr lang="ru-RU" sz="2400" b="1" u="sng"/>
              <a:t>? </a:t>
            </a:r>
            <a:r>
              <a:rPr lang="ru-RU" sz="2400" b="1"/>
              <a:t>были взаимно простыми.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400" b="1"/>
              <a:t>Упростите :   3,5а– а =</a:t>
            </a:r>
          </a:p>
          <a:p>
            <a:pPr marL="514350" indent="-514350">
              <a:buFont typeface="Calibri" pitchFamily="34" charset="0"/>
              <a:buAutoNum type="arabicParenR"/>
            </a:pPr>
            <a:endParaRPr lang="ru-RU" sz="2400" b="1"/>
          </a:p>
          <a:p>
            <a:pPr marL="514350" indent="-514350">
              <a:buFont typeface="Calibri" pitchFamily="34" charset="0"/>
              <a:buAutoNum type="arabicParenR"/>
            </a:pPr>
            <a:endParaRPr lang="ru-RU" sz="2400" b="1"/>
          </a:p>
          <a:p>
            <a:pPr marL="514350" indent="-514350">
              <a:buFont typeface="Calibri" pitchFamily="34" charset="0"/>
              <a:buAutoNum type="arabicParenR"/>
            </a:pPr>
            <a:endParaRPr lang="ru-RU" sz="2400" b="1"/>
          </a:p>
          <a:p>
            <a:pPr marL="514350" indent="-514350">
              <a:buFont typeface="Calibri" pitchFamily="34" charset="0"/>
              <a:buAutoNum type="arabicParenR"/>
            </a:pPr>
            <a:endParaRPr lang="ru-RU" sz="2400" b="1"/>
          </a:p>
          <a:p>
            <a:pPr marL="514350" indent="-514350">
              <a:buFont typeface="Calibri" pitchFamily="34" charset="0"/>
              <a:buAutoNum type="arabicParenR"/>
            </a:pPr>
            <a:endParaRPr lang="ru-RU" sz="2400" b="1"/>
          </a:p>
          <a:p>
            <a:pPr marL="514350" indent="-514350">
              <a:buFont typeface="Calibri" pitchFamily="34" charset="0"/>
              <a:buAutoNum type="arabicParenR"/>
            </a:pPr>
            <a:endParaRPr lang="ru-RU" sz="2400" b="1"/>
          </a:p>
          <a:p>
            <a:pPr marL="514350" indent="-514350">
              <a:buFont typeface="Calibri" pitchFamily="34" charset="0"/>
              <a:buAutoNum type="arabicParenR"/>
            </a:pPr>
            <a:endParaRPr lang="ru-RU" sz="2400" b="1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500688" y="0"/>
            <a:ext cx="3114675" cy="5697538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19,4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14,4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72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36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36 : 6 *4 = 24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Д( 24)  1,</a:t>
            </a:r>
            <a:r>
              <a:rPr lang="ru-RU" sz="2800" b="1" u="sng">
                <a:solidFill>
                  <a:srgbClr val="002060"/>
                </a:solidFill>
              </a:rPr>
              <a:t>2,3</a:t>
            </a:r>
            <a:r>
              <a:rPr lang="ru-RU" sz="2800" b="1">
                <a:solidFill>
                  <a:srgbClr val="002060"/>
                </a:solidFill>
              </a:rPr>
              <a:t>,4,6,8,12,24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НОД(36,24) = 12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24 и 55.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 155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2060"/>
                </a:solidFill>
              </a:rPr>
              <a:t> 2,5а</a:t>
            </a:r>
          </a:p>
        </p:txBody>
      </p:sp>
      <p:graphicFrame>
        <p:nvGraphicFramePr>
          <p:cNvPr id="39941" name="Object 3"/>
          <p:cNvGraphicFramePr>
            <a:graphicFrameLocks noChangeAspect="1"/>
          </p:cNvGraphicFramePr>
          <p:nvPr/>
        </p:nvGraphicFramePr>
        <p:xfrm>
          <a:off x="2484438" y="1844675"/>
          <a:ext cx="306387" cy="792163"/>
        </p:xfrm>
        <a:graphic>
          <a:graphicData uri="http://schemas.openxmlformats.org/presentationml/2006/ole">
            <p:oleObj spid="_x0000_s39941" name="Формула" r:id="rId3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260350"/>
            <a:ext cx="1582737" cy="1008063"/>
          </a:xfrm>
        </p:spPr>
        <p:txBody>
          <a:bodyPr/>
          <a:lstStyle/>
          <a:p>
            <a:r>
              <a:rPr lang="ru-RU" sz="3200">
                <a:solidFill>
                  <a:srgbClr val="00FF00"/>
                </a:solidFill>
              </a:rPr>
              <a:t>Устный счет.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88913"/>
            <a:ext cx="4171950" cy="5576887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4,5 + 5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4,5 – 2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14 – 0,9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3а + 5а – а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4* ( 2,2 – в)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2 : 0,05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0,2 : 5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НОД( 40,50)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НОК ( 40,50)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b="1"/>
              <a:t>Найдите среднее арифметическое: 1,2 и 6,8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115888"/>
            <a:ext cx="5076825" cy="5434012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9,5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2,5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13,1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7а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8,8 – 4в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200:5 = 40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0,04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НОД( 40,50)= 2*5=10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НОК(40,50) = 2*2*2*5*5= 200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chemeClr val="accent2"/>
                </a:solidFill>
              </a:rPr>
              <a:t> (1,2 +6,8) :2=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9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9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0250" y="357188"/>
            <a:ext cx="2000250" cy="1143000"/>
          </a:xfrm>
        </p:spPr>
        <p:txBody>
          <a:bodyPr/>
          <a:lstStyle/>
          <a:p>
            <a:r>
              <a:rPr lang="ru-RU" sz="3200">
                <a:solidFill>
                  <a:srgbClr val="00B050"/>
                </a:solidFill>
              </a:rPr>
              <a:t>Устный счет.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sz="half" idx="4294967295"/>
          </p:nvPr>
        </p:nvSpPr>
        <p:spPr>
          <a:xfrm>
            <a:off x="142875" y="214313"/>
            <a:ext cx="4281488" cy="5840412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0,3 * 15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2,2 * 20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0,4 : 8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1 : 0, 02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5,5 + 5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7 – 2,3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5* ( 2 – а)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5,1а – а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НОД( 20, 30)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/>
              <a:t>НОК (20,30)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8200" y="214313"/>
            <a:ext cx="4038600" cy="591185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4,5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44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0,05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100 : 2= 50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10,5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4,7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10 -  5а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4,1а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10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 b="1">
                <a:solidFill>
                  <a:srgbClr val="0070C0"/>
                </a:solidFill>
              </a:rPr>
              <a:t>60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0"/>
            <a:ext cx="7777163" cy="6858000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14625" y="0"/>
            <a:ext cx="1785938" cy="642938"/>
          </a:xfrm>
        </p:spPr>
        <p:txBody>
          <a:bodyPr/>
          <a:lstStyle/>
          <a:p>
            <a:r>
              <a:rPr lang="ru-RU" sz="2000">
                <a:solidFill>
                  <a:srgbClr val="00B0F0"/>
                </a:solidFill>
              </a:rPr>
              <a:t>Устный счет.</a:t>
            </a:r>
          </a:p>
        </p:txBody>
      </p:sp>
      <p:sp>
        <p:nvSpPr>
          <p:cNvPr id="73731" name="Содержимое 2"/>
          <p:cNvSpPr>
            <a:spLocks noGrp="1"/>
          </p:cNvSpPr>
          <p:nvPr>
            <p:ph sz="half" idx="4294967295"/>
          </p:nvPr>
        </p:nvSpPr>
        <p:spPr>
          <a:xfrm>
            <a:off x="357188" y="0"/>
            <a:ext cx="4138612" cy="642938"/>
          </a:xfrm>
        </p:spPr>
        <p:txBody>
          <a:bodyPr/>
          <a:lstStyle/>
          <a:p>
            <a:pPr marL="341313" indent="-341313" defTabSz="912813"/>
            <a:r>
              <a:rPr lang="ru-RU" sz="2800"/>
              <a:t>Вычислите:</a:t>
            </a:r>
          </a:p>
          <a:p>
            <a:pPr marL="341313" indent="-341313" defTabSz="912813"/>
            <a:endParaRPr lang="ru-RU" sz="2800"/>
          </a:p>
        </p:txBody>
      </p:sp>
      <p:graphicFrame>
        <p:nvGraphicFramePr>
          <p:cNvPr id="73732" name="Object 2"/>
          <p:cNvGraphicFramePr>
            <a:graphicFrameLocks noChangeAspect="1"/>
          </p:cNvGraphicFramePr>
          <p:nvPr/>
        </p:nvGraphicFramePr>
        <p:xfrm>
          <a:off x="285750" y="428625"/>
          <a:ext cx="3357563" cy="6276975"/>
        </p:xfrm>
        <a:graphic>
          <a:graphicData uri="http://schemas.openxmlformats.org/presentationml/2006/ole">
            <p:oleObj spid="_x0000_s73732" name="Формула" r:id="rId3" imgW="1282680" imgH="4089240" progId="Equation.3">
              <p:embed/>
            </p:oleObj>
          </a:graphicData>
        </a:graphic>
      </p:graphicFrame>
      <p:graphicFrame>
        <p:nvGraphicFramePr>
          <p:cNvPr id="6" name="Содержимое 5"/>
          <p:cNvGraphicFramePr>
            <a:graphicFrameLocks noChangeAspect="1"/>
          </p:cNvGraphicFramePr>
          <p:nvPr>
            <p:ph sz="half" idx="4294967295"/>
          </p:nvPr>
        </p:nvGraphicFramePr>
        <p:xfrm>
          <a:off x="3786188" y="500063"/>
          <a:ext cx="3857625" cy="6072187"/>
        </p:xfrm>
        <a:graphic>
          <a:graphicData uri="http://schemas.openxmlformats.org/presentationml/2006/ole">
            <p:oleObj spid="_x0000_s73733" name="Формула" r:id="rId4" imgW="2705040" imgH="6705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14625" y="142875"/>
            <a:ext cx="1143000" cy="1714500"/>
          </a:xfrm>
        </p:spPr>
        <p:txBody>
          <a:bodyPr/>
          <a:lstStyle/>
          <a:p>
            <a:r>
              <a:rPr lang="ru-RU" sz="2400">
                <a:solidFill>
                  <a:srgbClr val="0070C0"/>
                </a:solidFill>
              </a:rPr>
              <a:t>Устный счет.</a:t>
            </a:r>
          </a:p>
        </p:txBody>
      </p:sp>
      <p:sp>
        <p:nvSpPr>
          <p:cNvPr id="77827" name="Содержимое 2"/>
          <p:cNvSpPr>
            <a:spLocks noGrp="1"/>
          </p:cNvSpPr>
          <p:nvPr>
            <p:ph sz="half" idx="4294967295"/>
          </p:nvPr>
        </p:nvSpPr>
        <p:spPr>
          <a:xfrm>
            <a:off x="214313" y="214313"/>
            <a:ext cx="3643312" cy="2571750"/>
          </a:xfrm>
        </p:spPr>
        <p:txBody>
          <a:bodyPr/>
          <a:lstStyle/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/>
              <a:t>20 : 0,4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/>
              <a:t>0,04 * 200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/>
              <a:t>2,8-2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/>
              <a:t>50 + 2,4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/>
              <a:t>(23,4 +45,3)-35,3</a:t>
            </a:r>
          </a:p>
          <a:p>
            <a:pPr marL="514350" indent="-514350" defTabSz="912813">
              <a:buFontTx/>
              <a:buNone/>
            </a:pPr>
            <a:endParaRPr lang="ru-RU" sz="2400" b="1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071938" y="214313"/>
            <a:ext cx="2571750" cy="2571750"/>
          </a:xfrm>
        </p:spPr>
        <p:txBody>
          <a:bodyPr/>
          <a:lstStyle/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>
                <a:solidFill>
                  <a:srgbClr val="0070C0"/>
                </a:solidFill>
              </a:rPr>
              <a:t>200:4=50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>
                <a:solidFill>
                  <a:srgbClr val="0070C0"/>
                </a:solidFill>
              </a:rPr>
              <a:t>8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>
                <a:solidFill>
                  <a:srgbClr val="0070C0"/>
                </a:solidFill>
              </a:rPr>
              <a:t>0,8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>
                <a:solidFill>
                  <a:srgbClr val="0070C0"/>
                </a:solidFill>
              </a:rPr>
              <a:t>52,4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b="1">
                <a:solidFill>
                  <a:srgbClr val="0070C0"/>
                </a:solidFill>
              </a:rPr>
              <a:t>33,4</a:t>
            </a:r>
          </a:p>
        </p:txBody>
      </p:sp>
      <p:graphicFrame>
        <p:nvGraphicFramePr>
          <p:cNvPr id="77829" name="Object 2"/>
          <p:cNvGraphicFramePr>
            <a:graphicFrameLocks noChangeAspect="1"/>
          </p:cNvGraphicFramePr>
          <p:nvPr/>
        </p:nvGraphicFramePr>
        <p:xfrm>
          <a:off x="357188" y="2357438"/>
          <a:ext cx="2214562" cy="4214812"/>
        </p:xfrm>
        <a:graphic>
          <a:graphicData uri="http://schemas.openxmlformats.org/presentationml/2006/ole">
            <p:oleObj spid="_x0000_s77829" name="Формула" r:id="rId3" imgW="1282680" imgH="3314520" progId="Equation.3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3143250" y="2357438"/>
          <a:ext cx="6000750" cy="4230687"/>
        </p:xfrm>
        <a:graphic>
          <a:graphicData uri="http://schemas.openxmlformats.org/presentationml/2006/ole">
            <p:oleObj spid="_x0000_s77830" name="Формула" r:id="rId4" imgW="5016240" imgH="3327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24075" y="0"/>
            <a:ext cx="2663825" cy="476250"/>
          </a:xfrm>
        </p:spPr>
        <p:txBody>
          <a:bodyPr/>
          <a:lstStyle/>
          <a:p>
            <a:r>
              <a:rPr lang="ru-RU" sz="1800">
                <a:solidFill>
                  <a:srgbClr val="FF0000"/>
                </a:solidFill>
              </a:rPr>
              <a:t>Проверочная работа.</a:t>
            </a:r>
          </a:p>
        </p:txBody>
      </p:sp>
      <p:graphicFrame>
        <p:nvGraphicFramePr>
          <p:cNvPr id="83971" name="Object 2"/>
          <p:cNvGraphicFramePr>
            <a:graphicFrameLocks noChangeAspect="1"/>
          </p:cNvGraphicFramePr>
          <p:nvPr/>
        </p:nvGraphicFramePr>
        <p:xfrm>
          <a:off x="323850" y="115888"/>
          <a:ext cx="3600450" cy="5830887"/>
        </p:xfrm>
        <a:graphic>
          <a:graphicData uri="http://schemas.openxmlformats.org/presentationml/2006/ole">
            <p:oleObj spid="_x0000_s83971" name="Формула" r:id="rId3" imgW="2145960" imgH="3886200" progId="Equation.3">
              <p:embed/>
            </p:oleObj>
          </a:graphicData>
        </a:graphic>
      </p:graphicFrame>
      <p:graphicFrame>
        <p:nvGraphicFramePr>
          <p:cNvPr id="83972" name="Object 3"/>
          <p:cNvGraphicFramePr>
            <a:graphicFrameLocks noChangeAspect="1"/>
          </p:cNvGraphicFramePr>
          <p:nvPr/>
        </p:nvGraphicFramePr>
        <p:xfrm>
          <a:off x="4837113" y="190500"/>
          <a:ext cx="3557587" cy="5834063"/>
        </p:xfrm>
        <a:graphic>
          <a:graphicData uri="http://schemas.openxmlformats.org/presentationml/2006/ole">
            <p:oleObj spid="_x0000_s83972" name="Формула" r:id="rId4" imgW="2044440" imgH="3886200" progId="Equation.3">
              <p:embed/>
            </p:oleObj>
          </a:graphicData>
        </a:graphic>
      </p:graphicFrame>
      <p:sp>
        <p:nvSpPr>
          <p:cNvPr id="83973" name="Line 5"/>
          <p:cNvSpPr>
            <a:spLocks noChangeShapeType="1"/>
          </p:cNvSpPr>
          <p:nvPr/>
        </p:nvSpPr>
        <p:spPr bwMode="auto">
          <a:xfrm>
            <a:off x="4356100" y="765175"/>
            <a:ext cx="0" cy="5543550"/>
          </a:xfrm>
          <a:prstGeom prst="line">
            <a:avLst/>
          </a:prstGeom>
          <a:noFill/>
          <a:ln w="508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4" name="Rectangle 4"/>
          <p:cNvSpPr>
            <a:spLocks noGrp="1" noChangeArrowheads="1"/>
          </p:cNvSpPr>
          <p:nvPr>
            <p:ph type="title"/>
          </p:nvPr>
        </p:nvSpPr>
        <p:spPr>
          <a:xfrm>
            <a:off x="3132138" y="188913"/>
            <a:ext cx="1800225" cy="2592387"/>
          </a:xfrm>
        </p:spPr>
        <p:txBody>
          <a:bodyPr/>
          <a:lstStyle/>
          <a:p>
            <a:r>
              <a:rPr lang="ru-RU" sz="2800">
                <a:solidFill>
                  <a:srgbClr val="33CC33"/>
                </a:solidFill>
              </a:rPr>
              <a:t>Устный счет.</a:t>
            </a:r>
          </a:p>
        </p:txBody>
      </p:sp>
      <p:graphicFrame>
        <p:nvGraphicFramePr>
          <p:cNvPr id="189447" name="Object 7"/>
          <p:cNvGraphicFramePr>
            <a:graphicFrameLocks noChangeAspect="1"/>
          </p:cNvGraphicFramePr>
          <p:nvPr>
            <p:ph sz="half" idx="1"/>
          </p:nvPr>
        </p:nvGraphicFramePr>
        <p:xfrm>
          <a:off x="1476375" y="115888"/>
          <a:ext cx="1587500" cy="6237287"/>
        </p:xfrm>
        <a:graphic>
          <a:graphicData uri="http://schemas.openxmlformats.org/presentationml/2006/ole">
            <p:oleObj spid="_x0000_s189447" name="Формула" r:id="rId3" imgW="1498320" imgH="5892480" progId="Equation.3">
              <p:embed/>
            </p:oleObj>
          </a:graphicData>
        </a:graphic>
      </p:graphicFrame>
      <p:graphicFrame>
        <p:nvGraphicFramePr>
          <p:cNvPr id="189450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4787900" y="188913"/>
          <a:ext cx="2808288" cy="5976937"/>
        </p:xfrm>
        <a:graphic>
          <a:graphicData uri="http://schemas.openxmlformats.org/presentationml/2006/ole">
            <p:oleObj spid="_x0000_s189450" name="Формула" r:id="rId4" imgW="1993680" imgH="4292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9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>
                <a:solidFill>
                  <a:srgbClr val="0070C0"/>
                </a:solidFill>
              </a:rPr>
              <a:t>Устный счет.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539552" y="1268760"/>
            <a:ext cx="4071938" cy="4911725"/>
          </a:xfrm>
        </p:spPr>
        <p:txBody>
          <a:bodyPr/>
          <a:lstStyle/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1- 0,4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3 +2,4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3,2 – 2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3,2- 0,2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12,3 + 3,4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2,04 + 3,6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12 – 1,5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6,2- 2,6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( 12,4 + 3,67)- 2,67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( 45,06 + 23,5) – 40 ,06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6084168" y="1268760"/>
            <a:ext cx="1357313" cy="4983163"/>
          </a:xfrm>
        </p:spPr>
        <p:txBody>
          <a:bodyPr/>
          <a:lstStyle/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0,6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5,4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1,2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3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15,7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5,64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10,5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3,6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13,4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400" dirty="0">
                <a:solidFill>
                  <a:srgbClr val="0070C0"/>
                </a:solidFill>
              </a:rPr>
              <a:t>28,5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0" name="Rectangle 4"/>
          <p:cNvSpPr>
            <a:spLocks noGrp="1" noChangeArrowheads="1"/>
          </p:cNvSpPr>
          <p:nvPr>
            <p:ph type="title"/>
          </p:nvPr>
        </p:nvSpPr>
        <p:spPr>
          <a:xfrm>
            <a:off x="7092950" y="115888"/>
            <a:ext cx="1882775" cy="1084262"/>
          </a:xfrm>
        </p:spPr>
        <p:txBody>
          <a:bodyPr/>
          <a:lstStyle/>
          <a:p>
            <a:r>
              <a:rPr lang="ru-RU" sz="2400">
                <a:solidFill>
                  <a:srgbClr val="33CC33"/>
                </a:solidFill>
              </a:rPr>
              <a:t>Устный счет.</a:t>
            </a:r>
          </a:p>
        </p:txBody>
      </p:sp>
      <p:graphicFrame>
        <p:nvGraphicFramePr>
          <p:cNvPr id="193546" name="Object 10"/>
          <p:cNvGraphicFramePr>
            <a:graphicFrameLocks noChangeAspect="1"/>
          </p:cNvGraphicFramePr>
          <p:nvPr>
            <p:ph sz="half" idx="1"/>
          </p:nvPr>
        </p:nvGraphicFramePr>
        <p:xfrm>
          <a:off x="250825" y="115888"/>
          <a:ext cx="2028825" cy="5400675"/>
        </p:xfrm>
        <a:graphic>
          <a:graphicData uri="http://schemas.openxmlformats.org/presentationml/2006/ole">
            <p:oleObj spid="_x0000_s193546" name="Формула" r:id="rId3" imgW="1130040" imgH="3009600" progId="Equation.3">
              <p:embed/>
            </p:oleObj>
          </a:graphicData>
        </a:graphic>
      </p:graphicFrame>
      <p:graphicFrame>
        <p:nvGraphicFramePr>
          <p:cNvPr id="193551" name="Object 15"/>
          <p:cNvGraphicFramePr>
            <a:graphicFrameLocks noChangeAspect="1"/>
          </p:cNvGraphicFramePr>
          <p:nvPr>
            <p:ph sz="quarter" idx="2"/>
          </p:nvPr>
        </p:nvGraphicFramePr>
        <p:xfrm>
          <a:off x="5867400" y="188913"/>
          <a:ext cx="1614488" cy="6121400"/>
        </p:xfrm>
        <a:graphic>
          <a:graphicData uri="http://schemas.openxmlformats.org/presentationml/2006/ole">
            <p:oleObj spid="_x0000_s193551" name="Формула" r:id="rId4" imgW="1206360" imgH="4572000" progId="Equation.3">
              <p:embed/>
            </p:oleObj>
          </a:graphicData>
        </a:graphic>
      </p:graphicFrame>
      <p:graphicFrame>
        <p:nvGraphicFramePr>
          <p:cNvPr id="193543" name="Rectangle 7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93543" name="Формула" r:id="rId5" imgW="0" imgH="0" progId="Equation.3">
              <p:embed/>
            </p:oleObj>
          </a:graphicData>
        </a:graphic>
      </p:graphicFrame>
      <p:graphicFrame>
        <p:nvGraphicFramePr>
          <p:cNvPr id="193553" name="Object 17"/>
          <p:cNvGraphicFramePr>
            <a:graphicFrameLocks noChangeAspect="1"/>
          </p:cNvGraphicFramePr>
          <p:nvPr>
            <p:ph sz="quarter" idx="3"/>
          </p:nvPr>
        </p:nvGraphicFramePr>
        <p:xfrm>
          <a:off x="2411413" y="188913"/>
          <a:ext cx="2838450" cy="5256212"/>
        </p:xfrm>
        <a:graphic>
          <a:graphicData uri="http://schemas.openxmlformats.org/presentationml/2006/ole">
            <p:oleObj spid="_x0000_s193553" name="Формула" r:id="rId6" imgW="1625400" imgH="300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3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ru-RU">
                <a:solidFill>
                  <a:srgbClr val="00B0F0"/>
                </a:solidFill>
              </a:rPr>
              <a:t>Устный счет.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1043608" y="836712"/>
            <a:ext cx="3429000" cy="5340350"/>
          </a:xfrm>
        </p:spPr>
        <p:txBody>
          <a:bodyPr/>
          <a:lstStyle/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3,3 * 2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0,4 * 0,5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0,15 *0,2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0,3 * 40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2 : 4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4,08 : 8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0,2 : 0,5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0,42 * 20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2,2 : 0,11</a:t>
            </a:r>
          </a:p>
          <a:p>
            <a:pPr marL="514350" indent="-514350" defTabSz="912813">
              <a:buFont typeface="Calibri" pitchFamily="34" charset="0"/>
              <a:buAutoNum type="arabicParenR"/>
            </a:pPr>
            <a:r>
              <a:rPr lang="ru-RU" sz="2800" dirty="0"/>
              <a:t>10 : 0,2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00750" y="928688"/>
            <a:ext cx="2643188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6,6</a:t>
            </a:r>
          </a:p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0,2</a:t>
            </a:r>
          </a:p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0,03</a:t>
            </a:r>
          </a:p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12</a:t>
            </a:r>
          </a:p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0,5</a:t>
            </a:r>
          </a:p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0,51</a:t>
            </a:r>
          </a:p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0,4</a:t>
            </a:r>
          </a:p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8,4</a:t>
            </a:r>
          </a:p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20</a:t>
            </a:r>
          </a:p>
          <a:p>
            <a:pPr marL="342900" indent="-342900" defTabSz="912813">
              <a:buFont typeface="Calibri" pitchFamily="34" charset="0"/>
              <a:buAutoNum type="arabicParenR"/>
            </a:pPr>
            <a:r>
              <a:rPr lang="ru-RU" sz="3200" dirty="0">
                <a:solidFill>
                  <a:srgbClr val="0070C0"/>
                </a:solidFill>
                <a:latin typeface="Arial" charset="0"/>
              </a:rPr>
              <a:t>50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Устный счет.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549275"/>
            <a:ext cx="4171950" cy="5576888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ru-RU" sz="2400"/>
              <a:t>4,5 + 5</a:t>
            </a:r>
          </a:p>
          <a:p>
            <a:pPr marL="533400" indent="-533400">
              <a:buFontTx/>
              <a:buAutoNum type="arabicPeriod"/>
            </a:pPr>
            <a:r>
              <a:rPr lang="ru-RU" sz="2400"/>
              <a:t>4,5 + 0,5</a:t>
            </a:r>
          </a:p>
          <a:p>
            <a:pPr marL="533400" indent="-533400">
              <a:buFontTx/>
              <a:buAutoNum type="arabicPeriod"/>
            </a:pPr>
            <a:r>
              <a:rPr lang="ru-RU" sz="2400"/>
              <a:t>4,5 – 2</a:t>
            </a:r>
          </a:p>
          <a:p>
            <a:pPr marL="533400" indent="-533400">
              <a:buFontTx/>
              <a:buAutoNum type="arabicPeriod"/>
            </a:pPr>
            <a:r>
              <a:rPr lang="ru-RU" sz="2400"/>
              <a:t>14 – 0,9</a:t>
            </a:r>
          </a:p>
          <a:p>
            <a:pPr marL="533400" indent="-533400">
              <a:buFontTx/>
              <a:buAutoNum type="arabicPeriod"/>
            </a:pPr>
            <a:r>
              <a:rPr lang="ru-RU" sz="2400"/>
              <a:t>3а + 5а – а</a:t>
            </a:r>
          </a:p>
          <a:p>
            <a:pPr marL="533400" indent="-533400">
              <a:buFontTx/>
              <a:buAutoNum type="arabicPeriod"/>
            </a:pPr>
            <a:r>
              <a:rPr lang="ru-RU" sz="2400"/>
              <a:t>4* ( 2,2 – в)</a:t>
            </a:r>
          </a:p>
          <a:p>
            <a:pPr marL="533400" indent="-533400">
              <a:buFontTx/>
              <a:buAutoNum type="arabicPeriod"/>
            </a:pPr>
            <a:r>
              <a:rPr lang="ru-RU" sz="2400"/>
              <a:t>2 : 0,05</a:t>
            </a:r>
          </a:p>
          <a:p>
            <a:pPr marL="533400" indent="-533400">
              <a:buFontTx/>
              <a:buAutoNum type="arabicPeriod"/>
            </a:pPr>
            <a:r>
              <a:rPr lang="ru-RU" sz="2400"/>
              <a:t>0,2 : 5</a:t>
            </a:r>
          </a:p>
          <a:p>
            <a:pPr marL="533400" indent="-533400">
              <a:buFontTx/>
              <a:buAutoNum type="arabicPeriod"/>
            </a:pPr>
            <a:r>
              <a:rPr lang="ru-RU" sz="2400"/>
              <a:t>Равны ли дроби: 4,04 и 4,040</a:t>
            </a:r>
          </a:p>
          <a:p>
            <a:pPr marL="533400" indent="-533400">
              <a:buFontTx/>
              <a:buAutoNum type="arabicPeriod"/>
            </a:pPr>
            <a:r>
              <a:rPr lang="ru-RU" sz="2400"/>
              <a:t>Найдите среднее арифметическое: 1,2 и 6,8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692150"/>
            <a:ext cx="4038600" cy="5434013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ru-RU" sz="2400"/>
              <a:t>9,5</a:t>
            </a:r>
          </a:p>
          <a:p>
            <a:pPr marL="457200" indent="-457200">
              <a:buFontTx/>
              <a:buAutoNum type="arabicPeriod"/>
            </a:pPr>
            <a:r>
              <a:rPr lang="ru-RU" sz="2400"/>
              <a:t>5</a:t>
            </a:r>
          </a:p>
          <a:p>
            <a:pPr marL="457200" indent="-457200">
              <a:buFontTx/>
              <a:buAutoNum type="arabicPeriod"/>
            </a:pPr>
            <a:r>
              <a:rPr lang="ru-RU" sz="2400"/>
              <a:t>2,5</a:t>
            </a:r>
          </a:p>
          <a:p>
            <a:pPr marL="457200" indent="-457200">
              <a:buFontTx/>
              <a:buAutoNum type="arabicPeriod"/>
            </a:pPr>
            <a:r>
              <a:rPr lang="ru-RU" sz="2400"/>
              <a:t>13,1</a:t>
            </a:r>
          </a:p>
          <a:p>
            <a:pPr marL="457200" indent="-457200">
              <a:buFontTx/>
              <a:buAutoNum type="arabicPeriod"/>
            </a:pPr>
            <a:r>
              <a:rPr lang="ru-RU" sz="2400"/>
              <a:t>7а</a:t>
            </a:r>
          </a:p>
          <a:p>
            <a:pPr marL="457200" indent="-457200">
              <a:buFontTx/>
              <a:buAutoNum type="arabicPeriod"/>
            </a:pPr>
            <a:r>
              <a:rPr lang="ru-RU" sz="2400"/>
              <a:t>8,8 – 4в</a:t>
            </a:r>
          </a:p>
          <a:p>
            <a:pPr marL="457200" indent="-457200">
              <a:buFontTx/>
              <a:buAutoNum type="arabicPeriod"/>
            </a:pPr>
            <a:r>
              <a:rPr lang="ru-RU" sz="2400"/>
              <a:t>200:5 = 40</a:t>
            </a:r>
          </a:p>
          <a:p>
            <a:pPr marL="457200" indent="-457200">
              <a:buFontTx/>
              <a:buAutoNum type="arabicPeriod"/>
            </a:pPr>
            <a:r>
              <a:rPr lang="ru-RU" sz="2400"/>
              <a:t>0,04</a:t>
            </a:r>
          </a:p>
          <a:p>
            <a:pPr marL="457200" indent="-457200">
              <a:buFontTx/>
              <a:buAutoNum type="arabicPeriod"/>
            </a:pPr>
            <a:r>
              <a:rPr lang="ru-RU" sz="2400"/>
              <a:t>Равны</a:t>
            </a:r>
          </a:p>
          <a:p>
            <a:pPr marL="457200" indent="-457200">
              <a:buFontTx/>
              <a:buAutoNum type="arabicPeriod"/>
            </a:pPr>
            <a:r>
              <a:rPr lang="ru-RU" sz="2400"/>
              <a:t>(1,2 +6,8) :2=4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1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15888"/>
            <a:ext cx="8229600" cy="288925"/>
          </a:xfrm>
        </p:spPr>
        <p:txBody>
          <a:bodyPr/>
          <a:lstStyle/>
          <a:p>
            <a:r>
              <a:rPr lang="ru-RU" sz="2800">
                <a:solidFill>
                  <a:srgbClr val="00B050"/>
                </a:solidFill>
              </a:rPr>
              <a:t>Самостоятельная работа.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07950" y="115888"/>
            <a:ext cx="4784725" cy="5937250"/>
          </a:xfrm>
        </p:spPr>
        <p:txBody>
          <a:bodyPr/>
          <a:lstStyle/>
          <a:p>
            <a:pPr marL="341313" indent="-341313" defTabSz="912813"/>
            <a:endParaRPr lang="ru-RU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 smtClean="0">
                <a:latin typeface="Arial Black" pitchFamily="34" charset="0"/>
              </a:rPr>
              <a:t> 3,5 +2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 smtClean="0">
                <a:latin typeface="Arial Black" pitchFamily="34" charset="0"/>
              </a:rPr>
              <a:t> 4,2 – 2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 smtClean="0">
                <a:latin typeface="Arial Black" pitchFamily="34" charset="0"/>
              </a:rPr>
              <a:t> </a:t>
            </a:r>
            <a:r>
              <a:rPr lang="ru-RU" sz="2400" dirty="0">
                <a:latin typeface="Arial Black" pitchFamily="34" charset="0"/>
              </a:rPr>
              <a:t>11- 0,4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5 – 0,23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6*1,2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0,4 *1,2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0,15 * 0,3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7: 2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5: 0,5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0,4 : 8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в ящике 12кг фруктов. 2/5 яблоки. Сколько кг яблок?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859338" y="188913"/>
            <a:ext cx="4038600" cy="5626100"/>
          </a:xfrm>
        </p:spPr>
        <p:txBody>
          <a:bodyPr/>
          <a:lstStyle/>
          <a:p>
            <a:pPr marL="341313" indent="-341313" algn="r" defTabSz="912813"/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5,2 + 3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5,6 – 3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10 – 0,3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4 - 0,46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4 * 1,3</a:t>
            </a:r>
            <a:endParaRPr lang="en-US" sz="2400" dirty="0">
              <a:latin typeface="Arial Black" pitchFamily="34" charset="0"/>
            </a:endParaRP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</a:t>
            </a:r>
            <a:r>
              <a:rPr lang="en-US" sz="2400" dirty="0">
                <a:latin typeface="Arial Black" pitchFamily="34" charset="0"/>
              </a:rPr>
              <a:t>1</a:t>
            </a:r>
            <a:r>
              <a:rPr lang="ru-RU" sz="2400" dirty="0">
                <a:latin typeface="Arial Black" pitchFamily="34" charset="0"/>
              </a:rPr>
              <a:t>,3 * 2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0,4 * 0,12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9:2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4 : 0,4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0,3 : 6</a:t>
            </a:r>
          </a:p>
          <a:p>
            <a:pPr marL="341313" indent="-341313" defTabSz="912813">
              <a:buFont typeface="Calibri" pitchFamily="34" charset="0"/>
              <a:buAutoNum type="arabicParenR"/>
            </a:pPr>
            <a:r>
              <a:rPr lang="ru-RU" sz="2400" dirty="0">
                <a:latin typeface="Arial Black" pitchFamily="34" charset="0"/>
              </a:rPr>
              <a:t> в коробке 14 кг конфет. 3/5- ассорти. Сколько кг ассорти?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Устный счет.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47813" y="836613"/>
            <a:ext cx="4038600" cy="528955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ru-RU"/>
              <a:t>3,6 – 3</a:t>
            </a:r>
          </a:p>
          <a:p>
            <a:pPr marL="533400" indent="-533400">
              <a:buFontTx/>
              <a:buAutoNum type="arabicPeriod"/>
            </a:pPr>
            <a:r>
              <a:rPr lang="ru-RU"/>
              <a:t>3,6 – 0,3</a:t>
            </a:r>
          </a:p>
          <a:p>
            <a:pPr marL="533400" indent="-533400">
              <a:buFontTx/>
              <a:buAutoNum type="arabicPeriod"/>
            </a:pPr>
            <a:r>
              <a:rPr lang="ru-RU"/>
              <a:t>3- 0,6</a:t>
            </a:r>
          </a:p>
          <a:p>
            <a:pPr marL="533400" indent="-533400">
              <a:buFontTx/>
              <a:buAutoNum type="arabicPeriod"/>
            </a:pPr>
            <a:r>
              <a:rPr lang="ru-RU"/>
              <a:t>2,1 * 3</a:t>
            </a:r>
          </a:p>
          <a:p>
            <a:pPr marL="533400" indent="-533400">
              <a:buFontTx/>
              <a:buAutoNum type="arabicPeriod"/>
            </a:pPr>
            <a:r>
              <a:rPr lang="ru-RU"/>
              <a:t>2,1 * 0,3</a:t>
            </a:r>
          </a:p>
          <a:p>
            <a:pPr marL="533400" indent="-533400">
              <a:buFontTx/>
              <a:buAutoNum type="arabicPeriod"/>
            </a:pPr>
            <a:r>
              <a:rPr lang="ru-RU"/>
              <a:t>3 :2</a:t>
            </a:r>
          </a:p>
          <a:p>
            <a:pPr marL="533400" indent="-533400">
              <a:buFontTx/>
              <a:buAutoNum type="arabicPeriod"/>
            </a:pPr>
            <a:r>
              <a:rPr lang="ru-RU"/>
              <a:t>0,7 *0,8</a:t>
            </a:r>
          </a:p>
          <a:p>
            <a:pPr marL="533400" indent="-533400">
              <a:buFontTx/>
              <a:buAutoNum type="arabicPeriod"/>
            </a:pPr>
            <a:r>
              <a:rPr lang="ru-RU"/>
              <a:t>0,45 * 1000</a:t>
            </a:r>
          </a:p>
          <a:p>
            <a:pPr marL="533400" indent="-533400">
              <a:buFontTx/>
              <a:buAutoNum type="arabicPeriod"/>
            </a:pPr>
            <a:r>
              <a:rPr lang="ru-RU"/>
              <a:t>12дм= м   дм</a:t>
            </a:r>
          </a:p>
          <a:p>
            <a:pPr marL="533400" indent="-533400">
              <a:buFontTx/>
              <a:buAutoNum type="arabicPeriod"/>
            </a:pPr>
            <a:r>
              <a:rPr lang="ru-RU"/>
              <a:t>1м5см=  м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836613"/>
            <a:ext cx="4038600" cy="5145087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0,6</a:t>
            </a:r>
          </a:p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3,3</a:t>
            </a:r>
          </a:p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2,4</a:t>
            </a:r>
          </a:p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6,3</a:t>
            </a:r>
          </a:p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0,63</a:t>
            </a:r>
          </a:p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1,5</a:t>
            </a:r>
          </a:p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0,56</a:t>
            </a:r>
          </a:p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450</a:t>
            </a:r>
          </a:p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1м 2дм</a:t>
            </a:r>
          </a:p>
          <a:p>
            <a:pPr marL="533400" indent="-533400">
              <a:buFontTx/>
              <a:buAutoNum type="arabicPeriod"/>
            </a:pPr>
            <a:r>
              <a:rPr lang="ru-RU">
                <a:solidFill>
                  <a:schemeClr val="accent2"/>
                </a:solidFill>
              </a:rPr>
              <a:t>1,05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4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4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3000" y="214313"/>
            <a:ext cx="4186238" cy="511175"/>
          </a:xfrm>
        </p:spPr>
        <p:txBody>
          <a:bodyPr/>
          <a:lstStyle/>
          <a:p>
            <a:r>
              <a:rPr lang="ru-RU" sz="3200">
                <a:solidFill>
                  <a:srgbClr val="00B0F0"/>
                </a:solidFill>
              </a:rPr>
              <a:t>Устный счет.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sz="half" idx="4294967295"/>
          </p:nvPr>
        </p:nvSpPr>
        <p:spPr>
          <a:xfrm>
            <a:off x="214313" y="428625"/>
            <a:ext cx="5329237" cy="562610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5 +0,4 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4,5 – 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4,5 – 0,5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2,2 * 3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3,2 * 0,2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9 : 2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0,01 * 40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Делители числа 45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Кратные числа 7,меньше 50.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/>
              <a:t>Д( 16) и К(4) </a:t>
            </a:r>
          </a:p>
          <a:p>
            <a:pPr marL="514350" indent="-514350">
              <a:buFont typeface="Calibri" pitchFamily="34" charset="0"/>
              <a:buAutoNum type="arabicParenR"/>
            </a:pPr>
            <a:endParaRPr lang="ru-RU" sz="280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43500" y="428625"/>
            <a:ext cx="4000500" cy="5768975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5,4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0.5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6,6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0,64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4,5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0,4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Д(45) 1;3;5;9;15;45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К(7)  7;14;21;28;35;42;49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ru-RU" sz="2800">
                <a:solidFill>
                  <a:srgbClr val="0070C0"/>
                </a:solidFill>
              </a:rPr>
              <a:t> 4; 8; 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4906962" cy="201612"/>
          </a:xfrm>
        </p:spPr>
        <p:txBody>
          <a:bodyPr/>
          <a:lstStyle/>
          <a:p>
            <a:r>
              <a:rPr lang="ru-RU" sz="2400">
                <a:solidFill>
                  <a:schemeClr val="accent2"/>
                </a:solidFill>
              </a:rPr>
              <a:t>Устный счет.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764704"/>
            <a:ext cx="4038600" cy="5865813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 b="1" dirty="0"/>
              <a:t>4,3 + 3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 b="1" dirty="0"/>
              <a:t>4,3 – 0,3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 b="1" dirty="0"/>
              <a:t>2,8 + 4,8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 b="1" dirty="0"/>
              <a:t>0,5 * 3,3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 b="1" dirty="0"/>
              <a:t>0,34 * 20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 b="1" dirty="0"/>
              <a:t>5 : 2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 b="1" dirty="0"/>
              <a:t>40 % = 0,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ru-RU" sz="2400" b="1" dirty="0"/>
              <a:t>Верно: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2400" b="1" dirty="0"/>
              <a:t>А) 8 делитель 24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2400" b="1" dirty="0"/>
              <a:t>Б)5 кратно 25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2400" b="1" dirty="0"/>
              <a:t>В) 101 : 2  без остатка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2400" b="1" dirty="0"/>
              <a:t>9) Среди чисел найдите, которые делятся на 2 и 5:  202 ; 200;105.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908720"/>
            <a:ext cx="4038600" cy="5360988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</a:rPr>
              <a:t>7,3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</a:rPr>
              <a:t>4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</a:rPr>
              <a:t>7,6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</a:rPr>
              <a:t>1,65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</a:rPr>
              <a:t>6,8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</a:rPr>
              <a:t>2,5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</a:rPr>
              <a:t>0,4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</a:rPr>
              <a:t> а) верно; б) нет; в) нет.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</a:rPr>
              <a:t>200.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6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6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6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6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285750"/>
            <a:ext cx="7416824" cy="439738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00B050"/>
                </a:solidFill>
              </a:rPr>
              <a:t>Устный </a:t>
            </a:r>
            <a:r>
              <a:rPr lang="ru-RU" sz="4000" dirty="0" smtClean="0">
                <a:solidFill>
                  <a:srgbClr val="00B050"/>
                </a:solidFill>
              </a:rPr>
              <a:t>счет (по цепочке).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07504" y="908720"/>
            <a:ext cx="5214937" cy="5840412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5,6 – 5=?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? + 0,4=?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0,6 + ?=?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? : 4=?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2,2 * ?=?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1000 * ?=?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Верно, что 5 делитель 20?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Верно, что 7110231 кратно 3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 какой цифрой оканчивается натуральное число, если оно кратно 4 и 5?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/>
              <a:t>Вместо * поставьте цифру, чтобы число 292* делилось на 3 и 5.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364088" y="946150"/>
            <a:ext cx="3494087" cy="591185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0,6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1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1,6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0,4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0,88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880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20: 5 =4 верно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 7+1+1+2+3+1=15 верно.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0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arenR"/>
            </a:pPr>
            <a:r>
              <a:rPr lang="ru-RU" sz="2600" b="1" dirty="0">
                <a:solidFill>
                  <a:srgbClr val="0070C0"/>
                </a:solidFill>
              </a:rPr>
              <a:t>2925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4370</TotalTime>
  <Words>939</Words>
  <Application>Microsoft Office PowerPoint</Application>
  <PresentationFormat>Экран (4:3)</PresentationFormat>
  <Paragraphs>294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Arial Black</vt:lpstr>
      <vt:lpstr>Lucida Sans Unicode</vt:lpstr>
      <vt:lpstr>Gill Sans MT</vt:lpstr>
      <vt:lpstr>Corbel</vt:lpstr>
      <vt:lpstr>Wingdings</vt:lpstr>
      <vt:lpstr>Оформление по умолчанию</vt:lpstr>
      <vt:lpstr>Microsoft Equation 3.0</vt:lpstr>
      <vt:lpstr>Устный счет. </vt:lpstr>
      <vt:lpstr>Устный счет.</vt:lpstr>
      <vt:lpstr>Устный счет.</vt:lpstr>
      <vt:lpstr>Устный счет.</vt:lpstr>
      <vt:lpstr>Самостоятельная работа.</vt:lpstr>
      <vt:lpstr>Устный счет.</vt:lpstr>
      <vt:lpstr>Устный счет.</vt:lpstr>
      <vt:lpstr>Устный счет.</vt:lpstr>
      <vt:lpstr>Устный счет (по цепочке).</vt:lpstr>
      <vt:lpstr>Математический лабиринт.</vt:lpstr>
      <vt:lpstr>Устный счет.</vt:lpstr>
      <vt:lpstr>Устный счет.</vt:lpstr>
      <vt:lpstr>Устный счет.</vt:lpstr>
      <vt:lpstr>Устный счет.</vt:lpstr>
      <vt:lpstr>Слайд 15</vt:lpstr>
      <vt:lpstr>Устный счет.</vt:lpstr>
      <vt:lpstr>Устный счет.</vt:lpstr>
      <vt:lpstr>Проверочная работа.</vt:lpstr>
      <vt:lpstr>Устный счет.</vt:lpstr>
      <vt:lpstr>Устный счет.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счет.</dc:title>
  <dc:creator>larisa</dc:creator>
  <cp:lastModifiedBy>Моноблок2</cp:lastModifiedBy>
  <cp:revision>249</cp:revision>
  <dcterms:created xsi:type="dcterms:W3CDTF">2009-09-02T07:04:30Z</dcterms:created>
  <dcterms:modified xsi:type="dcterms:W3CDTF">2012-11-13T07:40:04Z</dcterms:modified>
</cp:coreProperties>
</file>