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8" r:id="rId3"/>
    <p:sldId id="260" r:id="rId4"/>
    <p:sldId id="261" r:id="rId5"/>
    <p:sldId id="286" r:id="rId6"/>
    <p:sldId id="262" r:id="rId7"/>
    <p:sldId id="310" r:id="rId8"/>
    <p:sldId id="311" r:id="rId9"/>
    <p:sldId id="312" r:id="rId10"/>
    <p:sldId id="263" r:id="rId11"/>
    <p:sldId id="264" r:id="rId12"/>
    <p:sldId id="265" r:id="rId13"/>
    <p:sldId id="267" r:id="rId14"/>
    <p:sldId id="275" r:id="rId15"/>
    <p:sldId id="276" r:id="rId16"/>
    <p:sldId id="277" r:id="rId17"/>
    <p:sldId id="313" r:id="rId18"/>
    <p:sldId id="288" r:id="rId19"/>
    <p:sldId id="289" r:id="rId20"/>
    <p:sldId id="297" r:id="rId21"/>
    <p:sldId id="306" r:id="rId22"/>
    <p:sldId id="309" r:id="rId23"/>
    <p:sldId id="30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36" autoAdjust="0"/>
    <p:restoredTop sz="91789" autoAdjust="0"/>
  </p:normalViewPr>
  <p:slideViewPr>
    <p:cSldViewPr>
      <p:cViewPr>
        <p:scale>
          <a:sx n="66" d="100"/>
          <a:sy n="66" d="100"/>
        </p:scale>
        <p:origin x="-17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User\&#1056;&#1072;&#1073;&#1086;&#1095;&#1080;&#1081;%20&#1089;&#1090;&#1086;&#1083;\&#1051;&#1080;&#1089;&#1090;%20Microsoft%20Exce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Лист1!$B$68</c:f>
              <c:strCache>
                <c:ptCount val="1"/>
                <c:pt idx="0">
                  <c:v>2008 - 2009</c:v>
                </c:pt>
              </c:strCache>
            </c:strRef>
          </c:tx>
          <c:invertIfNegative val="0"/>
          <c:cat>
            <c:strRef>
              <c:f>Лист1!$C$67:$F$67</c:f>
              <c:strCache>
                <c:ptCount val="4"/>
                <c:pt idx="0">
                  <c:v>"5"</c:v>
                </c:pt>
                <c:pt idx="1">
                  <c:v>"4"</c:v>
                </c:pt>
                <c:pt idx="2">
                  <c:v>"3"</c:v>
                </c:pt>
                <c:pt idx="3">
                  <c:v>"2"</c:v>
                </c:pt>
              </c:strCache>
            </c:strRef>
          </c:cat>
          <c:val>
            <c:numRef>
              <c:f>Лист1!$C$68:$F$68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577792"/>
        <c:axId val="87990272"/>
        <c:axId val="78404736"/>
      </c:bar3DChart>
      <c:catAx>
        <c:axId val="100577792"/>
        <c:scaling>
          <c:orientation val="minMax"/>
        </c:scaling>
        <c:delete val="0"/>
        <c:axPos val="b"/>
        <c:majorTickMark val="out"/>
        <c:minorTickMark val="none"/>
        <c:tickLblPos val="nextTo"/>
        <c:crossAx val="87990272"/>
        <c:crosses val="autoZero"/>
        <c:auto val="1"/>
        <c:lblAlgn val="ctr"/>
        <c:lblOffset val="100"/>
        <c:noMultiLvlLbl val="0"/>
      </c:catAx>
      <c:valAx>
        <c:axId val="87990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577792"/>
        <c:crosses val="autoZero"/>
        <c:crossBetween val="between"/>
      </c:valAx>
      <c:serAx>
        <c:axId val="78404736"/>
        <c:scaling>
          <c:orientation val="minMax"/>
        </c:scaling>
        <c:delete val="0"/>
        <c:axPos val="b"/>
        <c:majorTickMark val="out"/>
        <c:minorTickMark val="none"/>
        <c:tickLblPos val="nextTo"/>
        <c:crossAx val="87990272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20</a:t>
            </a:r>
            <a:r>
              <a:rPr lang="ru-RU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 smtClean="0"/>
              <a:t>20</a:t>
            </a:r>
            <a:r>
              <a:rPr lang="ru-RU" dirty="0" smtClean="0"/>
              <a:t>11</a:t>
            </a:r>
            <a:endParaRPr lang="en-US" dirty="0"/>
          </a:p>
        </c:rich>
      </c:tx>
      <c:layout/>
      <c:overlay val="0"/>
    </c:title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787540511343177E-2"/>
          <c:y val="1.609136695750869E-2"/>
          <c:w val="0.87807655119811501"/>
          <c:h val="0.9163311988833063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Лист1!$B$68</c:f>
              <c:strCache>
                <c:ptCount val="1"/>
                <c:pt idx="0">
                  <c:v>2008 - 2009</c:v>
                </c:pt>
              </c:strCache>
            </c:strRef>
          </c:tx>
          <c:invertIfNegative val="0"/>
          <c:cat>
            <c:strRef>
              <c:f>Лист1!$C$67:$F$67</c:f>
              <c:strCache>
                <c:ptCount val="4"/>
                <c:pt idx="0">
                  <c:v>"5"</c:v>
                </c:pt>
                <c:pt idx="1">
                  <c:v>"4"</c:v>
                </c:pt>
                <c:pt idx="2">
                  <c:v>"3"</c:v>
                </c:pt>
                <c:pt idx="3">
                  <c:v>"2"</c:v>
                </c:pt>
              </c:strCache>
            </c:strRef>
          </c:cat>
          <c:val>
            <c:numRef>
              <c:f>Лист1!$C$68:$F$68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578816"/>
        <c:axId val="87990848"/>
        <c:axId val="100548608"/>
      </c:bar3DChart>
      <c:catAx>
        <c:axId val="10057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7990848"/>
        <c:crosses val="autoZero"/>
        <c:auto val="1"/>
        <c:lblAlgn val="ctr"/>
        <c:lblOffset val="100"/>
        <c:noMultiLvlLbl val="0"/>
      </c:catAx>
      <c:valAx>
        <c:axId val="87990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578816"/>
        <c:crosses val="autoZero"/>
        <c:crossBetween val="between"/>
      </c:valAx>
      <c:serAx>
        <c:axId val="100548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rebuchet MS"/>
                <a:ea typeface="Trebuchet MS"/>
                <a:cs typeface="Trebuchet MS"/>
              </a:defRPr>
            </a:pPr>
            <a:endParaRPr lang="ru-RU"/>
          </a:p>
        </c:txPr>
        <c:crossAx val="87990848"/>
        <c:crosses val="autoZero"/>
        <c:tickLblSkip val="1"/>
        <c:tickMarkSkip val="1"/>
      </c:serAx>
      <c:spPr>
        <a:noFill/>
        <a:ln w="25398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791776027996493E-2"/>
          <c:y val="7.407407407407407E-2"/>
          <c:w val="0.63666299447745722"/>
          <c:h val="0.8362500000000000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обществознание</c:v>
                </c:pt>
              </c:strCache>
            </c:strRef>
          </c:tx>
          <c:invertIfNegative val="0"/>
          <c:cat>
            <c:strRef>
              <c:f>Лист1!$B$4:$B$5</c:f>
              <c:strCache>
                <c:ptCount val="2"/>
                <c:pt idx="0">
                  <c:v>7 класс</c:v>
                </c:pt>
                <c:pt idx="1">
                  <c:v>8 класс</c:v>
                </c:pt>
              </c:strCache>
            </c:strRef>
          </c:cat>
          <c:val>
            <c:numRef>
              <c:f>Лист1!$C$4:$C$5</c:f>
              <c:numCache>
                <c:formatCode>General</c:formatCode>
                <c:ptCount val="2"/>
                <c:pt idx="0">
                  <c:v>85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</c:strCache>
            </c:strRef>
          </c:tx>
          <c:invertIfNegative val="0"/>
          <c:cat>
            <c:strRef>
              <c:f>Лист1!$B$4:$B$5</c:f>
              <c:strCache>
                <c:ptCount val="2"/>
                <c:pt idx="0">
                  <c:v>7 класс</c:v>
                </c:pt>
                <c:pt idx="1">
                  <c:v>8 класс</c:v>
                </c:pt>
              </c:strCache>
            </c:strRef>
          </c:cat>
          <c:val>
            <c:numRef>
              <c:f>Лист1!$D$4:$D$5</c:f>
              <c:numCache>
                <c:formatCode>General</c:formatCode>
                <c:ptCount val="2"/>
                <c:pt idx="1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446464"/>
        <c:axId val="84031680"/>
        <c:axId val="78230784"/>
      </c:bar3DChart>
      <c:catAx>
        <c:axId val="40446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4031680"/>
        <c:crosses val="autoZero"/>
        <c:auto val="1"/>
        <c:lblAlgn val="ctr"/>
        <c:lblOffset val="100"/>
        <c:noMultiLvlLbl val="0"/>
      </c:catAx>
      <c:valAx>
        <c:axId val="84031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446464"/>
        <c:crosses val="autoZero"/>
        <c:crossBetween val="between"/>
      </c:valAx>
      <c:serAx>
        <c:axId val="78230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3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999" b="0" i="0" u="none" strike="noStrike" baseline="0">
                <a:solidFill>
                  <a:srgbClr val="000000"/>
                </a:solidFill>
                <a:latin typeface="Trebuchet MS"/>
                <a:ea typeface="Trebuchet MS"/>
                <a:cs typeface="Trebuchet MS"/>
              </a:defRPr>
            </a:pPr>
            <a:endParaRPr lang="ru-RU"/>
          </a:p>
        </c:txPr>
        <c:crossAx val="84031680"/>
        <c:crosses val="autoZero"/>
        <c:tickLblSkip val="1"/>
        <c:tickMarkSkip val="1"/>
      </c:serAx>
      <c:spPr>
        <a:noFill/>
        <a:ln w="25386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C56BB1-E9B8-41DA-AD76-F9A8A4BD82F0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236B99-6223-496D-9DB8-B3DBC2068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49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3D4BB-DA9B-4731-A0EA-F07FDACF612D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E1066-0ADA-480D-895A-4EE1D68E6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21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C09EC-965F-4E0B-9724-A7D608227955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230CC-8491-4090-98D1-0FB081AA5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60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02C90-24C2-41C9-AB2C-38DD70B2EA81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F8F42-0F36-4AE2-AAC9-08DFF468C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5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828800"/>
            <a:ext cx="8229600" cy="4302125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C9D59-6231-4D21-BAF7-DFA4BD5B5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13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355BE-0DB5-4FF4-AEAB-F7FB3FE98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858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C0C1-F987-45F8-94C4-3A862B59A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575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612F2-CF12-4648-9172-AECB8A1214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837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138D1-A6A2-441A-B56A-DB694CF85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95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E20BB-B86A-45F2-9DF0-CD56BE409BB8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6B024-75E5-406D-81E7-88722E243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87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185BD-379D-4624-9640-F1205962EC56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FA1A-2FDE-4F2B-B01B-CE5F0F638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3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9C05E-5762-4D35-8378-F40E419E06EA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1E865-B96E-4D66-844F-CC2D1EF63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9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E7B5-C6E0-4291-982F-040D6F8541E2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E20D7-1600-4642-B958-BAA169E5D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55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26FB3-1CC1-4A2F-852F-BA29B9AA73C0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E76CA-AF19-4E37-8B2B-A0015817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5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6DB5-25A6-42C0-A50D-FBD1B20EC7D6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BADE8-2A59-4421-9F65-9E45927F5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96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B5C9D-BE05-45A3-8DB5-3E8148733259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0D64E-F03A-4172-9C16-2DCFCD3D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74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3CF74-4F84-4535-8CAF-E45492C38336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E171A-726E-4AD9-8809-B6045EF33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5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ED50F3-1A14-4839-8F66-508461A2BEED}" type="datetimeFigureOut">
              <a:rPr lang="ru-RU"/>
              <a:pPr>
                <a:defRPr/>
              </a:pPr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9FF7C3-6261-4D36-9E5F-CE5FB059F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29" r:id="rId2"/>
    <p:sldLayoutId id="2147483838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9" r:id="rId9"/>
    <p:sldLayoutId id="2147483835" r:id="rId10"/>
    <p:sldLayoutId id="2147483836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1" fontAlgn="base" hangingPunct="1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1" fontAlgn="base" hangingPunct="1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14.xml"/><Relationship Id="rId7" Type="http://schemas.openxmlformats.org/officeDocument/2006/relationships/slide" Target="slide2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6.xml"/><Relationship Id="rId9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trofimova.elankaschoo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pedsovet.org/component/option,com_mtree/task,viewlink/link_id,93414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microsoft.com/office/2007/relationships/hdphoto" Target="../media/hdphoto1.wdp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875338"/>
            <a:ext cx="9144000" cy="948332"/>
          </a:xfrm>
        </p:spPr>
        <p:txBody>
          <a:bodyPr/>
          <a:lstStyle/>
          <a:p>
            <a:pPr algn="ctr"/>
            <a:r>
              <a:rPr lang="ru-RU" dirty="0" smtClean="0"/>
              <a:t>учителя истории МБОУ «ООШ с. Еланка»</a:t>
            </a:r>
          </a:p>
          <a:p>
            <a:pPr algn="ctr"/>
            <a:r>
              <a:rPr lang="ru-RU" dirty="0" smtClean="0"/>
              <a:t> Балаковского района, Саратовской области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548680"/>
            <a:ext cx="6660231" cy="4016737"/>
          </a:xfr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400" dirty="0" smtClean="0"/>
              <a:t>Портфолио педагога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i="1" dirty="0" smtClean="0"/>
              <a:t>Трофимовой Жанны Павловны</a:t>
            </a:r>
            <a:r>
              <a:rPr lang="ru-RU" i="1" dirty="0" smtClean="0"/>
              <a:t>, </a:t>
            </a:r>
            <a:endParaRPr lang="ru-RU" i="1" dirty="0"/>
          </a:p>
        </p:txBody>
      </p:sp>
      <p:pic>
        <p:nvPicPr>
          <p:cNvPr id="47106" name="Picture 2" descr="F:\фото\DSC0289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6657" y="620688"/>
            <a:ext cx="255734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2511" cy="1143000"/>
          </a:xfrm>
        </p:spPr>
        <p:txBody>
          <a:bodyPr/>
          <a:lstStyle/>
          <a:p>
            <a:pPr marL="0" indent="0" algn="l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b="0" dirty="0" smtClean="0"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lang="ru-RU" sz="3200" b="0" i="1" dirty="0" smtClean="0">
                <a:solidFill>
                  <a:srgbClr val="00B0F0"/>
                </a:solidFill>
                <a:effectLst/>
                <a:latin typeface="Arial" charset="0"/>
                <a:cs typeface="Arial" charset="0"/>
              </a:rPr>
              <a:t>Моя педагогическая концепция</a:t>
            </a:r>
            <a:r>
              <a:rPr lang="ru-RU" sz="4800" b="0" i="1" dirty="0">
                <a:solidFill>
                  <a:srgbClr val="00B0F0"/>
                </a:solidFill>
                <a:effectLst/>
                <a:latin typeface="Arial" charset="0"/>
                <a:cs typeface="Arial" charset="0"/>
              </a:rPr>
              <a:t/>
            </a:r>
            <a:br>
              <a:rPr lang="ru-RU" sz="4800" b="0" i="1" dirty="0">
                <a:solidFill>
                  <a:srgbClr val="00B0F0"/>
                </a:solidFill>
                <a:effectLst/>
                <a:latin typeface="Arial" charset="0"/>
                <a:cs typeface="Arial" charset="0"/>
              </a:rPr>
            </a:b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16387" name="Объект 7"/>
          <p:cNvSpPr>
            <a:spLocks noGrp="1"/>
          </p:cNvSpPr>
          <p:nvPr>
            <p:ph sz="quarter" idx="13"/>
          </p:nvPr>
        </p:nvSpPr>
        <p:spPr>
          <a:xfrm>
            <a:off x="395288" y="1125538"/>
            <a:ext cx="8424862" cy="5256212"/>
          </a:xfrm>
        </p:spPr>
        <p:txBody>
          <a:bodyPr/>
          <a:lstStyle/>
          <a:p>
            <a:r>
              <a:rPr lang="ru-RU" smtClean="0"/>
              <a:t>Профессиональные и личностные ценности, наиболее близкие : </a:t>
            </a:r>
          </a:p>
          <a:p>
            <a:r>
              <a:rPr lang="ru-RU" smtClean="0"/>
              <a:t>наблюдательность, креативность, интеллектуальная активность, исследовательский стиль, гибкость, оригинальность и критичность мышления, способность к нестандартным решениям, чувство нового, интуиция, объективность и беспристрастность, потребность в постоянном обновлении и обогащении знаний.</a:t>
            </a:r>
          </a:p>
          <a:p>
            <a:r>
              <a:rPr lang="ru-RU" smtClean="0"/>
              <a:t>основная миссия учителя:</a:t>
            </a:r>
          </a:p>
          <a:p>
            <a:r>
              <a:rPr lang="ru-RU" smtClean="0"/>
              <a:t>социальная зрелость и гражданская ответственность, профессиональные идеалы, гуманизм, высокоразвитые, прежде всего познавательные, интересы, самоотверженное отношение к избранной профессии.</a:t>
            </a:r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2" name="Стрелка вверх 1">
            <a:hlinkClick r:id="rId2" action="ppaction://hlinksldjump"/>
          </p:cNvPr>
          <p:cNvSpPr/>
          <p:nvPr/>
        </p:nvSpPr>
        <p:spPr>
          <a:xfrm>
            <a:off x="8459788" y="6021388"/>
            <a:ext cx="360362" cy="6477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6613"/>
            <a:ext cx="8229600" cy="676275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 Учебные достижения учащихся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dirty="0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16113"/>
            <a:ext cx="8178800" cy="3817937"/>
          </a:xfrm>
        </p:spPr>
        <p:txBody>
          <a:bodyPr/>
          <a:lstStyle/>
          <a:p>
            <a:r>
              <a:rPr lang="ru-RU" sz="2400" b="1" i="1" dirty="0" smtClean="0"/>
              <a:t>Результаты успеваемости по итогам годовой аттестации .</a:t>
            </a:r>
          </a:p>
          <a:p>
            <a:r>
              <a:rPr lang="ru-RU" sz="2400" b="1" i="1" dirty="0" smtClean="0"/>
              <a:t> Результаты промежуточной аттестации.</a:t>
            </a:r>
          </a:p>
          <a:p>
            <a:r>
              <a:rPr lang="ru-RU" sz="2400" b="1" i="1" dirty="0" smtClean="0"/>
              <a:t>Результаты итоговой (государственной) аттестации по обществознанию в 9-ом классе.</a:t>
            </a:r>
          </a:p>
        </p:txBody>
      </p:sp>
      <p:pic>
        <p:nvPicPr>
          <p:cNvPr id="17412" name="Picture 14" descr="п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941888"/>
            <a:ext cx="15462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8243888" y="6526213"/>
            <a:ext cx="576262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5868144" y="6073348"/>
            <a:ext cx="327585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kumimoji="1" lang="ru-RU" sz="2400" b="1" dirty="0">
                <a:latin typeface="Georgia" pitchFamily="18" charset="0"/>
                <a:cs typeface="Arial" charset="0"/>
              </a:rPr>
              <a:t>Процент качества</a:t>
            </a:r>
          </a:p>
          <a:p>
            <a:pPr algn="ctr" eaLnBrk="1" hangingPunct="1"/>
            <a:r>
              <a:rPr kumimoji="1" lang="ru-RU" sz="2400" b="1" dirty="0">
                <a:latin typeface="Georgia" pitchFamily="18" charset="0"/>
                <a:cs typeface="Arial" charset="0"/>
              </a:rPr>
              <a:t>составил </a:t>
            </a:r>
            <a:r>
              <a:rPr kumimoji="1" lang="ru-RU" sz="2400" b="1" dirty="0" smtClean="0">
                <a:latin typeface="Georgia" pitchFamily="18" charset="0"/>
                <a:cs typeface="Arial" charset="0"/>
              </a:rPr>
              <a:t>100 </a:t>
            </a:r>
            <a:r>
              <a:rPr kumimoji="1" lang="ru-RU" sz="2400" b="1" dirty="0">
                <a:latin typeface="Georgia" pitchFamily="18" charset="0"/>
                <a:cs typeface="Arial" charset="0"/>
              </a:rPr>
              <a:t>% 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684213" y="0"/>
            <a:ext cx="770413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Результаты экзамена по </a:t>
            </a:r>
            <a:r>
              <a:rPr kumimoji="1"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обществознанию в </a:t>
            </a:r>
            <a:r>
              <a:rPr kumimoji="1"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9 классе по новой форме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2010-2011 </a:t>
            </a:r>
            <a:r>
              <a:rPr kumimoji="1"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уч. год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605213" y="1693386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16013" y="1484313"/>
          <a:ext cx="7127874" cy="590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9043"/>
                <a:gridCol w="1449074"/>
                <a:gridCol w="1879879"/>
                <a:gridCol w="939939"/>
                <a:gridCol w="939939"/>
              </a:tblGrid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русский язык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"5"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"4"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"3"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"2"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2008 - 2009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5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5" marB="0" anchor="b"/>
                </a:tc>
              </a:tr>
            </a:tbl>
          </a:graphicData>
        </a:graphic>
      </p:graphicFrame>
      <p:graphicFrame>
        <p:nvGraphicFramePr>
          <p:cNvPr id="2" name="Объект 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130934262"/>
              </p:ext>
            </p:extLst>
          </p:nvPr>
        </p:nvGraphicFramePr>
        <p:xfrm>
          <a:off x="127793" y="2252067"/>
          <a:ext cx="8816975" cy="3481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0" y="0"/>
            <a:ext cx="88931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Динамика качества знаний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по </a:t>
            </a:r>
            <a:r>
              <a:rPr lang="ru-RU" sz="28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обществознанию</a:t>
            </a:r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одном классе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за 2 года (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2010-2012)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814256"/>
              </p:ext>
            </p:extLst>
          </p:nvPr>
        </p:nvGraphicFramePr>
        <p:xfrm>
          <a:off x="1042988" y="1557338"/>
          <a:ext cx="4681537" cy="11509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1905"/>
                <a:gridCol w="1292663"/>
                <a:gridCol w="1676969"/>
              </a:tblGrid>
              <a:tr h="287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effectLst/>
                        </a:rPr>
                        <a:t>обществознание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</a:tr>
              <a:tr h="287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2009-2010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2010 - 2011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</a:tr>
              <a:tr h="287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effectLst/>
                        </a:rPr>
                        <a:t>7 </a:t>
                      </a:r>
                      <a:r>
                        <a:rPr lang="ru-RU" sz="1100" u="none" strike="noStrike" dirty="0">
                          <a:effectLst/>
                        </a:rPr>
                        <a:t>класс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</a:tr>
              <a:tr h="287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 smtClean="0">
                          <a:effectLst/>
                        </a:rPr>
                        <a:t>8 </a:t>
                      </a:r>
                      <a:r>
                        <a:rPr lang="ru-RU" sz="1100" u="none" strike="noStrike" dirty="0">
                          <a:effectLst/>
                        </a:rPr>
                        <a:t>класс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6" marR="9526" marT="9515" marB="0" anchor="b"/>
                </a:tc>
              </a:tr>
            </a:tbl>
          </a:graphicData>
        </a:graphic>
      </p:graphicFrame>
      <p:graphicFrame>
        <p:nvGraphicFramePr>
          <p:cNvPr id="4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4707965"/>
              </p:ext>
            </p:extLst>
          </p:nvPr>
        </p:nvGraphicFramePr>
        <p:xfrm>
          <a:off x="1080293" y="2780928"/>
          <a:ext cx="6948091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8028384" y="6165304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692150"/>
            <a:ext cx="6500812" cy="968375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Внеурочные предметные 	достижения учащихся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dirty="0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2143125"/>
            <a:ext cx="6336183" cy="3230091"/>
          </a:xfrm>
        </p:spPr>
        <p:txBody>
          <a:bodyPr/>
          <a:lstStyle/>
          <a:p>
            <a:r>
              <a:rPr lang="ru-RU" sz="2400" b="1" i="1" dirty="0" smtClean="0">
                <a:hlinkClick r:id="rId2" action="ppaction://hlinksldjump"/>
              </a:rPr>
              <a:t>Предметные олимпиады</a:t>
            </a:r>
            <a:endParaRPr lang="ru-RU" sz="2400" b="1" i="1" dirty="0" smtClean="0"/>
          </a:p>
          <a:p>
            <a:pPr>
              <a:buFont typeface="Wingdings" pitchFamily="2" charset="2"/>
              <a:buNone/>
            </a:pPr>
            <a:endParaRPr lang="ru-RU" sz="2400" b="1" i="1" dirty="0" smtClean="0"/>
          </a:p>
          <a:p>
            <a:r>
              <a:rPr lang="ru-RU" sz="2400" b="1" i="1" dirty="0" smtClean="0">
                <a:hlinkClick r:id="rId3" action="ppaction://hlinksldjump"/>
              </a:rPr>
              <a:t>Научно-практические конференции </a:t>
            </a:r>
            <a:endParaRPr lang="ru-RU" sz="2400" b="1" i="1" dirty="0" smtClean="0"/>
          </a:p>
          <a:p>
            <a:pPr>
              <a:buFont typeface="Wingdings" pitchFamily="2" charset="2"/>
              <a:buNone/>
            </a:pPr>
            <a:endParaRPr lang="ru-RU" sz="2400" b="1" i="1" dirty="0" smtClean="0"/>
          </a:p>
          <a:p>
            <a:r>
              <a:rPr lang="ru-RU" sz="2400" b="1" i="1" dirty="0" smtClean="0">
                <a:hlinkClick r:id="" action="ppaction://noaction"/>
              </a:rPr>
              <a:t>Предметные конкурсы</a:t>
            </a:r>
            <a:endParaRPr lang="ru-RU" sz="2400" b="1" i="1" dirty="0" smtClean="0"/>
          </a:p>
          <a:p>
            <a:pPr>
              <a:buFont typeface="Wingdings" pitchFamily="2" charset="2"/>
              <a:buNone/>
            </a:pPr>
            <a:endParaRPr lang="ru-RU" sz="2400" b="1" i="1" dirty="0" smtClean="0"/>
          </a:p>
        </p:txBody>
      </p:sp>
      <p:sp>
        <p:nvSpPr>
          <p:cNvPr id="28676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-5400000">
            <a:off x="8375650" y="6269038"/>
            <a:ext cx="927100" cy="431800"/>
          </a:xfrm>
          <a:prstGeom prst="rightArrow">
            <a:avLst>
              <a:gd name="adj1" fmla="val 50000"/>
              <a:gd name="adj2" fmla="val 354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327770"/>
              </p:ext>
            </p:extLst>
          </p:nvPr>
        </p:nvGraphicFramePr>
        <p:xfrm>
          <a:off x="251521" y="188641"/>
          <a:ext cx="8640960" cy="6480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3992"/>
                <a:gridCol w="1781979"/>
                <a:gridCol w="831087"/>
                <a:gridCol w="2731194"/>
                <a:gridCol w="1901782"/>
                <a:gridCol w="800926"/>
              </a:tblGrid>
              <a:tr h="573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Фамилия, имя учащегося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Класс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мероприятия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тивность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Год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860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Трофимова Жанна Павловна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Историческая викторина, посвящённая Дню Героев Отечества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573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Горсткова Анастасия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Всероссийский полиатлон-мониторинг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573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Подошвина Светлана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Всероссийский полиатлон-мониторинг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573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Трофимов Леонид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Всероссийский полиатлон-мониторинг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860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Горсткова Анастасия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Конкурс краеведческих материалов «История и легенды моей семьи»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802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Трофимов Леонид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r>
                        <a:rPr lang="ru-RU" sz="1400">
                          <a:effectLst/>
                        </a:rPr>
                        <a:t> областной творческий конкурс «Человек труда» рассказ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802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Горсткова Анастасия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r>
                        <a:rPr lang="ru-RU" sz="1400">
                          <a:effectLst/>
                        </a:rPr>
                        <a:t> областной творческий конкурс «Моя здоровая семья»рисунок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сертификат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  <a:tr h="860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Галкин Кирилл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Савинова Екатерина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сертификат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2012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866" marR="58866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56990291"/>
              </p:ext>
            </p:extLst>
          </p:nvPr>
        </p:nvGraphicFramePr>
        <p:xfrm>
          <a:off x="251520" y="404664"/>
          <a:ext cx="8568952" cy="61206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9043"/>
                <a:gridCol w="1767129"/>
                <a:gridCol w="824160"/>
                <a:gridCol w="2705941"/>
                <a:gridCol w="1969015"/>
                <a:gridCol w="713664"/>
              </a:tblGrid>
              <a:tr h="437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Фамилия, имя учащегося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Класс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мероприятия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Результа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тивность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Год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Горсткова Анастасия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Конкурс рисунков «Их подвиг не забудем никогда» номинация «На полях сражений!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Благодарственное письмо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Кушнир Евгений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Конкурс буклетов «Школьный центр патриотического воспитания»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Справка-подтверждение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Горсткова Анастасия 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Самый добрый детский фестиваль в номинации «Самая добрая школьная частушка»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Сертификат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Ершова Раиса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Самый добрый детский фестиваль в номинации «Самая добрая школьная частушка»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437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Дубинина Владлена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Фотоколлаж «Один день из жизни моей мамы»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218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Дубинина Владлена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Конкурс презентаций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2012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Селинский Валентин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Парфёнов Михаил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Конкурс исторических бюллетений, посвящённого Дню защитника Отечества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диплом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Творческая группа 11 го класса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Исследовательская работа «Права человека глазами ребёнка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сертификат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2007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655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Тихонова Людмила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Самый добрый детский фестиваль в номинации «История моей фамилии»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Диплом 3 степени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2007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  <a:tr h="437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Горсткова Анастасия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Грамота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561" marR="57561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695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Мои проекты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11208" y="5734092"/>
            <a:ext cx="5310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учебный </a:t>
            </a:r>
            <a:r>
              <a:rPr lang="ru-RU" sz="2000" dirty="0"/>
              <a:t>год  проект « Твори добро»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1533" y="1397062"/>
            <a:ext cx="1587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2009 - 2010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72760" y="981564"/>
            <a:ext cx="6112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учебный  год – проект «Их подвиг не забудем никогда», посвященный празднованию 65-летия Великой Победы,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2603" y="3152837"/>
            <a:ext cx="1587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2010 </a:t>
            </a:r>
            <a:r>
              <a:rPr lang="ru-RU" sz="2000" dirty="0" smtClean="0"/>
              <a:t>- </a:t>
            </a:r>
            <a:r>
              <a:rPr lang="ru-RU" sz="2000" dirty="0"/>
              <a:t>2011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72760" y="2875838"/>
            <a:ext cx="6256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учебный  год – проект «Наш Гагарин», посвященный 50-летию полета в </a:t>
            </a:r>
            <a:r>
              <a:rPr lang="ru-RU" sz="2000" dirty="0" smtClean="0"/>
              <a:t>космос Ю.А. Гагарина</a:t>
            </a:r>
            <a:r>
              <a:rPr lang="ru-RU" sz="2000" dirty="0"/>
              <a:t>,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0461" y="4699217"/>
            <a:ext cx="1510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2011 - 2012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11208" y="4422218"/>
            <a:ext cx="6606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учебный год – проект «Ведь были схватки боевые…», посвященный 200 - </a:t>
            </a:r>
            <a:r>
              <a:rPr lang="ru-RU" sz="2000" dirty="0" err="1"/>
              <a:t>летию</a:t>
            </a:r>
            <a:r>
              <a:rPr lang="ru-RU" sz="2000" dirty="0"/>
              <a:t> победы в войне 1812 года.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4926" y="5734092"/>
            <a:ext cx="1510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2012 - 2013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43744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36637"/>
          </a:xfrm>
        </p:spPr>
        <p:txBody>
          <a:bodyPr/>
          <a:lstStyle/>
          <a:p>
            <a:pPr marL="320040" indent="-32004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Результаты деятельности </a:t>
            </a:r>
            <a:b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классного руководителя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96975"/>
            <a:ext cx="6589713" cy="5400675"/>
          </a:xfrm>
        </p:spPr>
        <p:txBody>
          <a:bodyPr rtlCol="0">
            <a:normAutofit/>
          </a:bodyPr>
          <a:lstStyle/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endParaRPr lang="ru-RU" sz="20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Педагогическая диагностика в системе работы классного руководителя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Анкета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«Экспресс-прогноз состава родительского коллектива»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Анкета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«Школьные годы родителей»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Анкета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«Близкие ребенку люди» 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«Мой ребенок: какой он?»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«Ребенок: способный или одаренный?»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«Воспитательная работа в классе глазами родителей» 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«Жизнь класса глазами учеников» </a:t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«Знакомство с родителями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0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64" name="Picture 2" descr="http://im3-tub.yandex.net/i?id=373752445-0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538" y="2852738"/>
            <a:ext cx="23034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>
            <a:hlinkClick r:id="rId3" action="ppaction://hlinksldjump"/>
          </p:cNvPr>
          <p:cNvSpPr/>
          <p:nvPr/>
        </p:nvSpPr>
        <p:spPr>
          <a:xfrm>
            <a:off x="7885113" y="6308725"/>
            <a:ext cx="863600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36637"/>
          </a:xfrm>
        </p:spPr>
        <p:txBody>
          <a:bodyPr/>
          <a:lstStyle/>
          <a:p>
            <a:pPr marL="320040" indent="-32004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Результаты деятельности </a:t>
            </a:r>
            <a:b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классного руководителя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96975"/>
            <a:ext cx="7273925" cy="5400675"/>
          </a:xfrm>
        </p:spPr>
        <p:txBody>
          <a:bodyPr rtlCol="0">
            <a:normAutofit/>
          </a:bodyPr>
          <a:lstStyle/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Заочное знакомство с ребенком»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Методика для изучения традиций и обычаев семей </a:t>
            </a:r>
            <a:r>
              <a:rPr lang="ru-RU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учащихся,нравственных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ценностей семьи </a:t>
            </a: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(методика незаконченных предложений)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Методика незаконченных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предложений для </a:t>
            </a: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объективной диагностики взаимоотношений </a:t>
            </a:r>
            <a:b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(предупреждения или предотвращения развития конфликтных ситуаций)</a:t>
            </a: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Анкета на выявление уровня заинтересованности</a:t>
            </a:r>
            <a:b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родителей учебой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ребенка</a:t>
            </a: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Итоговая диагностика</a:t>
            </a: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Изучение удовлетворенности родителей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работой </a:t>
            </a: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образовательного учреждения</a:t>
            </a:r>
            <a:b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(адаптированная методика Е.Н. Степанова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0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1988" name="Picture 2" descr="http://im0-tub.yandex.net/i?id=130119764-6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3429000"/>
            <a:ext cx="14287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>
            <a:hlinkClick r:id="" action="ppaction://noaction"/>
          </p:cNvPr>
          <p:cNvSpPr/>
          <p:nvPr/>
        </p:nvSpPr>
        <p:spPr>
          <a:xfrm>
            <a:off x="7885113" y="6237288"/>
            <a:ext cx="863600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Organization Chart 5"/>
          <p:cNvGrpSpPr>
            <a:grpSpLocks/>
          </p:cNvGrpSpPr>
          <p:nvPr/>
        </p:nvGrpSpPr>
        <p:grpSpPr bwMode="auto">
          <a:xfrm>
            <a:off x="395288" y="260350"/>
            <a:ext cx="8497887" cy="6335713"/>
            <a:chOff x="1134" y="1270"/>
            <a:chExt cx="2051" cy="2448"/>
          </a:xfrm>
        </p:grpSpPr>
        <p:cxnSp>
          <p:nvCxnSpPr>
            <p:cNvPr id="11268" name="_s1028"/>
            <p:cNvCxnSpPr>
              <a:cxnSpLocks noChangeShapeType="1"/>
              <a:stCxn id="13" idx="1"/>
              <a:endCxn id="3" idx="2"/>
            </p:cNvCxnSpPr>
            <p:nvPr/>
          </p:nvCxnSpPr>
          <p:spPr bwMode="auto">
            <a:xfrm rot="10800000">
              <a:off x="2142" y="1558"/>
              <a:ext cx="144" cy="201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" name="_s1029"/>
            <p:cNvCxnSpPr>
              <a:cxnSpLocks noChangeShapeType="1"/>
              <a:stCxn id="12" idx="3"/>
              <a:endCxn id="3" idx="2"/>
            </p:cNvCxnSpPr>
            <p:nvPr/>
          </p:nvCxnSpPr>
          <p:spPr bwMode="auto">
            <a:xfrm flipV="1">
              <a:off x="1998" y="1558"/>
              <a:ext cx="144" cy="2017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0" name="_s1030"/>
            <p:cNvCxnSpPr>
              <a:cxnSpLocks noChangeShapeType="1"/>
              <a:stCxn id="11" idx="1"/>
              <a:endCxn id="3" idx="2"/>
            </p:cNvCxnSpPr>
            <p:nvPr/>
          </p:nvCxnSpPr>
          <p:spPr bwMode="auto">
            <a:xfrm rot="10800000">
              <a:off x="2142" y="1558"/>
              <a:ext cx="10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1" name="_s1031"/>
            <p:cNvCxnSpPr>
              <a:cxnSpLocks noChangeShapeType="1"/>
              <a:stCxn id="10" idx="3"/>
              <a:endCxn id="3" idx="2"/>
            </p:cNvCxnSpPr>
            <p:nvPr/>
          </p:nvCxnSpPr>
          <p:spPr bwMode="auto">
            <a:xfrm flipV="1">
              <a:off x="1998" y="1558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2" name="_s1032"/>
            <p:cNvCxnSpPr>
              <a:cxnSpLocks noChangeShapeType="1"/>
              <a:stCxn id="9" idx="1"/>
              <a:endCxn id="3" idx="2"/>
            </p:cNvCxnSpPr>
            <p:nvPr/>
          </p:nvCxnSpPr>
          <p:spPr bwMode="auto">
            <a:xfrm rot="10800000">
              <a:off x="2142" y="1558"/>
              <a:ext cx="72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3" name="_s1033"/>
            <p:cNvCxnSpPr>
              <a:cxnSpLocks noChangeShapeType="1"/>
              <a:stCxn id="8" idx="3"/>
              <a:endCxn id="3" idx="2"/>
            </p:cNvCxnSpPr>
            <p:nvPr/>
          </p:nvCxnSpPr>
          <p:spPr bwMode="auto">
            <a:xfrm flipV="1">
              <a:off x="1998" y="1558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4" name="_s1034"/>
            <p:cNvCxnSpPr>
              <a:cxnSpLocks noChangeShapeType="1"/>
              <a:stCxn id="7" idx="1"/>
              <a:endCxn id="3" idx="2"/>
            </p:cNvCxnSpPr>
            <p:nvPr/>
          </p:nvCxnSpPr>
          <p:spPr bwMode="auto">
            <a:xfrm rot="10800000">
              <a:off x="2142" y="1558"/>
              <a:ext cx="10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5" name="_s1035"/>
            <p:cNvCxnSpPr>
              <a:cxnSpLocks noChangeShapeType="1"/>
              <a:stCxn id="6" idx="3"/>
              <a:endCxn id="3" idx="2"/>
            </p:cNvCxnSpPr>
            <p:nvPr/>
          </p:nvCxnSpPr>
          <p:spPr bwMode="auto">
            <a:xfrm flipV="1">
              <a:off x="1998" y="1558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6" name="_s1036"/>
            <p:cNvCxnSpPr>
              <a:cxnSpLocks noChangeShapeType="1"/>
              <a:stCxn id="5" idx="1"/>
              <a:endCxn id="3" idx="2"/>
            </p:cNvCxnSpPr>
            <p:nvPr/>
          </p:nvCxnSpPr>
          <p:spPr bwMode="auto">
            <a:xfrm rot="10800000">
              <a:off x="2142" y="1558"/>
              <a:ext cx="10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77" name="_s1037"/>
            <p:cNvCxnSpPr>
              <a:cxnSpLocks noChangeShapeType="1"/>
              <a:stCxn id="4" idx="3"/>
              <a:endCxn id="3" idx="2"/>
            </p:cNvCxnSpPr>
            <p:nvPr/>
          </p:nvCxnSpPr>
          <p:spPr bwMode="auto">
            <a:xfrm flipV="1">
              <a:off x="2001" y="1558"/>
              <a:ext cx="141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8"/>
            <p:cNvSpPr>
              <a:spLocks noChangeArrowheads="1"/>
            </p:cNvSpPr>
            <p:nvPr/>
          </p:nvSpPr>
          <p:spPr bwMode="auto">
            <a:xfrm>
              <a:off x="1710" y="127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sz="2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cs typeface="Arial" charset="0"/>
                </a:rPr>
                <a:t>Структура портфолио</a:t>
              </a:r>
            </a:p>
          </p:txBody>
        </p:sp>
        <p:sp>
          <p:nvSpPr>
            <p:cNvPr id="4" name="_s1039"/>
            <p:cNvSpPr>
              <a:spLocks noChangeArrowheads="1"/>
            </p:cNvSpPr>
            <p:nvPr/>
          </p:nvSpPr>
          <p:spPr bwMode="auto">
            <a:xfrm>
              <a:off x="1137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b="1" dirty="0">
                  <a:solidFill>
                    <a:schemeClr val="tx2"/>
                  </a:solidFill>
                  <a:latin typeface="Arial" charset="0"/>
                  <a:cs typeface="Arial" charset="0"/>
                  <a:hlinkClick r:id="rId2" action="ppaction://hlinksldjump"/>
                </a:rPr>
                <a:t>1. Общие сведения</a:t>
              </a:r>
              <a:endParaRPr lang="ru-RU" b="1" dirty="0">
                <a:solidFill>
                  <a:schemeClr val="tx2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_s1040"/>
            <p:cNvSpPr>
              <a:spLocks noChangeArrowheads="1"/>
            </p:cNvSpPr>
            <p:nvPr/>
          </p:nvSpPr>
          <p:spPr bwMode="auto">
            <a:xfrm>
              <a:off x="2246" y="1702"/>
              <a:ext cx="90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rId3" action="ppaction://hlinksldjump"/>
                </a:rPr>
                <a:t>6. Внеурочные предметные</a:t>
              </a: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rId3" action="ppaction://hlinksldjump"/>
                </a:rPr>
                <a:t>достижения учащихся</a:t>
              </a:r>
              <a:endParaRPr lang="ru-RU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6" name="_s1041"/>
            <p:cNvSpPr>
              <a:spLocks noChangeArrowheads="1"/>
            </p:cNvSpPr>
            <p:nvPr/>
          </p:nvSpPr>
          <p:spPr bwMode="auto">
            <a:xfrm>
              <a:off x="1134" y="213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  <a:alpha val="86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b="1" dirty="0">
                  <a:solidFill>
                    <a:srgbClr val="000000"/>
                  </a:solidFill>
                  <a:latin typeface="Arial" charset="0"/>
                  <a:cs typeface="Arial" charset="0"/>
                  <a:hlinkClick r:id="rId4" action="ppaction://hlinksldjump"/>
                </a:rPr>
                <a:t>2. Повышение </a:t>
              </a:r>
            </a:p>
            <a:p>
              <a:pPr algn="ctr" eaLnBrk="0" hangingPunct="0">
                <a:defRPr/>
              </a:pPr>
              <a:r>
                <a:rPr lang="ru-RU" b="1" dirty="0">
                  <a:solidFill>
                    <a:srgbClr val="000000"/>
                  </a:solidFill>
                  <a:latin typeface="Arial" charset="0"/>
                  <a:cs typeface="Arial" charset="0"/>
                  <a:hlinkClick r:id="rId4" action="ppaction://hlinksldjump"/>
                </a:rPr>
                <a:t>квалификации</a:t>
              </a:r>
              <a:endParaRPr lang="ru-RU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_s1042"/>
            <p:cNvSpPr>
              <a:spLocks noChangeArrowheads="1"/>
            </p:cNvSpPr>
            <p:nvPr/>
          </p:nvSpPr>
          <p:spPr bwMode="auto">
            <a:xfrm>
              <a:off x="2246" y="2134"/>
              <a:ext cx="90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endParaRPr lang="ru-RU" sz="1600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r>
                <a:rPr lang="ru-RU" sz="1600" b="1" dirty="0">
                  <a:latin typeface="Arial" charset="0"/>
                  <a:cs typeface="Arial" charset="0"/>
                  <a:hlinkClick r:id="" action="ppaction://noaction"/>
                </a:rPr>
                <a:t>7. </a:t>
              </a:r>
              <a:r>
                <a:rPr lang="ru-RU" b="1" dirty="0">
                  <a:latin typeface="Arial" charset="0"/>
                  <a:cs typeface="Arial" charset="0"/>
                  <a:hlinkClick r:id="" action="ppaction://noaction"/>
                </a:rPr>
                <a:t>Результаты деятельности как </a:t>
              </a: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" action="ppaction://noaction"/>
                </a:rPr>
                <a:t>классного руководителя</a:t>
              </a:r>
              <a:endParaRPr lang="ru-RU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8" name="_s1043"/>
            <p:cNvSpPr>
              <a:spLocks noChangeArrowheads="1"/>
            </p:cNvSpPr>
            <p:nvPr/>
          </p:nvSpPr>
          <p:spPr bwMode="auto">
            <a:xfrm>
              <a:off x="1134" y="256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dirty="0">
                  <a:latin typeface="Arial" charset="0"/>
                  <a:cs typeface="Arial" charset="0"/>
                  <a:hlinkClick r:id="rId5" action="ppaction://hlinksldjump"/>
                </a:rPr>
                <a:t>3. Моя педагогическая</a:t>
              </a:r>
            </a:p>
            <a:p>
              <a:pPr algn="ctr" eaLnBrk="0" hangingPunct="0">
                <a:defRPr/>
              </a:pPr>
              <a:r>
                <a:rPr lang="ru-RU" dirty="0">
                  <a:latin typeface="Arial" charset="0"/>
                  <a:cs typeface="Arial" charset="0"/>
                  <a:hlinkClick r:id="rId5" action="ppaction://hlinksldjump"/>
                </a:rPr>
                <a:t>концепция</a:t>
              </a:r>
              <a:endParaRPr lang="ru-RU" dirty="0">
                <a:latin typeface="Arial" charset="0"/>
                <a:cs typeface="Arial" charset="0"/>
              </a:endParaRPr>
            </a:p>
          </p:txBody>
        </p:sp>
        <p:sp>
          <p:nvSpPr>
            <p:cNvPr id="9" name="_s1044"/>
            <p:cNvSpPr>
              <a:spLocks noChangeArrowheads="1"/>
            </p:cNvSpPr>
            <p:nvPr/>
          </p:nvSpPr>
          <p:spPr bwMode="auto">
            <a:xfrm>
              <a:off x="2214" y="2566"/>
              <a:ext cx="936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" action="ppaction://noaction"/>
                </a:rPr>
                <a:t>8. Научно-методическая </a:t>
              </a: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" action="ppaction://noaction"/>
                </a:rPr>
                <a:t>деятельность</a:t>
              </a:r>
              <a:endParaRPr lang="ru-RU" b="1" dirty="0">
                <a:latin typeface="Arial" charset="0"/>
                <a:cs typeface="Arial" charset="0"/>
              </a:endParaRPr>
            </a:p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10" name="_s1045"/>
            <p:cNvSpPr>
              <a:spLocks noChangeArrowheads="1"/>
            </p:cNvSpPr>
            <p:nvPr/>
          </p:nvSpPr>
          <p:spPr bwMode="auto">
            <a:xfrm>
              <a:off x="1134" y="299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rId6" action="ppaction://hlinksldjump"/>
                </a:rPr>
                <a:t>4. Учебные достижения</a:t>
              </a:r>
            </a:p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rId6" action="ppaction://hlinksldjump"/>
                </a:rPr>
                <a:t>учащихся</a:t>
              </a: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11" name="_s1046"/>
            <p:cNvSpPr>
              <a:spLocks noChangeArrowheads="1"/>
            </p:cNvSpPr>
            <p:nvPr/>
          </p:nvSpPr>
          <p:spPr bwMode="auto">
            <a:xfrm>
              <a:off x="2246" y="2998"/>
              <a:ext cx="939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sz="1600" b="1" dirty="0">
                  <a:latin typeface="Arial" charset="0"/>
                  <a:cs typeface="Arial" charset="0"/>
                  <a:hlinkClick r:id="rId7" action="ppaction://hlinksldjump"/>
                </a:rPr>
                <a:t>9. </a:t>
              </a:r>
              <a:r>
                <a:rPr lang="ru-RU" b="1" dirty="0">
                  <a:latin typeface="Arial" charset="0"/>
                  <a:cs typeface="Arial" charset="0"/>
                  <a:hlinkClick r:id="rId7" action="ppaction://hlinksldjump"/>
                </a:rPr>
                <a:t>Методические разработки</a:t>
              </a: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12" name="_s1047"/>
            <p:cNvSpPr>
              <a:spLocks noChangeArrowheads="1"/>
            </p:cNvSpPr>
            <p:nvPr/>
          </p:nvSpPr>
          <p:spPr bwMode="auto">
            <a:xfrm>
              <a:off x="1134" y="343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r>
                <a:rPr lang="ru-RU" b="1" dirty="0">
                  <a:latin typeface="Arial" charset="0"/>
                  <a:cs typeface="Arial" charset="0"/>
                  <a:hlinkClick r:id="rId8" action="ppaction://hlinksldjump"/>
                </a:rPr>
                <a:t>5. Уровень </a:t>
              </a:r>
              <a:r>
                <a:rPr lang="ru-RU" b="1" dirty="0" err="1">
                  <a:latin typeface="Arial" charset="0"/>
                  <a:cs typeface="Arial" charset="0"/>
                  <a:hlinkClick r:id="rId8" action="ppaction://hlinksldjump"/>
                </a:rPr>
                <a:t>обученности</a:t>
              </a:r>
              <a:r>
                <a:rPr lang="ru-RU" b="1" dirty="0">
                  <a:latin typeface="Arial" charset="0"/>
                  <a:cs typeface="Arial" charset="0"/>
                  <a:hlinkClick r:id="rId8" action="ppaction://hlinksldjump"/>
                </a:rPr>
                <a:t>. </a:t>
              </a:r>
              <a:endParaRPr lang="ru-RU" b="1" dirty="0">
                <a:latin typeface="Arial" charset="0"/>
                <a:cs typeface="Arial" charset="0"/>
              </a:endParaRPr>
            </a:p>
          </p:txBody>
        </p:sp>
        <p:sp>
          <p:nvSpPr>
            <p:cNvPr id="13" name="_s1048"/>
            <p:cNvSpPr>
              <a:spLocks noChangeArrowheads="1"/>
            </p:cNvSpPr>
            <p:nvPr/>
          </p:nvSpPr>
          <p:spPr bwMode="auto">
            <a:xfrm>
              <a:off x="2286" y="343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defRPr/>
              </a:pPr>
              <a:endParaRPr lang="ru-RU" b="1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11267" name="Прямоугольник 16"/>
          <p:cNvSpPr>
            <a:spLocks noChangeArrowheads="1"/>
          </p:cNvSpPr>
          <p:nvPr/>
        </p:nvSpPr>
        <p:spPr bwMode="auto">
          <a:xfrm>
            <a:off x="5170488" y="5902325"/>
            <a:ext cx="3544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b="1">
                <a:latin typeface="Arial" charset="0"/>
                <a:cs typeface="Arial" charset="0"/>
                <a:hlinkClick r:id="rId9" action="ppaction://hlinksldjump"/>
              </a:rPr>
              <a:t>10.Материально-техническая</a:t>
            </a:r>
          </a:p>
          <a:p>
            <a:pPr algn="ctr" eaLnBrk="0" hangingPunct="0"/>
            <a:r>
              <a:rPr lang="ru-RU" b="1">
                <a:latin typeface="Arial" charset="0"/>
                <a:cs typeface="Arial" charset="0"/>
                <a:hlinkClick r:id="rId9" action="ppaction://hlinksldjump"/>
              </a:rPr>
              <a:t>база кабинета. </a:t>
            </a:r>
            <a:endParaRPr lang="ru-RU" b="1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836613"/>
            <a:ext cx="5832475" cy="968375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7. Научно-методическая 	деятельность</a:t>
            </a: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dirty="0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59632" y="2780928"/>
            <a:ext cx="6047903" cy="2664445"/>
          </a:xfrm>
        </p:spPr>
        <p:txBody>
          <a:bodyPr/>
          <a:lstStyle/>
          <a:p>
            <a:r>
              <a:rPr lang="ru-RU" sz="2400" b="1" i="1" dirty="0" smtClean="0"/>
              <a:t>Участие в сетевых сообществах: </a:t>
            </a:r>
          </a:p>
          <a:p>
            <a:r>
              <a:rPr lang="ru-RU" sz="2400" b="1" i="1" dirty="0" smtClean="0"/>
              <a:t>ПЕДСОВЕТ.</a:t>
            </a:r>
            <a:r>
              <a:rPr lang="en-US" sz="2400" b="1" i="1" dirty="0" smtClean="0"/>
              <a:t>org</a:t>
            </a:r>
            <a:endParaRPr lang="ru-RU" sz="2400" b="1" i="1" dirty="0" smtClean="0"/>
          </a:p>
          <a:p>
            <a:r>
              <a:rPr lang="ru-RU" sz="2400" b="1" i="1" dirty="0" smtClean="0"/>
              <a:t>Мастер-Тест,</a:t>
            </a:r>
          </a:p>
          <a:p>
            <a:r>
              <a:rPr lang="ru-RU" sz="2400" b="1" i="1" dirty="0" smtClean="0"/>
              <a:t>Личная интернет страничка: </a:t>
            </a:r>
            <a:r>
              <a:rPr lang="en-US" sz="2400" b="1" i="1" dirty="0">
                <a:hlinkClick r:id="rId2"/>
              </a:rPr>
              <a:t>http://trofimova.elankaschool.ru</a:t>
            </a:r>
            <a:endParaRPr lang="ru-RU" sz="2400" b="1" i="1" dirty="0" smtClean="0"/>
          </a:p>
          <a:p>
            <a:pPr>
              <a:buFont typeface="Wingdings" pitchFamily="2" charset="2"/>
              <a:buNone/>
            </a:pPr>
            <a:endParaRPr lang="ru-RU" sz="2400" b="1" i="1" dirty="0" smtClean="0"/>
          </a:p>
        </p:txBody>
      </p:sp>
      <p:sp>
        <p:nvSpPr>
          <p:cNvPr id="50180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532813" y="6426200"/>
            <a:ext cx="611187" cy="431800"/>
          </a:xfrm>
          <a:prstGeom prst="rightArrow">
            <a:avLst>
              <a:gd name="adj1" fmla="val 50000"/>
              <a:gd name="adj2" fmla="val 353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84" name="Picture 8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10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12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82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7" name="Picture 14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206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8" name="Picture 18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4730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9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90" name="Picture 21" descr="http://img2.proshkolu.ru/img/empt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625475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959725" cy="822325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9. Методические разработки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765175"/>
            <a:ext cx="7908925" cy="5253038"/>
          </a:xfrm>
        </p:spPr>
        <p:txBody>
          <a:bodyPr/>
          <a:lstStyle/>
          <a:p>
            <a:r>
              <a:rPr lang="ru-RU" sz="1800" b="1" i="1" dirty="0" smtClean="0"/>
              <a:t>Конкурсные методические разработки уроков.</a:t>
            </a:r>
          </a:p>
          <a:p>
            <a:r>
              <a:rPr lang="ru-RU" sz="1800" b="1" i="1" dirty="0" smtClean="0"/>
              <a:t> </a:t>
            </a:r>
            <a:r>
              <a:rPr lang="ru-RU" sz="1800" dirty="0">
                <a:solidFill>
                  <a:schemeClr val="tx1"/>
                </a:solidFill>
              </a:rPr>
              <a:t>Урок обществознания в 11 классе по теме: «Глобальные проблемы современности</a:t>
            </a:r>
            <a:r>
              <a:rPr lang="ru-RU" sz="1800" dirty="0" smtClean="0">
                <a:solidFill>
                  <a:schemeClr val="tx1"/>
                </a:solidFill>
              </a:rPr>
              <a:t>» (</a:t>
            </a:r>
            <a:r>
              <a:rPr lang="en-US" sz="1800" dirty="0">
                <a:solidFill>
                  <a:schemeClr val="tx1"/>
                </a:solidFill>
                <a:hlinkClick r:id="rId2"/>
              </a:rPr>
              <a:t>http://pedsovet.org/component/option,com_mtree/task,viewlink/link_id,93414</a:t>
            </a:r>
            <a:r>
              <a:rPr lang="en-US" sz="1800" dirty="0" smtClean="0">
                <a:solidFill>
                  <a:schemeClr val="tx1"/>
                </a:solidFill>
                <a:hlinkClick r:id="rId2"/>
              </a:rPr>
              <a:t>/</a:t>
            </a:r>
            <a:r>
              <a:rPr lang="ru-RU" sz="1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" name="Стрелка вверх 1">
            <a:hlinkClick r:id="rId3" action="ppaction://hlinksldjump"/>
          </p:cNvPr>
          <p:cNvSpPr/>
          <p:nvPr/>
        </p:nvSpPr>
        <p:spPr>
          <a:xfrm>
            <a:off x="8748713" y="6237288"/>
            <a:ext cx="215900" cy="5048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5365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10 Материально – техническая база кабинета.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43" name="Прямоугольник 3"/>
          <p:cNvSpPr>
            <a:spLocks noChangeArrowheads="1"/>
          </p:cNvSpPr>
          <p:nvPr/>
        </p:nvSpPr>
        <p:spPr bwMode="auto">
          <a:xfrm>
            <a:off x="755650" y="1628775"/>
            <a:ext cx="77041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dirty="0"/>
              <a:t>1. Технические средства -  компьютер. </a:t>
            </a:r>
          </a:p>
          <a:p>
            <a:r>
              <a:rPr lang="ru-RU" dirty="0"/>
              <a:t>2. Цифровые образовательные ресурсы: электронные учебники, учебные пособия, предметные обучающие системы.</a:t>
            </a:r>
          </a:p>
          <a:p>
            <a:r>
              <a:rPr lang="ru-RU" dirty="0" err="1"/>
              <a:t>ЦОРы</a:t>
            </a:r>
            <a:r>
              <a:rPr lang="ru-RU" dirty="0"/>
              <a:t> с аудио- и видео-  информацией: кинофильмы, преобразованные, кинофильмы на </a:t>
            </a:r>
            <a:r>
              <a:rPr lang="ru-RU" dirty="0" err="1"/>
              <a:t>на</a:t>
            </a:r>
            <a:r>
              <a:rPr lang="ru-RU" dirty="0"/>
              <a:t> </a:t>
            </a:r>
            <a:r>
              <a:rPr lang="en-US" dirty="0"/>
              <a:t>DVD</a:t>
            </a:r>
            <a:r>
              <a:rPr lang="ru-RU" dirty="0"/>
              <a:t>;</a:t>
            </a:r>
          </a:p>
          <a:p>
            <a:r>
              <a:rPr lang="ru-RU" dirty="0" err="1"/>
              <a:t>ЦОРы</a:t>
            </a:r>
            <a:r>
              <a:rPr lang="ru-RU" dirty="0"/>
              <a:t>, составленные самостоятельно по апробированным авторским методикам.</a:t>
            </a:r>
          </a:p>
          <a:p>
            <a:r>
              <a:rPr lang="ru-RU" dirty="0"/>
              <a:t>3.   Материалы, дополняющие учебник: Тестовые задания к основным учебникам.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Словари, справочники, учебные пособия.</a:t>
            </a:r>
          </a:p>
          <a:p>
            <a:r>
              <a:rPr lang="ru-RU" dirty="0"/>
              <a:t>5. Средства наглядности, печатные пособия: Тематические схемы-таблицы, раздаточный изобразительный </a:t>
            </a:r>
            <a:r>
              <a:rPr lang="ru-RU" dirty="0" smtClean="0"/>
              <a:t>материал.</a:t>
            </a:r>
          </a:p>
          <a:p>
            <a:r>
              <a:rPr lang="ru-RU" dirty="0" smtClean="0"/>
              <a:t>6</a:t>
            </a:r>
            <a:r>
              <a:rPr lang="ru-RU" dirty="0"/>
              <a:t>. Книги для чтения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Картинка 16 из 96000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1138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6313" y="1557338"/>
            <a:ext cx="7672387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</a:rPr>
              <a:t>Спасибо за внимание</a:t>
            </a:r>
            <a:r>
              <a:rPr lang="ru-RU" sz="66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n-lt"/>
              </a:rPr>
              <a:t> !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2656"/>
            <a:ext cx="8229600" cy="1728191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Общие сведения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5445125"/>
            <a:ext cx="4038600" cy="4530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i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b="1" i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smtClean="0"/>
          </a:p>
        </p:txBody>
      </p:sp>
      <p:graphicFrame>
        <p:nvGraphicFramePr>
          <p:cNvPr id="73814" name="Group 8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54761732"/>
              </p:ext>
            </p:extLst>
          </p:nvPr>
        </p:nvGraphicFramePr>
        <p:xfrm>
          <a:off x="349250" y="981075"/>
          <a:ext cx="8640763" cy="5502379"/>
        </p:xfrm>
        <a:graphic>
          <a:graphicData uri="http://schemas.openxmlformats.org/drawingml/2006/table">
            <a:tbl>
              <a:tblPr/>
              <a:tblGrid>
                <a:gridCol w="4248150"/>
                <a:gridCol w="4392613"/>
              </a:tblGrid>
              <a:tr h="56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ФАМИЛИЯ, ИМЯ, ОТЧЕСТВО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Трофимова Жанна Павловна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 РОЖДЕНИЯ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05.06.1974 г.</a:t>
                      </a: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72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ОБРАЗОВАНИЕ, КВАЛИФИКАЦИЯ ПО ДИПЛОМУ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Высшее, окончила саратовский педагогический институт им. К. Федина, факультет русского языка и литературы, имею квалификацию учителя истории  с 2002г.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ЗАНИМАЕМАЯ ДОЛЖНОСТЬ, ДАТА НАЗНАЧЕНИЯ НА ЭТУ ДОЛЖНОСТЬ 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ДАННОМ ОУ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Учитель истории 2002 года.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4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СТАЖ РАБОТЫ ПО СПЕЦИАЛЬНОСТИ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год.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СТАЖ РАБОТЫ В ДАННОМ ОУ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год.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НАЛИЧИЕ КВАЛИФИКАЦИОННОЙ КАТЕГОРИИ, ДАТА ПРИСВОЕНИЯ</a:t>
                      </a:r>
                    </a:p>
                  </a:txBody>
                  <a:tcPr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категория, дата присвоения 2007 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Стрелка вверх 1">
            <a:hlinkClick r:id="rId2" action="ppaction://hlinksldjump"/>
          </p:cNvPr>
          <p:cNvSpPr/>
          <p:nvPr/>
        </p:nvSpPr>
        <p:spPr>
          <a:xfrm rot="5400000">
            <a:off x="8345488" y="5780087"/>
            <a:ext cx="484188" cy="8937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Общие сведения</a:t>
            </a:r>
            <a:endParaRPr lang="ru-RU" dirty="0"/>
          </a:p>
        </p:txBody>
      </p:sp>
      <p:sp>
        <p:nvSpPr>
          <p:cNvPr id="3" name="Стрелка вверх 2">
            <a:hlinkClick r:id="rId2" action="ppaction://hlinksldjump"/>
          </p:cNvPr>
          <p:cNvSpPr/>
          <p:nvPr/>
        </p:nvSpPr>
        <p:spPr>
          <a:xfrm rot="5555091">
            <a:off x="8637587" y="6094413"/>
            <a:ext cx="327025" cy="53975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8130" name="Picture 2" descr="F:\Сайт\Дипл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89699" y="819013"/>
            <a:ext cx="3565002" cy="5040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 descr="F:\Сайт\Аттест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76" y="1425644"/>
            <a:ext cx="3597027" cy="50858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6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1116013" y="188913"/>
            <a:ext cx="7491412" cy="531812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Мои достижения</a:t>
            </a:r>
          </a:p>
        </p:txBody>
      </p:sp>
      <p:sp>
        <p:nvSpPr>
          <p:cNvPr id="2" name="Стрелка вверх 1">
            <a:hlinkClick r:id="rId2" action="ppaction://hlinksldjump"/>
          </p:cNvPr>
          <p:cNvSpPr/>
          <p:nvPr/>
        </p:nvSpPr>
        <p:spPr>
          <a:xfrm>
            <a:off x="8532813" y="5949950"/>
            <a:ext cx="287337" cy="7191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9154" name="Picture 2" descr="F:\Сайт\Грамота учителю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1137" y1="4000" x2="7294" y2="95886"/>
                        <a14:foregroundMark x1="31686" y1="28629" x2="83765" y2="31200"/>
                        <a14:foregroundMark x1="43216" y1="15486" x2="70196" y2="14171"/>
                        <a14:backgroundMark x1="4000" y1="4686" x2="2431" y2="92686"/>
                        <a14:backgroundMark x1="96078" y1="1886" x2="34353" y2="1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40679"/>
            <a:ext cx="1716252" cy="2355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5" name="Picture 3" descr="F:\Сайт\грамота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422714" y="4017739"/>
            <a:ext cx="1630356" cy="2374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4" descr="F:\Сайт\Грамота1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507" y="1232941"/>
            <a:ext cx="1698989" cy="2385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5" descr="F:\Сайт\Грамота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059" y="4040679"/>
            <a:ext cx="1713303" cy="2351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6" descr="F:\Сайт\Диплом 2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20074"/>
            <a:ext cx="1691224" cy="2374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9" name="Picture 7" descr="F:\Сайт\Диплом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422714" y="1210315"/>
            <a:ext cx="1729788" cy="2374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404813"/>
            <a:ext cx="6737350" cy="384175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Повышение квалификации</a:t>
            </a:r>
          </a:p>
        </p:txBody>
      </p:sp>
      <p:graphicFrame>
        <p:nvGraphicFramePr>
          <p:cNvPr id="75131" name="Group 37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12852617"/>
              </p:ext>
            </p:extLst>
          </p:nvPr>
        </p:nvGraphicFramePr>
        <p:xfrm>
          <a:off x="9540552" y="5229200"/>
          <a:ext cx="8820150" cy="6067425"/>
        </p:xfrm>
        <a:graphic>
          <a:graphicData uri="http://schemas.openxmlformats.org/drawingml/2006/table">
            <a:tbl>
              <a:tblPr/>
              <a:tblGrid>
                <a:gridCol w="912124"/>
                <a:gridCol w="7908026"/>
              </a:tblGrid>
              <a:tr h="215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2006 - 2007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Удостоверение о повышении квалификации 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ГОУ ДПО «Саратовский институт повышения квалификации и переподготовки работников образования»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27.06.06 – 07.07.2006 г</a:t>
                      </a:r>
                    </a:p>
                    <a:p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Свидетельство дополнительной профессиональной подготовки по программе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«Обучение для будущего» СТ № 06 -11400 9 ноября 2006 года</a:t>
                      </a:r>
                    </a:p>
                    <a:p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0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2009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2008-2009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2009-2010</a:t>
                      </a:r>
                    </a:p>
                  </a:txBody>
                  <a:tcPr marT="45719" marB="4571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Свидетельство дополнительной профессиональной подготовки по программе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Intel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«Проектная деятельность в информационной образовательной среде» СТ № 10 –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0248 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 ноября 2010 года</a:t>
                      </a:r>
                    </a:p>
                    <a:p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Стрелка вверх 1">
            <a:hlinkClick r:id="rId2" action="ppaction://hlinksldjump"/>
          </p:cNvPr>
          <p:cNvSpPr/>
          <p:nvPr/>
        </p:nvSpPr>
        <p:spPr>
          <a:xfrm>
            <a:off x="8712200" y="5949950"/>
            <a:ext cx="360363" cy="7191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0654" y="1628800"/>
            <a:ext cx="3631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Intel</a:t>
            </a:r>
            <a:r>
              <a:rPr lang="ru-RU" dirty="0"/>
              <a:t> «Обучение для будущего».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628800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2007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0654" y="2132856"/>
            <a:ext cx="68177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Курсы обучения в ГОУ ДПО «Саратовский </a:t>
            </a:r>
            <a:r>
              <a:rPr lang="ru-RU" dirty="0" err="1"/>
              <a:t>интститут</a:t>
            </a:r>
            <a:r>
              <a:rPr lang="ru-RU" dirty="0"/>
              <a:t> повышения квалификации и переподготовки работников образования»</a:t>
            </a:r>
            <a:endParaRPr lang="ru-RU" b="1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1382" y="2132856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2009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0680" y="3081443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0654" y="3075903"/>
            <a:ext cx="68177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Повышение квалификации в ГАОУ ДПО «Саратовский институт повышения квалификации и переподготовки работников образования» по дополнительной профессиональной образовательной программе «ОРКСЭ».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0680" y="4320519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0654" y="4320519"/>
            <a:ext cx="68177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Повышение квалификации в ГАОУ ДПО «Саратовский институт повышения квалификации и переподготовки работников образования» по ДПОП «Преподавание истории и обществознания в основной школе с учётом требований федерального государственного образовательного стандарта основного общего образования»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F:\Сайт\Сетифика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91982" cy="5796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42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F:\Сайт\Курсы ОРКСЭ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848527" cy="5832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78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F:\Сайт\Курсы 2012г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770" y="404664"/>
            <a:ext cx="88281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78321"/>
      </p:ext>
    </p:extLst>
  </p:cSld>
  <p:clrMapOvr>
    <a:masterClrMapping/>
  </p:clrMapOvr>
</p:sld>
</file>

<file path=ppt/theme/theme1.xml><?xml version="1.0" encoding="utf-8"?>
<a:theme xmlns:a="http://schemas.openxmlformats.org/drawingml/2006/main" name="Портфолио педагог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Портфолио педагога</Template>
  <TotalTime>59</TotalTime>
  <Words>888</Words>
  <Application>Microsoft Office PowerPoint</Application>
  <PresentationFormat>Экран (4:3)</PresentationFormat>
  <Paragraphs>284</Paragraphs>
  <Slides>23</Slides>
  <Notes>0</Notes>
  <HiddenSlides>16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Портфолио педагога</vt:lpstr>
      <vt:lpstr>Портфолио педагога  Трофимовой Жанны Павловны, </vt:lpstr>
      <vt:lpstr>Презентация PowerPoint</vt:lpstr>
      <vt:lpstr>  1. Общие сведения</vt:lpstr>
      <vt:lpstr>1. Общие сведения</vt:lpstr>
      <vt:lpstr>  Мои достижения</vt:lpstr>
      <vt:lpstr>2. Повышение квалификации</vt:lpstr>
      <vt:lpstr>Презентация PowerPoint</vt:lpstr>
      <vt:lpstr>Презентация PowerPoint</vt:lpstr>
      <vt:lpstr>Презентация PowerPoint</vt:lpstr>
      <vt:lpstr> Моя педагогическая концепция </vt:lpstr>
      <vt:lpstr>4.  Учебные достижения учащихся </vt:lpstr>
      <vt:lpstr>Презентация PowerPoint</vt:lpstr>
      <vt:lpstr>Презентация PowerPoint</vt:lpstr>
      <vt:lpstr>5. Внеурочные предметные  достижения учащихся </vt:lpstr>
      <vt:lpstr>Презентация PowerPoint</vt:lpstr>
      <vt:lpstr>Презентация PowerPoint</vt:lpstr>
      <vt:lpstr>Мои проекты</vt:lpstr>
      <vt:lpstr>6. Результаты деятельности  как классного руководителя</vt:lpstr>
      <vt:lpstr>6. Результаты деятельности  как классного руководителя</vt:lpstr>
      <vt:lpstr>7. Научно-методическая  деятельность </vt:lpstr>
      <vt:lpstr>  9. Методические разработки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педагога  Фисивной Любови Павловны,</dc:title>
  <dc:creator>Женя♥</dc:creator>
  <cp:lastModifiedBy>Женя♥</cp:lastModifiedBy>
  <cp:revision>10</cp:revision>
  <dcterms:created xsi:type="dcterms:W3CDTF">2012-11-25T11:53:11Z</dcterms:created>
  <dcterms:modified xsi:type="dcterms:W3CDTF">2012-11-25T13:24:58Z</dcterms:modified>
</cp:coreProperties>
</file>