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0"/>
  </p:notesMasterIdLst>
  <p:sldIdLst>
    <p:sldId id="284" r:id="rId2"/>
    <p:sldId id="256" r:id="rId3"/>
    <p:sldId id="257" r:id="rId4"/>
    <p:sldId id="259" r:id="rId5"/>
    <p:sldId id="273" r:id="rId6"/>
    <p:sldId id="262" r:id="rId7"/>
    <p:sldId id="264" r:id="rId8"/>
    <p:sldId id="266" r:id="rId9"/>
    <p:sldId id="274" r:id="rId10"/>
    <p:sldId id="275" r:id="rId11"/>
    <p:sldId id="267" r:id="rId12"/>
    <p:sldId id="276" r:id="rId13"/>
    <p:sldId id="278" r:id="rId14"/>
    <p:sldId id="281" r:id="rId15"/>
    <p:sldId id="268" r:id="rId16"/>
    <p:sldId id="280" r:id="rId17"/>
    <p:sldId id="270" r:id="rId18"/>
    <p:sldId id="27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85" autoAdjust="0"/>
    <p:restoredTop sz="94660"/>
  </p:normalViewPr>
  <p:slideViewPr>
    <p:cSldViewPr>
      <p:cViewPr varScale="1">
        <p:scale>
          <a:sx n="69" d="100"/>
          <a:sy n="69" d="100"/>
        </p:scale>
        <p:origin x="-142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9F8388-37D9-43CC-AD99-CD11C8587ED1}" type="datetimeFigureOut">
              <a:rPr lang="ru-RU" smtClean="0"/>
              <a:pPr/>
              <a:t>30.10.2012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F6E71A-D98B-4EF3-B662-6C17EFC695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39400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«</a:t>
            </a:r>
            <a:r>
              <a:rPr lang="ru-RU" dirty="0" err="1" smtClean="0"/>
              <a:t>Чельскина</a:t>
            </a:r>
            <a:r>
              <a:rPr lang="ru-RU" dirty="0" smtClean="0"/>
              <a:t>» не нашла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F6E71A-D98B-4EF3-B662-6C17EFC69541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D9871FF5-813A-491E-8ADF-181A718036BF}" type="datetimeFigureOut">
              <a:rPr lang="ru-RU" smtClean="0"/>
              <a:pPr/>
              <a:t>30.10.2012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972AB9C9-975D-4A24-8AD1-D481941AE5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71FF5-813A-491E-8ADF-181A718036BF}" type="datetimeFigureOut">
              <a:rPr lang="ru-RU" smtClean="0"/>
              <a:pPr/>
              <a:t>30.10.2012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AB9C9-975D-4A24-8AD1-D481941AE5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71FF5-813A-491E-8ADF-181A718036BF}" type="datetimeFigureOut">
              <a:rPr lang="ru-RU" smtClean="0"/>
              <a:pPr/>
              <a:t>30.10.2012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AB9C9-975D-4A24-8AD1-D481941AE5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D9871FF5-813A-491E-8ADF-181A718036BF}" type="datetimeFigureOut">
              <a:rPr lang="ru-RU" smtClean="0"/>
              <a:pPr/>
              <a:t>30.10.2012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AB9C9-975D-4A24-8AD1-D481941AE5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D9871FF5-813A-491E-8ADF-181A718036BF}" type="datetimeFigureOut">
              <a:rPr lang="ru-RU" smtClean="0"/>
              <a:pPr/>
              <a:t>30.10.2012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972AB9C9-975D-4A24-8AD1-D481941AE5E5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D9871FF5-813A-491E-8ADF-181A718036BF}" type="datetimeFigureOut">
              <a:rPr lang="ru-RU" smtClean="0"/>
              <a:pPr/>
              <a:t>30.10.2012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972AB9C9-975D-4A24-8AD1-D481941AE5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D9871FF5-813A-491E-8ADF-181A718036BF}" type="datetimeFigureOut">
              <a:rPr lang="ru-RU" smtClean="0"/>
              <a:pPr/>
              <a:t>30.10.2012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972AB9C9-975D-4A24-8AD1-D481941AE5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71FF5-813A-491E-8ADF-181A718036BF}" type="datetimeFigureOut">
              <a:rPr lang="ru-RU" smtClean="0"/>
              <a:pPr/>
              <a:t>30.10.2012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AB9C9-975D-4A24-8AD1-D481941AE5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D9871FF5-813A-491E-8ADF-181A718036BF}" type="datetimeFigureOut">
              <a:rPr lang="ru-RU" smtClean="0"/>
              <a:pPr/>
              <a:t>30.10.2012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972AB9C9-975D-4A24-8AD1-D481941AE5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D9871FF5-813A-491E-8ADF-181A718036BF}" type="datetimeFigureOut">
              <a:rPr lang="ru-RU" smtClean="0"/>
              <a:pPr/>
              <a:t>30.10.2012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972AB9C9-975D-4A24-8AD1-D481941AE5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D9871FF5-813A-491E-8ADF-181A718036BF}" type="datetimeFigureOut">
              <a:rPr lang="ru-RU" smtClean="0"/>
              <a:pPr/>
              <a:t>30.10.2012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972AB9C9-975D-4A24-8AD1-D481941AE5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D9871FF5-813A-491E-8ADF-181A718036BF}" type="datetimeFigureOut">
              <a:rPr lang="ru-RU" smtClean="0"/>
              <a:pPr/>
              <a:t>30.10.2012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972AB9C9-975D-4A24-8AD1-D481941AE5E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ledi10lera@yandex.ru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-243408"/>
            <a:ext cx="9144000" cy="7101408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marL="64008" indent="0">
              <a:buNone/>
            </a:pPr>
            <a:r>
              <a:rPr lang="ru-RU" dirty="0" smtClean="0"/>
              <a:t>Валерия Дмитриевна Кузнецова</a:t>
            </a:r>
          </a:p>
          <a:p>
            <a:pPr marL="64008" indent="0">
              <a:buNone/>
            </a:pPr>
            <a:r>
              <a:rPr lang="ru-RU" dirty="0" smtClean="0"/>
              <a:t>Москва</a:t>
            </a:r>
          </a:p>
          <a:p>
            <a:pPr marL="64008" indent="0">
              <a:buNone/>
            </a:pPr>
            <a:r>
              <a:rPr lang="ru-RU" dirty="0" smtClean="0"/>
              <a:t>13 лет</a:t>
            </a:r>
          </a:p>
          <a:p>
            <a:pPr marL="64008" indent="0">
              <a:buNone/>
            </a:pPr>
            <a:r>
              <a:rPr lang="ru-RU" dirty="0" smtClean="0"/>
              <a:t>8-926-069-69-16</a:t>
            </a:r>
          </a:p>
          <a:p>
            <a:pPr marL="64008" indent="0">
              <a:buNone/>
            </a:pPr>
            <a:r>
              <a:rPr lang="en-US" dirty="0" smtClean="0">
                <a:hlinkClick r:id="rId2"/>
              </a:rPr>
              <a:t>ledi10lera@yandex.ru</a:t>
            </a:r>
            <a:endParaRPr lang="en-US" dirty="0" smtClean="0"/>
          </a:p>
          <a:p>
            <a:pPr marL="64008" indent="0">
              <a:buNone/>
            </a:pPr>
            <a:r>
              <a:rPr lang="ru-RU" dirty="0" smtClean="0"/>
              <a:t>Мама- Кузнецова Светлана Алексеевна</a:t>
            </a:r>
          </a:p>
          <a:p>
            <a:pPr marL="64008" indent="0">
              <a:buNone/>
            </a:pPr>
            <a:r>
              <a:rPr lang="ru-RU" dirty="0" smtClean="0"/>
              <a:t>8-926-387-36-31</a:t>
            </a:r>
          </a:p>
          <a:p>
            <a:pPr marL="64008" indent="0">
              <a:buNone/>
            </a:pPr>
            <a:r>
              <a:rPr lang="ru-RU" dirty="0" smtClean="0"/>
              <a:t>Папа- Кузнецов Дмитрий Александрович</a:t>
            </a:r>
          </a:p>
          <a:p>
            <a:pPr marL="64008" indent="0">
              <a:buNone/>
            </a:pPr>
            <a:r>
              <a:rPr lang="ru-RU" dirty="0" smtClean="0"/>
              <a:t>80-летие экспедиции </a:t>
            </a:r>
            <a:r>
              <a:rPr lang="ru-RU" dirty="0" err="1" smtClean="0"/>
              <a:t>О.Ю.Шмидта</a:t>
            </a:r>
            <a:r>
              <a:rPr lang="ru-RU" dirty="0" smtClean="0"/>
              <a:t>-исследовательская работа(презентация)-9-13</a:t>
            </a:r>
          </a:p>
        </p:txBody>
      </p:sp>
    </p:spTree>
    <p:extLst>
      <p:ext uri="{BB962C8B-B14F-4D97-AF65-F5344CB8AC3E}">
        <p14:creationId xmlns:p14="http://schemas.microsoft.com/office/powerpoint/2010/main" val="932859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5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Маршрут  «Седова». Арктическая экспедиция</a:t>
            </a:r>
            <a:endParaRPr lang="ru-RU" sz="35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4" name="Содержимое 3" descr="670px-Arctic_map_Russian_194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908720"/>
            <a:ext cx="9144000" cy="5917613"/>
          </a:xfrm>
        </p:spPr>
      </p:pic>
      <p:sp>
        <p:nvSpPr>
          <p:cNvPr id="5" name="Стрелка вправо 4"/>
          <p:cNvSpPr/>
          <p:nvPr/>
        </p:nvSpPr>
        <p:spPr>
          <a:xfrm rot="1194994">
            <a:off x="2843808" y="3356992"/>
            <a:ext cx="432048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 rot="1791991">
            <a:off x="3383165" y="3592014"/>
            <a:ext cx="433454" cy="25738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 rot="623892">
            <a:off x="3958087" y="3794940"/>
            <a:ext cx="504056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 rot="933118">
            <a:off x="4600066" y="4005008"/>
            <a:ext cx="576064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>
            <a:off x="5364088" y="4149080"/>
            <a:ext cx="648072" cy="3406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множение 10"/>
          <p:cNvSpPr/>
          <p:nvPr/>
        </p:nvSpPr>
        <p:spPr>
          <a:xfrm>
            <a:off x="6012160" y="4149080"/>
            <a:ext cx="576064" cy="55436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7281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Экспедиция в Арктику на ледокольном пароходе «Сибиряков»</a:t>
            </a:r>
            <a:endParaRPr lang="ru-RU" sz="38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1772816"/>
            <a:ext cx="9144000" cy="5085184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>
              <a:buNone/>
            </a:pP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 1932 году экспедиция под руководством</a:t>
            </a:r>
          </a:p>
          <a:p>
            <a:pPr>
              <a:buNone/>
            </a:pPr>
            <a:r>
              <a:rPr lang="ru-RU" sz="32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О.Ю.Шмидта</a:t>
            </a:r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на ледокольном пароходе </a:t>
            </a:r>
          </a:p>
          <a:p>
            <a:pPr>
              <a:buNone/>
            </a:pPr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«Сибиряков» в одну навигацию прошла</a:t>
            </a:r>
          </a:p>
          <a:p>
            <a:pPr>
              <a:buNone/>
            </a:pPr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весь Северный морской путь, что </a:t>
            </a:r>
          </a:p>
          <a:p>
            <a:pPr>
              <a:buNone/>
            </a:pPr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послужило прочным началом</a:t>
            </a:r>
            <a:r>
              <a:rPr lang="ru-RU" sz="32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endParaRPr lang="ru-RU" sz="3200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  <a:p>
            <a:pPr>
              <a:buNone/>
            </a:pPr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регулярным плаваниям вдоль берегов </a:t>
            </a:r>
          </a:p>
          <a:p>
            <a:pPr>
              <a:buNone/>
            </a:pPr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Сибири.</a:t>
            </a:r>
            <a:endParaRPr lang="ru-RU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84784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 УЧАСТНИКИ ЭКСПЕДИЦИИ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4" name="Содержимое 3" descr="9dfa54db74d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484313"/>
            <a:ext cx="9056918" cy="5344279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84784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ГИБЕЛЬ СУДНА «СИБИРЯКОВ»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84784"/>
            <a:ext cx="9144000" cy="5373216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Погиб в неравном бою с немецким крейсером. 24 </a:t>
            </a:r>
          </a:p>
          <a:p>
            <a:pPr>
              <a:buNone/>
            </a:pPr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августа 1942 года вышел с Диксона, выполняя рейс </a:t>
            </a:r>
          </a:p>
          <a:p>
            <a:pPr>
              <a:buNone/>
            </a:pPr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на Северную Землю. Направляясь к мысу Оловянный, </a:t>
            </a:r>
          </a:p>
          <a:p>
            <a:pPr>
              <a:buNone/>
            </a:pPr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расположенному между островами Белуха, </a:t>
            </a:r>
          </a:p>
          <a:p>
            <a:pPr>
              <a:buNone/>
            </a:pPr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Центральный и Продолговатый в </a:t>
            </a:r>
          </a:p>
          <a:p>
            <a:pPr>
              <a:buNone/>
            </a:pPr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заливе </a:t>
            </a:r>
            <a:r>
              <a:rPr lang="ru-RU" sz="24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Миддендорфа</a:t>
            </a:r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 Карского моря, встретил </a:t>
            </a:r>
          </a:p>
          <a:p>
            <a:pPr>
              <a:buNone/>
            </a:pPr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немецкий тяжёлый крейсер «Адмирал </a:t>
            </a:r>
            <a:r>
              <a:rPr lang="ru-RU" sz="24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Шеер</a:t>
            </a:r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»,</a:t>
            </a:r>
          </a:p>
          <a:p>
            <a:pPr>
              <a:buNone/>
            </a:pPr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который вел поиск союзнических караванов.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0728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МАРШРУТ ЭКСПЕДИЦИИ «СИБИРИКОВА»</a:t>
            </a:r>
            <a:endParaRPr lang="ru-RU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6" name="Содержимое 5" descr="shmidt1-1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980729"/>
            <a:ext cx="9144000" cy="5877271"/>
          </a:xfrm>
        </p:spPr>
      </p:pic>
      <p:sp>
        <p:nvSpPr>
          <p:cNvPr id="7" name="Стрелка вправо 6"/>
          <p:cNvSpPr/>
          <p:nvPr/>
        </p:nvSpPr>
        <p:spPr>
          <a:xfrm rot="20752946">
            <a:off x="1771912" y="4521014"/>
            <a:ext cx="477254" cy="1265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 rot="1057961" flipV="1">
            <a:off x="2521554" y="4346703"/>
            <a:ext cx="504056" cy="159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 rot="867187">
            <a:off x="3149130" y="4561053"/>
            <a:ext cx="504056" cy="20246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 rot="19717015" flipV="1">
            <a:off x="3782203" y="4561558"/>
            <a:ext cx="531306" cy="1412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 rot="20901130" flipV="1">
            <a:off x="4683532" y="4136095"/>
            <a:ext cx="576064" cy="917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 rot="648843">
            <a:off x="5372467" y="4203295"/>
            <a:ext cx="504056" cy="1370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 rot="1704931">
            <a:off x="7932144" y="1829044"/>
            <a:ext cx="65329" cy="51997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 rot="1975704">
            <a:off x="7474471" y="2480149"/>
            <a:ext cx="146584" cy="6546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 rot="2149456">
            <a:off x="6972849" y="3253763"/>
            <a:ext cx="99697" cy="63850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Тройная стрелка влево/вправо/вверх 15"/>
          <p:cNvSpPr/>
          <p:nvPr/>
        </p:nvSpPr>
        <p:spPr>
          <a:xfrm rot="9690254">
            <a:off x="6012160" y="4005064"/>
            <a:ext cx="856112" cy="418344"/>
          </a:xfrm>
          <a:prstGeom prst="leftRigh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Умножение 16"/>
          <p:cNvSpPr/>
          <p:nvPr/>
        </p:nvSpPr>
        <p:spPr>
          <a:xfrm>
            <a:off x="6228184" y="4437112"/>
            <a:ext cx="410344" cy="410344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" y="0"/>
            <a:ext cx="9116291" cy="177281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5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Экспедиция в Арктику на пароходе «Челюскин»</a:t>
            </a:r>
            <a:endParaRPr lang="ru-RU" sz="35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72816"/>
            <a:ext cx="9144000" cy="5085184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>
              <a:buNone/>
            </a:pP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 1933-1934 году была проведена новая </a:t>
            </a:r>
          </a:p>
          <a:p>
            <a:pPr>
              <a:buNone/>
            </a:pP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экспедиция  на  пароходе «Челюскин» с </a:t>
            </a:r>
          </a:p>
          <a:p>
            <a:pPr>
              <a:buNone/>
            </a:pP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целью проверить возможности плавать  по </a:t>
            </a:r>
          </a:p>
          <a:p>
            <a:pPr>
              <a:buNone/>
            </a:pP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Северной морской трассе на корабле не- </a:t>
            </a:r>
          </a:p>
          <a:p>
            <a:pPr>
              <a:buNone/>
            </a:pP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ледокольного класса . «Челюскин» погиб во </a:t>
            </a:r>
          </a:p>
          <a:p>
            <a:pPr>
              <a:buNone/>
            </a:pP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льдах.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9675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МАРШРУТ «ЧЕЛЮСКИНА» АРКТИЧЕСКАЯ ЭКСПЕДИЦИЯ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4" name="Содержимое 3" descr="1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196975"/>
            <a:ext cx="9144000" cy="5661025"/>
          </a:xfrm>
        </p:spPr>
      </p:pic>
      <p:sp>
        <p:nvSpPr>
          <p:cNvPr id="5" name="Умножение 4"/>
          <p:cNvSpPr/>
          <p:nvPr/>
        </p:nvSpPr>
        <p:spPr>
          <a:xfrm>
            <a:off x="4644008" y="2348880"/>
            <a:ext cx="288032" cy="288032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 rot="2298390">
            <a:off x="4455017" y="2119204"/>
            <a:ext cx="360040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лево 9"/>
          <p:cNvSpPr/>
          <p:nvPr/>
        </p:nvSpPr>
        <p:spPr>
          <a:xfrm rot="20850507">
            <a:off x="4659378" y="1814125"/>
            <a:ext cx="402344" cy="186151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верх 10"/>
          <p:cNvSpPr/>
          <p:nvPr/>
        </p:nvSpPr>
        <p:spPr>
          <a:xfrm>
            <a:off x="6732240" y="4005064"/>
            <a:ext cx="216024" cy="40234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6876256" y="4509120"/>
            <a:ext cx="216024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 rot="1546000">
            <a:off x="6901731" y="3656184"/>
            <a:ext cx="432048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верх 13"/>
          <p:cNvSpPr/>
          <p:nvPr/>
        </p:nvSpPr>
        <p:spPr>
          <a:xfrm rot="20238975">
            <a:off x="7167255" y="3169362"/>
            <a:ext cx="234694" cy="43590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верх 14"/>
          <p:cNvSpPr/>
          <p:nvPr/>
        </p:nvSpPr>
        <p:spPr>
          <a:xfrm rot="17550533">
            <a:off x="6626873" y="2371860"/>
            <a:ext cx="248004" cy="530103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Развернутая стрелка 16"/>
          <p:cNvSpPr/>
          <p:nvPr/>
        </p:nvSpPr>
        <p:spPr>
          <a:xfrm>
            <a:off x="7020272" y="2132856"/>
            <a:ext cx="576064" cy="504056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Стрелка влево 17"/>
          <p:cNvSpPr/>
          <p:nvPr/>
        </p:nvSpPr>
        <p:spPr>
          <a:xfrm rot="20487169">
            <a:off x="5751327" y="2425507"/>
            <a:ext cx="523685" cy="25652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верх 18"/>
          <p:cNvSpPr/>
          <p:nvPr/>
        </p:nvSpPr>
        <p:spPr>
          <a:xfrm rot="620978">
            <a:off x="5198826" y="2104847"/>
            <a:ext cx="258514" cy="58853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лево 19"/>
          <p:cNvSpPr/>
          <p:nvPr/>
        </p:nvSpPr>
        <p:spPr>
          <a:xfrm rot="1645917">
            <a:off x="3949399" y="1526147"/>
            <a:ext cx="552046" cy="24531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право 20"/>
          <p:cNvSpPr/>
          <p:nvPr/>
        </p:nvSpPr>
        <p:spPr>
          <a:xfrm rot="2291210">
            <a:off x="3721726" y="1755869"/>
            <a:ext cx="484623" cy="21246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право 21"/>
          <p:cNvSpPr/>
          <p:nvPr/>
        </p:nvSpPr>
        <p:spPr>
          <a:xfrm rot="1875504">
            <a:off x="6036848" y="3597422"/>
            <a:ext cx="432048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4" name="Прямая со стрелкой 23"/>
          <p:cNvCxnSpPr/>
          <p:nvPr/>
        </p:nvCxnSpPr>
        <p:spPr>
          <a:xfrm>
            <a:off x="899592" y="1628800"/>
            <a:ext cx="1152128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2483768" y="2420888"/>
            <a:ext cx="1152128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3923928" y="3284984"/>
            <a:ext cx="1368152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6652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    «Седов»            «Сибиряков»   </a:t>
            </a:r>
            <a:endParaRPr lang="ru-RU" dirty="0"/>
          </a:p>
        </p:txBody>
      </p:sp>
      <p:pic>
        <p:nvPicPr>
          <p:cNvPr id="5" name="Содержимое 4" descr="0_ede7_fdfada46_XL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1628800"/>
            <a:ext cx="4644008" cy="5229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</p:pic>
      <p:pic>
        <p:nvPicPr>
          <p:cNvPr id="6" name="Содержимое 5" descr="05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4643438" y="1628800"/>
            <a:ext cx="4500562" cy="5229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2060848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72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З</a:t>
            </a:r>
            <a:r>
              <a:rPr lang="ru-RU" sz="7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аключение</a:t>
            </a:r>
            <a:endParaRPr lang="ru-RU" sz="72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060848"/>
            <a:ext cx="9144000" cy="4797152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dirty="0" smtClean="0"/>
              <a:t>Работая над составлением презентации, я узнала очень много интересного:</a:t>
            </a:r>
          </a:p>
          <a:p>
            <a:r>
              <a:rPr lang="ru-RU" dirty="0" smtClean="0"/>
              <a:t>1.Глубокого уважения заслуживает личность </a:t>
            </a:r>
            <a:r>
              <a:rPr lang="ru-RU" dirty="0" err="1" smtClean="0"/>
              <a:t>О.Ю.Шмидта</a:t>
            </a:r>
            <a:r>
              <a:rPr lang="ru-RU" dirty="0" smtClean="0"/>
              <a:t>. Среди его качеств хочется отметить его образованность, целеустремлённость , патриотизм .</a:t>
            </a:r>
          </a:p>
          <a:p>
            <a:r>
              <a:rPr lang="ru-RU" dirty="0" smtClean="0"/>
              <a:t>2.Все экспедиции, организованные </a:t>
            </a:r>
            <a:r>
              <a:rPr lang="ru-RU" dirty="0" err="1" smtClean="0"/>
              <a:t>О.Ю.Шмидтом</a:t>
            </a:r>
            <a:r>
              <a:rPr lang="ru-RU" dirty="0" smtClean="0"/>
              <a:t>, имели большое значение  для изучения и освоения Арктики.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3600451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«Арктика - притягательная загадка»</a:t>
            </a:r>
            <a:endParaRPr lang="ru-RU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645024"/>
            <a:ext cx="9144000" cy="3212976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 dirty="0" smtClean="0"/>
          </a:p>
          <a:p>
            <a:endParaRPr lang="ru-RU" dirty="0"/>
          </a:p>
          <a:p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   80-ти </a:t>
            </a:r>
            <a:r>
              <a:rPr lang="ru-RU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летие</a:t>
            </a:r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экспедиции </a:t>
            </a:r>
            <a:r>
              <a:rPr lang="ru-RU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О.Ю.Шмидта</a:t>
            </a:r>
            <a:endParaRPr lang="ru-RU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288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            </a:t>
            </a: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Арктика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56792"/>
            <a:ext cx="9144000" cy="5301208"/>
          </a:xfr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numCol="1">
            <a:normAutofit lnSpcReduction="10000"/>
          </a:bodyPr>
          <a:lstStyle/>
          <a:p>
            <a:pPr algn="just">
              <a:buNone/>
            </a:pP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Арктика – единый физико-географический </a:t>
            </a:r>
          </a:p>
          <a:p>
            <a:pPr algn="just">
              <a:buNone/>
            </a:pP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район Земли, примыкающий   к  Северному</a:t>
            </a:r>
          </a:p>
          <a:p>
            <a:pPr algn="just">
              <a:buNone/>
            </a:pP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полюсу и включающий  окраины материков Евразии и Северной Америки.</a:t>
            </a:r>
          </a:p>
          <a:p>
            <a:pPr algn="just">
              <a:buNone/>
            </a:pP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Площадь около 27 </a:t>
            </a:r>
            <a:r>
              <a:rPr lang="ru-RU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млн.кв.км</a:t>
            </a: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. В Арктике большое количество  энергоресурсов. Арктика богата</a:t>
            </a:r>
            <a:r>
              <a:rPr lang="ru-RU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газом и нефтью. Через  Арктику проходит  </a:t>
            </a:r>
            <a:r>
              <a:rPr lang="ru-RU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кроссполярный</a:t>
            </a: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r>
              <a:rPr lang="ru-RU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авиамост</a:t>
            </a: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(кратчайший путь</a:t>
            </a:r>
          </a:p>
          <a:p>
            <a:pPr algn="just">
              <a:buNone/>
            </a:pP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между  Северной Америкой  и Азией).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133856" cy="6858000"/>
          </a:xfr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norm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r>
              <a:rPr lang="ru-RU" sz="3600" b="1" cap="none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effectLst/>
              </a:rPr>
              <a:t>      АРКТИЧЕСКИЕ ЛЬДЫ</a:t>
            </a:r>
            <a:endParaRPr lang="ru-RU" sz="3600" b="1" cap="none" dirty="0">
              <a:ln/>
              <a:solidFill>
                <a:schemeClr val="accent5">
                  <a:tint val="50000"/>
                  <a:satMod val="180000"/>
                </a:schemeClr>
              </a:solidFill>
              <a:effectLst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flipV="1">
            <a:off x="1143000" y="6857999"/>
            <a:ext cx="80010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1026" name="Picture 2" descr="http://vangog.bks-tv.ru/i/d/e/4da1833e437ed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16426" r="16426"/>
          <a:stretch>
            <a:fillRect/>
          </a:stretch>
        </p:blipFill>
        <p:spPr bwMode="auto">
          <a:xfrm>
            <a:off x="1138238" y="0"/>
            <a:ext cx="8186737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133856" cy="6858000"/>
          </a:xfr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norm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r>
              <a:rPr lang="ru-RU" sz="4400" b="1" cap="none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effectLst/>
              </a:rPr>
              <a:t>       </a:t>
            </a:r>
            <a:r>
              <a:rPr lang="ru-RU" sz="4000" b="1" cap="none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effectLst/>
              </a:rPr>
              <a:t>БЕЛЫЕ МЕДВЕДИ</a:t>
            </a:r>
            <a:endParaRPr lang="ru-RU" sz="4000" b="1" cap="none" dirty="0">
              <a:ln/>
              <a:solidFill>
                <a:schemeClr val="accent5">
                  <a:tint val="50000"/>
                  <a:satMod val="180000"/>
                </a:schemeClr>
              </a:solidFill>
              <a:effectLst/>
            </a:endParaRPr>
          </a:p>
        </p:txBody>
      </p:sp>
      <p:pic>
        <p:nvPicPr>
          <p:cNvPr id="5" name="Рисунок 4" descr="Animals039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6102" r="6102"/>
          <a:stretch>
            <a:fillRect/>
          </a:stretch>
        </p:blipFill>
        <p:spPr>
          <a:xfrm>
            <a:off x="1116013" y="0"/>
            <a:ext cx="8027987" cy="6858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flipH="1">
            <a:off x="7236294" y="7173416"/>
            <a:ext cx="45719" cy="7200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335699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80-ти </a:t>
            </a:r>
            <a:r>
              <a:rPr lang="ru-RU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летие</a:t>
            </a:r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экспедиции  </a:t>
            </a:r>
            <a:r>
              <a:rPr lang="ru-RU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О.Ю.Шмидта</a:t>
            </a:r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endParaRPr lang="ru-RU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356992"/>
            <a:ext cx="9144000" cy="3501008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3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На пути в Арктику</a:t>
            </a:r>
            <a:endParaRPr lang="ru-RU" sz="32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403648" cy="6858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3600" b="1" cap="none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ОТТО ШМИДТ</a:t>
            </a:r>
            <a:endParaRPr lang="ru-RU" sz="3600" b="1" cap="none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403648" y="0"/>
            <a:ext cx="7740352" cy="6858000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Шмидт </a:t>
            </a:r>
            <a:r>
              <a:rPr lang="ru-RU" sz="24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Отто</a:t>
            </a:r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Юльевич-</a:t>
            </a:r>
          </a:p>
          <a:p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(1891-1956)-математик,</a:t>
            </a:r>
          </a:p>
          <a:p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астроном , геофизик,</a:t>
            </a:r>
          </a:p>
          <a:p>
            <a:r>
              <a:rPr lang="ru-RU" sz="2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г</a:t>
            </a:r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еограф , академик. </a:t>
            </a:r>
          </a:p>
          <a:p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Ведущий российский </a:t>
            </a:r>
          </a:p>
          <a:p>
            <a:r>
              <a:rPr lang="ru-RU" sz="2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</a:t>
            </a:r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сследователь Арктики.</a:t>
            </a:r>
          </a:p>
          <a:p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Окончил с золотой </a:t>
            </a:r>
            <a:r>
              <a:rPr lang="ru-RU" sz="24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медал</a:t>
            </a:r>
            <a:endParaRPr lang="ru-RU" sz="2400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  <a:p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-</a:t>
            </a:r>
            <a:r>
              <a:rPr lang="ru-RU" sz="24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ью</a:t>
            </a:r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r>
              <a:rPr lang="ru-RU" sz="24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физико-математиче</a:t>
            </a:r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-</a:t>
            </a:r>
          </a:p>
          <a:p>
            <a:r>
              <a:rPr lang="ru-RU" sz="24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ское</a:t>
            </a:r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отделение Киев-</a:t>
            </a:r>
          </a:p>
          <a:p>
            <a:r>
              <a:rPr lang="ru-RU" sz="24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ского</a:t>
            </a:r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университета(1909</a:t>
            </a:r>
          </a:p>
          <a:p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-1913).</a:t>
            </a:r>
            <a:r>
              <a:rPr lang="ru-RU" sz="2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 1928-1934 </a:t>
            </a:r>
          </a:p>
          <a:p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годах  руководил  </a:t>
            </a:r>
            <a:r>
              <a:rPr lang="ru-RU" sz="24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аркти</a:t>
            </a:r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-</a:t>
            </a:r>
          </a:p>
          <a:p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ческой  экспедицией на </a:t>
            </a:r>
          </a:p>
          <a:p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ледокольных  пароходах</a:t>
            </a:r>
          </a:p>
          <a:p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«Седов», «Сибиряков» и </a:t>
            </a:r>
          </a:p>
          <a:p>
            <a:r>
              <a:rPr lang="ru-RU" sz="2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</a:t>
            </a:r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ароходе «Челюскин».</a:t>
            </a:r>
          </a:p>
        </p:txBody>
      </p:sp>
      <p:pic>
        <p:nvPicPr>
          <p:cNvPr id="5" name="Содержимое 4" descr="59045816_1273867835_2819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652120" y="0"/>
            <a:ext cx="3491880" cy="6858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6652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Экспедиция в Арктику на ледокольном пароходе «Седов»</a:t>
            </a:r>
            <a:endParaRPr lang="ru-RU" sz="38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00808"/>
            <a:ext cx="9144000" cy="5157192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 fontScale="92500"/>
          </a:bodyPr>
          <a:lstStyle/>
          <a:p>
            <a:pPr>
              <a:buNone/>
            </a:pPr>
            <a:r>
              <a:rPr lang="ru-RU" sz="2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В1929 году  была организована арктическая  </a:t>
            </a:r>
          </a:p>
          <a:p>
            <a:pPr>
              <a:buNone/>
            </a:pPr>
            <a:r>
              <a:rPr lang="ru-RU" sz="26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э</a:t>
            </a:r>
            <a:r>
              <a:rPr lang="ru-RU" sz="2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кспедиция на ледокольном пароходе   </a:t>
            </a:r>
          </a:p>
          <a:p>
            <a:pPr>
              <a:buNone/>
            </a:pPr>
            <a:r>
              <a:rPr lang="ru-RU" sz="2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«Седов».Начальником этой экспедиции  был назначен </a:t>
            </a:r>
          </a:p>
          <a:p>
            <a:pPr>
              <a:buNone/>
            </a:pPr>
            <a:r>
              <a:rPr lang="ru-RU" sz="26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О.Ю.Шмидт</a:t>
            </a:r>
            <a:r>
              <a:rPr lang="ru-RU" sz="2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. </a:t>
            </a:r>
            <a:r>
              <a:rPr lang="ru-RU" sz="26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Шмидт.О.Ю</a:t>
            </a:r>
            <a:r>
              <a:rPr lang="ru-RU" sz="2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создал в бухте «Тихой» </a:t>
            </a:r>
          </a:p>
          <a:p>
            <a:pPr>
              <a:buNone/>
            </a:pPr>
            <a:r>
              <a:rPr lang="ru-RU" sz="2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геофизическую обсерваторию, обследовал проливы </a:t>
            </a:r>
          </a:p>
          <a:p>
            <a:pPr>
              <a:buNone/>
            </a:pPr>
            <a:r>
              <a:rPr lang="ru-RU" sz="2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архипелага и некоторые острова.</a:t>
            </a:r>
          </a:p>
          <a:p>
            <a:pPr>
              <a:buNone/>
            </a:pPr>
            <a:r>
              <a:rPr lang="ru-RU" sz="2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 1930 году была организована  вторая арктическая </a:t>
            </a:r>
          </a:p>
          <a:p>
            <a:pPr>
              <a:buNone/>
            </a:pPr>
            <a:r>
              <a:rPr lang="ru-RU" sz="2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экспедиция под руководством О.Ю.  Шмидта.</a:t>
            </a:r>
          </a:p>
          <a:p>
            <a:pPr>
              <a:buNone/>
            </a:pPr>
            <a:r>
              <a:rPr lang="ru-RU" sz="2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Во время экспедиции был найден остров названный в</a:t>
            </a:r>
          </a:p>
          <a:p>
            <a:pPr>
              <a:buNone/>
            </a:pPr>
            <a:r>
              <a:rPr lang="ru-RU" sz="2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честь замечательного ученого.</a:t>
            </a:r>
          </a:p>
          <a:p>
            <a:pPr>
              <a:buNone/>
            </a:pPr>
            <a:endParaRPr lang="ru-RU" sz="2400" b="1" dirty="0" smtClean="0"/>
          </a:p>
          <a:p>
            <a:endParaRPr lang="ru-RU" sz="32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844824"/>
          </a:xfrm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Ледокольный пароход «Седов»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844824"/>
            <a:ext cx="9144000" cy="5013176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15 июня 1930 года, покинув Архангельск, </a:t>
            </a:r>
          </a:p>
          <a:p>
            <a:pPr>
              <a:buNone/>
            </a:pP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направился к Новой Земле, зашёл в Белушью </a:t>
            </a:r>
          </a:p>
          <a:p>
            <a:pPr>
              <a:buNone/>
            </a:pP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Губу и Малые </a:t>
            </a:r>
            <a:r>
              <a:rPr lang="ru-RU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Кармакулы</a:t>
            </a: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, а потом прямым </a:t>
            </a:r>
          </a:p>
          <a:p>
            <a:pPr>
              <a:buNone/>
            </a:pP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курсом двинулся к Земле Франца-Иосифа. </a:t>
            </a:r>
          </a:p>
          <a:p>
            <a:pPr>
              <a:buNone/>
            </a:pP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Исследовав некоторые районы архипелага, 2 </a:t>
            </a:r>
          </a:p>
          <a:p>
            <a:pPr>
              <a:buNone/>
            </a:pP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августа «Седов» вышел из бухты Тихой к Новой </a:t>
            </a:r>
          </a:p>
          <a:p>
            <a:pPr>
              <a:buNone/>
            </a:pP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Земле. Взяв запас угля с ледокольного парохода </a:t>
            </a:r>
          </a:p>
          <a:p>
            <a:pPr>
              <a:buNone/>
            </a:pP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«</a:t>
            </a:r>
            <a:r>
              <a:rPr lang="ru-RU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Русанов</a:t>
            </a: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», «Седов» обогнул Новую Землю и по </a:t>
            </a:r>
          </a:p>
          <a:p>
            <a:pPr>
              <a:buNone/>
            </a:pP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79-й параллели проложил прямой курс к </a:t>
            </a:r>
          </a:p>
          <a:p>
            <a:pPr>
              <a:buNone/>
            </a:pP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Северной Земле. В пути были открыты новые </a:t>
            </a:r>
          </a:p>
          <a:p>
            <a:pPr>
              <a:buNone/>
            </a:pP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острова, получившие имена Визе, Воронина и</a:t>
            </a:r>
          </a:p>
          <a:p>
            <a:pPr>
              <a:buNone/>
            </a:pP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Исаченко. Льды не допустили «Седова» </a:t>
            </a:r>
          </a:p>
          <a:p>
            <a:pPr>
              <a:buNone/>
            </a:pP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непосредственно к Северной Земле; удалось пробиться только к </a:t>
            </a:r>
          </a:p>
          <a:p>
            <a:pPr>
              <a:buNone/>
            </a:pP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маленькому острову Домашнему, лежащему </a:t>
            </a:r>
            <a:r>
              <a:rPr lang="ru-RU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невдалеко</a:t>
            </a: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от </a:t>
            </a:r>
          </a:p>
          <a:p>
            <a:pPr>
              <a:buNone/>
            </a:pP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больших островов архипелага. 30 августа, здесь открылась новая </a:t>
            </a:r>
          </a:p>
          <a:p>
            <a:pPr>
              <a:buNone/>
            </a:pP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полярная станция.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647</TotalTime>
  <Words>586</Words>
  <Application>Microsoft Office PowerPoint</Application>
  <PresentationFormat>Экран (4:3)</PresentationFormat>
  <Paragraphs>105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Яркая</vt:lpstr>
      <vt:lpstr>Презентация PowerPoint</vt:lpstr>
      <vt:lpstr>«Арктика - притягательная загадка»</vt:lpstr>
      <vt:lpstr>                   Арктика</vt:lpstr>
      <vt:lpstr>      АРКТИЧЕСКИЕ ЛЬДЫ</vt:lpstr>
      <vt:lpstr>       БЕЛЫЕ МЕДВЕДИ</vt:lpstr>
      <vt:lpstr>80-ти летие экспедиции  О.Ю.Шмидта </vt:lpstr>
      <vt:lpstr>ОТТО ШМИДТ</vt:lpstr>
      <vt:lpstr>Экспедиция в Арктику на ледокольном пароходе «Седов»</vt:lpstr>
      <vt:lpstr>Ледокольный пароход «Седов»</vt:lpstr>
      <vt:lpstr>Маршрут  «Седова». Арктическая экспедиция</vt:lpstr>
      <vt:lpstr>Экспедиция в Арктику на ледокольном пароходе «Сибиряков»</vt:lpstr>
      <vt:lpstr>  УЧАСТНИКИ ЭКСПЕДИЦИИ</vt:lpstr>
      <vt:lpstr>ГИБЕЛЬ СУДНА «СИБИРЯКОВ»</vt:lpstr>
      <vt:lpstr>МАРШРУТ ЭКСПЕДИЦИИ «СИБИРИКОВА»</vt:lpstr>
      <vt:lpstr>Экспедиция в Арктику на пароходе «Челюскин»</vt:lpstr>
      <vt:lpstr> МАРШРУТ «ЧЕЛЮСКИНА» АРКТИЧЕСКАЯ ЭКСПЕДИЦИЯ</vt:lpstr>
      <vt:lpstr>     «Седов»            «Сибиряков»   </vt:lpstr>
      <vt:lpstr>Заключение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Арктика</dc:title>
  <dc:creator>Светик</dc:creator>
  <cp:lastModifiedBy>Светлана</cp:lastModifiedBy>
  <cp:revision>56</cp:revision>
  <dcterms:created xsi:type="dcterms:W3CDTF">2012-10-28T09:02:10Z</dcterms:created>
  <dcterms:modified xsi:type="dcterms:W3CDTF">2012-10-30T10:07:05Z</dcterms:modified>
</cp:coreProperties>
</file>