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4" r:id="rId3"/>
    <p:sldId id="265" r:id="rId4"/>
    <p:sldId id="261" r:id="rId5"/>
    <p:sldId id="262" r:id="rId6"/>
    <p:sldId id="260" r:id="rId7"/>
    <p:sldId id="263" r:id="rId8"/>
    <p:sldId id="258" r:id="rId9"/>
    <p:sldId id="257" r:id="rId10"/>
    <p:sldId id="25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F86A-B2CD-4AF0-93AA-59B4094A7741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0E1E-8D59-4580-9DAC-13DD3FDB4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67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F86A-B2CD-4AF0-93AA-59B4094A7741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0E1E-8D59-4580-9DAC-13DD3FDB4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71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F86A-B2CD-4AF0-93AA-59B4094A7741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0E1E-8D59-4580-9DAC-13DD3FDB4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79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F86A-B2CD-4AF0-93AA-59B4094A7741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0E1E-8D59-4580-9DAC-13DD3FDB4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458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F86A-B2CD-4AF0-93AA-59B4094A7741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0E1E-8D59-4580-9DAC-13DD3FDB4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460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F86A-B2CD-4AF0-93AA-59B4094A7741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0E1E-8D59-4580-9DAC-13DD3FDB4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958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F86A-B2CD-4AF0-93AA-59B4094A7741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0E1E-8D59-4580-9DAC-13DD3FDB4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830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F86A-B2CD-4AF0-93AA-59B4094A7741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0E1E-8D59-4580-9DAC-13DD3FDB4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585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F86A-B2CD-4AF0-93AA-59B4094A7741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0E1E-8D59-4580-9DAC-13DD3FDB4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305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F86A-B2CD-4AF0-93AA-59B4094A7741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0E1E-8D59-4580-9DAC-13DD3FDB4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12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F86A-B2CD-4AF0-93AA-59B4094A7741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0E1E-8D59-4580-9DAC-13DD3FDB4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717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EF86A-B2CD-4AF0-93AA-59B4094A7741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60E1E-8D59-4580-9DAC-13DD3FDB4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04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134672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Лабораторная работа:</a:t>
            </a:r>
            <a:br>
              <a:rPr lang="ru-RU" b="1" dirty="0" smtClean="0"/>
            </a:br>
            <a:r>
              <a:rPr lang="ru-RU" b="1" dirty="0" smtClean="0"/>
              <a:t>«Ароморфозы и идиоадаптации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На примере растений и насекомых.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580112" y="5445224"/>
            <a:ext cx="33756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 презентации</a:t>
            </a:r>
          </a:p>
          <a:p>
            <a:r>
              <a:rPr lang="ru-RU" dirty="0" smtClean="0"/>
              <a:t>Архипова </a:t>
            </a:r>
            <a:r>
              <a:rPr lang="ru-RU" dirty="0" err="1" smtClean="0"/>
              <a:t>Т.С.,учитель</a:t>
            </a:r>
            <a:r>
              <a:rPr lang="ru-RU" dirty="0" smtClean="0"/>
              <a:t> биологии </a:t>
            </a:r>
          </a:p>
          <a:p>
            <a:r>
              <a:rPr lang="ru-RU" dirty="0" smtClean="0"/>
              <a:t>ГБОУСОШ№113, </a:t>
            </a:r>
            <a:r>
              <a:rPr lang="ru-RU" dirty="0" err="1" smtClean="0"/>
              <a:t>г.Москва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4567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620688"/>
            <a:ext cx="4229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http://v-j-u.ru/atlas/detail.php?m_id=1324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3612" y="1011687"/>
            <a:ext cx="4332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http://animaldir.ru/klass-nasekomye-insecta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55304" y="1750351"/>
            <a:ext cx="617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http://img-2004-03.photosight.ru/02/423849.jpg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23612" y="1381019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http://im4-tub-ru.yandex.net/i?id=322922332-13-72&amp;n=21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0" y="2124289"/>
            <a:ext cx="6102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http://im0-tub-ru.yandex.net/i?id=437330177-11-72&amp;n=21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64756" y="2493486"/>
            <a:ext cx="75608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http://onlineslovari.com/photos/biologicheskiy_entsiklopedicheskiy_slovar/sarancha1.jpg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67849" y="3103648"/>
            <a:ext cx="7173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http://im7-tub-ru.yandex.net/i?id=278215583-13-72&amp;n=21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035373" y="3868208"/>
            <a:ext cx="74196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http://im6-tub-ru.yandex.net/i?id=108328093-52-72&amp;n=21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88778" y="4268550"/>
            <a:ext cx="58076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http://www.entomologa.ru/images/1/1.gif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988778" y="3472980"/>
            <a:ext cx="61831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http://www.knowbiology.ru/pics/biology-7-012.jpg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28236" y="4637882"/>
            <a:ext cx="6945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http://xreferat.ru/13/674-1-entomologiya-metodichka.html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1929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268759"/>
            <a:ext cx="830827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Задание 1.</a:t>
            </a:r>
          </a:p>
          <a:p>
            <a:r>
              <a:rPr lang="ru-RU" sz="3200" b="1" dirty="0" smtClean="0"/>
              <a:t>Рассмотрите  рисунки растений. </a:t>
            </a:r>
          </a:p>
          <a:p>
            <a:r>
              <a:rPr lang="ru-RU" sz="3200" b="1" dirty="0" smtClean="0"/>
              <a:t>Назовите  имеющиеся у них органы.</a:t>
            </a:r>
          </a:p>
          <a:p>
            <a:r>
              <a:rPr lang="ru-RU" sz="3200" b="1" dirty="0" smtClean="0"/>
              <a:t>Выявите черты усложнения в </a:t>
            </a:r>
          </a:p>
          <a:p>
            <a:r>
              <a:rPr lang="ru-RU" sz="3200" b="1" dirty="0" smtClean="0"/>
              <a:t>строении растений этих отделов и </a:t>
            </a:r>
          </a:p>
          <a:p>
            <a:r>
              <a:rPr lang="ru-RU" sz="3200" b="1" dirty="0" smtClean="0"/>
              <a:t>раскройте их значение.  </a:t>
            </a:r>
          </a:p>
          <a:p>
            <a:r>
              <a:rPr lang="ru-RU" sz="3200" b="1" dirty="0" smtClean="0"/>
              <a:t>Определите, по какому пути шла эволюция растений от водорослей до покрытосеменных.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093539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3884" y="4581128"/>
            <a:ext cx="2773642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50972"/>
            <a:ext cx="1839081" cy="1753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0161" y="2204864"/>
            <a:ext cx="1883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Водоросль </a:t>
            </a:r>
            <a:r>
              <a:rPr lang="ru-RU" b="1" dirty="0" err="1" smtClean="0"/>
              <a:t>ульва</a:t>
            </a:r>
            <a:endParaRPr lang="ru-RU" b="1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5147" y="332656"/>
            <a:ext cx="1466853" cy="2557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9718" y="332655"/>
            <a:ext cx="1865472" cy="274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33" y="3068960"/>
            <a:ext cx="2069373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326315"/>
            <a:ext cx="2394012" cy="3192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10264" y="3212976"/>
            <a:ext cx="1714476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99792" y="2891763"/>
            <a:ext cx="2494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Мхи (кукушкин лен,</a:t>
            </a:r>
          </a:p>
          <a:p>
            <a:r>
              <a:rPr lang="ru-RU" b="1" dirty="0" smtClean="0"/>
              <a:t>Сфагнум, маршанция.)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292006" y="2520797"/>
            <a:ext cx="1395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Папоротник</a:t>
            </a:r>
          </a:p>
          <a:p>
            <a:r>
              <a:rPr lang="ru-RU" b="1" dirty="0" smtClean="0"/>
              <a:t> орляк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699792" y="4149080"/>
            <a:ext cx="2307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Сосна обыкновенная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210264" y="6106096"/>
            <a:ext cx="1728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Паслен черный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11767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41025"/>
            <a:ext cx="842493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Рассмотрите насекомых разных отрядов, </a:t>
            </a:r>
          </a:p>
          <a:p>
            <a:r>
              <a:rPr lang="ru-RU" sz="3200" dirty="0" smtClean="0"/>
              <a:t>выявите в их строение черты сходства и различия. </a:t>
            </a:r>
          </a:p>
          <a:p>
            <a:r>
              <a:rPr lang="ru-RU" sz="3200" dirty="0" smtClean="0"/>
              <a:t>Ответьте на вопросы:</a:t>
            </a:r>
          </a:p>
          <a:p>
            <a:r>
              <a:rPr lang="ru-RU" sz="3200" dirty="0" smtClean="0"/>
              <a:t>1. С чем связаны отличия в строении насекомых?</a:t>
            </a:r>
          </a:p>
          <a:p>
            <a:r>
              <a:rPr lang="ru-RU" sz="3200" dirty="0" smtClean="0"/>
              <a:t>2. Приводят ли эти отличия к повышению уровня организации или являются частными приспособлениями к условиям обитания?</a:t>
            </a:r>
          </a:p>
          <a:p>
            <a:r>
              <a:rPr lang="ru-RU" sz="3200" dirty="0" smtClean="0"/>
              <a:t>Сделайте вывод о направлении эволюции насекомых?.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620688"/>
            <a:ext cx="17636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Задание 2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286291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131" y="4293096"/>
            <a:ext cx="3348211" cy="168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1133" y="692696"/>
            <a:ext cx="2828925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511550"/>
            <a:ext cx="1774825" cy="212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2829" y="838746"/>
            <a:ext cx="2957513" cy="165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0608" y="2272806"/>
            <a:ext cx="1871663" cy="229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1653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628800"/>
            <a:ext cx="78843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Задание 3</a:t>
            </a:r>
          </a:p>
          <a:p>
            <a:r>
              <a:rPr lang="ru-RU" sz="2800" b="1" dirty="0" smtClean="0"/>
              <a:t>Рассмотрите  рисунки</a:t>
            </a:r>
          </a:p>
          <a:p>
            <a:r>
              <a:rPr lang="ru-RU" sz="2800" b="1" dirty="0" smtClean="0"/>
              <a:t>Ответьте на вопрос: </a:t>
            </a:r>
          </a:p>
          <a:p>
            <a:r>
              <a:rPr lang="ru-RU" sz="2800" b="1" dirty="0" smtClean="0"/>
              <a:t>	К идиоадаптациям или ароморфозам</a:t>
            </a:r>
          </a:p>
          <a:p>
            <a:r>
              <a:rPr lang="ru-RU" sz="2800" b="1" dirty="0" smtClean="0"/>
              <a:t> можно отнести  разнообразные по строению</a:t>
            </a:r>
          </a:p>
          <a:p>
            <a:r>
              <a:rPr lang="ru-RU" sz="2800" b="1" dirty="0" smtClean="0"/>
              <a:t> усики насекомых, ротовые органы насекомых,</a:t>
            </a:r>
          </a:p>
          <a:p>
            <a:r>
              <a:rPr lang="ru-RU" sz="2800" b="1" dirty="0" smtClean="0"/>
              <a:t> лапки насекомых?</a:t>
            </a:r>
          </a:p>
          <a:p>
            <a:r>
              <a:rPr lang="ru-RU" sz="2800" b="1" dirty="0" smtClean="0"/>
              <a:t> Почему вы так решили?</a:t>
            </a:r>
            <a:br>
              <a:rPr lang="ru-RU" sz="2800" b="1" dirty="0" smtClean="0"/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238797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76672"/>
            <a:ext cx="6231408" cy="4351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5161533"/>
            <a:ext cx="62990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Типы усиков насекомых: 1-щетинковидный, 2-нитевидный, 3-четковидный, 5-гребневидный, 6-булавовидный, 7-головчатый, 8-веретеновидный, 9-пластинчатый, 10-коленчатый, 11-неправильный, 12-перистый, 13-щетинконосный.</a:t>
            </a:r>
          </a:p>
        </p:txBody>
      </p:sp>
    </p:spTree>
    <p:extLst>
      <p:ext uri="{BB962C8B-B14F-4D97-AF65-F5344CB8AC3E}">
        <p14:creationId xmlns:p14="http://schemas.microsoft.com/office/powerpoint/2010/main" val="949715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183" y="908720"/>
            <a:ext cx="4320480" cy="3364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47971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Типы ротовых органов насекомых: 1-грызущий, 2-колюще-сосущий, 3-сосущий.</a:t>
            </a:r>
          </a:p>
        </p:txBody>
      </p:sp>
    </p:spTree>
    <p:extLst>
      <p:ext uri="{BB962C8B-B14F-4D97-AF65-F5344CB8AC3E}">
        <p14:creationId xmlns:p14="http://schemas.microsoft.com/office/powerpoint/2010/main" val="2452390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20688"/>
            <a:ext cx="5616624" cy="3950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7687" y="5085184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Тип конечности: 1. </a:t>
            </a:r>
            <a:r>
              <a:rPr lang="ru-RU" dirty="0" err="1" smtClean="0"/>
              <a:t>Бегательная</a:t>
            </a:r>
            <a:r>
              <a:rPr lang="ru-RU" dirty="0" smtClean="0"/>
              <a:t>  (жужелица), 2. Прыгательная (саранча), 3. Копательная (медведки), 4. Плавательная (плавунец), 5. Хватательная (богомол), 6. Собирательная (медоносная пчела).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44271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254</Words>
  <Application>Microsoft Office PowerPoint</Application>
  <PresentationFormat>Экран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Лабораторная работа: «Ароморфозы и идиоадаптации»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16</cp:revision>
  <dcterms:created xsi:type="dcterms:W3CDTF">2012-11-18T16:20:09Z</dcterms:created>
  <dcterms:modified xsi:type="dcterms:W3CDTF">2012-11-27T17:02:31Z</dcterms:modified>
</cp:coreProperties>
</file>