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351" r:id="rId2"/>
    <p:sldId id="386" r:id="rId3"/>
    <p:sldId id="377" r:id="rId4"/>
    <p:sldId id="382" r:id="rId5"/>
    <p:sldId id="379" r:id="rId6"/>
    <p:sldId id="384" r:id="rId7"/>
    <p:sldId id="389" r:id="rId8"/>
    <p:sldId id="416" r:id="rId9"/>
    <p:sldId id="395" r:id="rId10"/>
    <p:sldId id="398" r:id="rId11"/>
    <p:sldId id="397" r:id="rId12"/>
    <p:sldId id="396" r:id="rId13"/>
    <p:sldId id="404" r:id="rId14"/>
    <p:sldId id="405" r:id="rId15"/>
    <p:sldId id="406" r:id="rId16"/>
    <p:sldId id="407" r:id="rId17"/>
    <p:sldId id="414" r:id="rId18"/>
    <p:sldId id="415" r:id="rId19"/>
    <p:sldId id="35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0A630"/>
    <a:srgbClr val="39CF60"/>
    <a:srgbClr val="008000"/>
    <a:srgbClr val="006600"/>
    <a:srgbClr val="000000"/>
    <a:srgbClr val="D0B700"/>
    <a:srgbClr val="FD99B3"/>
    <a:srgbClr val="FFE94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100" autoAdjust="0"/>
  </p:normalViewPr>
  <p:slideViewPr>
    <p:cSldViewPr>
      <p:cViewPr>
        <p:scale>
          <a:sx n="43" d="100"/>
          <a:sy n="43" d="100"/>
        </p:scale>
        <p:origin x="-413" y="-19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5D35B-FD56-4ECB-B704-0A4D803B6D66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60C3E-F8B8-4A34-A4B8-FCDA19410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9847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vtatuzova.ru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2.png"/><Relationship Id="rId18" Type="http://schemas.openxmlformats.org/officeDocument/2006/relationships/image" Target="../media/image26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12" Type="http://schemas.openxmlformats.org/officeDocument/2006/relationships/image" Target="../media/image21.png"/><Relationship Id="rId17" Type="http://schemas.openxmlformats.org/officeDocument/2006/relationships/image" Target="../media/image25.png"/><Relationship Id="rId2" Type="http://schemas.openxmlformats.org/officeDocument/2006/relationships/image" Target="../media/image14.png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microsoft.com/office/2007/relationships/hdphoto" Target="../media/hdphoto3.wdp"/><Relationship Id="rId5" Type="http://schemas.openxmlformats.org/officeDocument/2006/relationships/image" Target="../media/image17.png"/><Relationship Id="rId15" Type="http://schemas.microsoft.com/office/2007/relationships/hdphoto" Target="../media/hdphoto4.wdp"/><Relationship Id="rId10" Type="http://schemas.openxmlformats.org/officeDocument/2006/relationships/image" Target="../media/image20.png"/><Relationship Id="rId19" Type="http://schemas.openxmlformats.org/officeDocument/2006/relationships/image" Target="../media/image27.png"/><Relationship Id="rId4" Type="http://schemas.openxmlformats.org/officeDocument/2006/relationships/image" Target="../media/image16.png"/><Relationship Id="rId9" Type="http://schemas.microsoft.com/office/2007/relationships/hdphoto" Target="../media/hdphoto2.wdp"/><Relationship Id="rId1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2.png"/><Relationship Id="rId18" Type="http://schemas.openxmlformats.org/officeDocument/2006/relationships/image" Target="../media/image26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12" Type="http://schemas.openxmlformats.org/officeDocument/2006/relationships/image" Target="../media/image21.png"/><Relationship Id="rId17" Type="http://schemas.openxmlformats.org/officeDocument/2006/relationships/image" Target="../media/image25.png"/><Relationship Id="rId2" Type="http://schemas.openxmlformats.org/officeDocument/2006/relationships/image" Target="../media/image14.png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microsoft.com/office/2007/relationships/hdphoto" Target="../media/hdphoto3.wdp"/><Relationship Id="rId5" Type="http://schemas.openxmlformats.org/officeDocument/2006/relationships/image" Target="../media/image17.png"/><Relationship Id="rId15" Type="http://schemas.microsoft.com/office/2007/relationships/hdphoto" Target="../media/hdphoto4.wdp"/><Relationship Id="rId10" Type="http://schemas.openxmlformats.org/officeDocument/2006/relationships/image" Target="../media/image20.png"/><Relationship Id="rId19" Type="http://schemas.openxmlformats.org/officeDocument/2006/relationships/image" Target="../media/image27.png"/><Relationship Id="rId4" Type="http://schemas.openxmlformats.org/officeDocument/2006/relationships/image" Target="../media/image16.png"/><Relationship Id="rId9" Type="http://schemas.microsoft.com/office/2007/relationships/hdphoto" Target="../media/hdphoto2.wdp"/><Relationship Id="rId1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785926"/>
            <a:ext cx="1818173" cy="240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0298" y="2479669"/>
            <a:ext cx="111112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3122611"/>
            <a:ext cx="753568" cy="100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42844" y="142852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«Моя математика» 1 класс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858148" y="357166"/>
            <a:ext cx="1217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39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1406" y="785794"/>
            <a:ext cx="87868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 «Числа 1 -7»</a:t>
            </a: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85720" y="4143380"/>
            <a:ext cx="85725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Советы учителю.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уроку составлена на основе заданий, расположенных в учебнике. Рекомендую открыть учебник на странице с данным уроком, прочитать задания и просмотреть их в данной презентации в режиме демонстрации.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Некоторые задания можно выполнять интерактивно. Например, продолжить ряд, сравнить или вставить пропущенные числа.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этого презентацию надо перевести в режим редактирования.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8156" y="1529885"/>
            <a:ext cx="4876786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5201087" y="1812448"/>
            <a:ext cx="378621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презентации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Татузова Анна Васильевна</a:t>
            </a:r>
          </a:p>
          <a:p>
            <a:pPr algn="ctr"/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http://avtatuzova.ru</a:t>
            </a:r>
            <a:endParaRPr lang="ru-RU" sz="2400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школы № 1702 </a:t>
            </a: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Москвы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85720" y="2319109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714480" y="2319109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85720" y="3872039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14480" y="3872039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 стрелкой 6"/>
          <p:cNvCxnSpPr>
            <a:stCxn id="2" idx="6"/>
            <a:endCxn id="3" idx="2"/>
          </p:cNvCxnSpPr>
          <p:nvPr/>
        </p:nvCxnSpPr>
        <p:spPr>
          <a:xfrm>
            <a:off x="857224" y="2604861"/>
            <a:ext cx="857256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857224" y="4229229"/>
            <a:ext cx="857256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3291816" y="2319109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720576" y="2319109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91816" y="3872039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720576" y="3872039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Прямая со стрелкой 13"/>
          <p:cNvCxnSpPr>
            <a:stCxn id="10" idx="6"/>
            <a:endCxn id="11" idx="2"/>
          </p:cNvCxnSpPr>
          <p:nvPr/>
        </p:nvCxnSpPr>
        <p:spPr>
          <a:xfrm>
            <a:off x="3863320" y="2604861"/>
            <a:ext cx="857256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863320" y="4229229"/>
            <a:ext cx="857256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Овал 21"/>
          <p:cNvSpPr/>
          <p:nvPr/>
        </p:nvSpPr>
        <p:spPr>
          <a:xfrm>
            <a:off x="6460168" y="2319109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7888928" y="2319109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6460168" y="3872039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7888928" y="3872039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Прямая со стрелкой 25"/>
          <p:cNvCxnSpPr>
            <a:stCxn id="22" idx="6"/>
            <a:endCxn id="23" idx="2"/>
          </p:cNvCxnSpPr>
          <p:nvPr/>
        </p:nvCxnSpPr>
        <p:spPr>
          <a:xfrm>
            <a:off x="7031672" y="2604861"/>
            <a:ext cx="857256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7031672" y="4229229"/>
            <a:ext cx="857256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936321" y="1772816"/>
            <a:ext cx="5465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-1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79740" y="1772816"/>
            <a:ext cx="732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+2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666" y="548680"/>
            <a:ext cx="89583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Петя забыл записать числа в «окошках». Расскажи, какие это числа?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66091" y="1772816"/>
            <a:ext cx="7483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+3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56655" y="5813879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03993" y="5821593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402338" y="5821593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027224" y="5821593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604036" y="5821593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65013" y="3651455"/>
            <a:ext cx="394619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+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25053" y="3704299"/>
            <a:ext cx="394619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961357" y="3651455"/>
            <a:ext cx="394619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+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321397" y="3704299"/>
            <a:ext cx="394619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071855" y="3573016"/>
            <a:ext cx="7483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+3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26079" y="5821593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817341" y="5813879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55941" y="5822517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03279" y="5830231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401624" y="5830231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026510" y="5830231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603322" y="5830231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225365" y="5830231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816627" y="5822517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859651" y="5805264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06989" y="5812978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405334" y="5812978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030220" y="5812978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607032" y="5812978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229075" y="5812978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820337" y="5805264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858937" y="5813902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06275" y="5821616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404620" y="5821616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029506" y="5821616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606318" y="5821616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228361" y="5821616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819623" y="5813902"/>
            <a:ext cx="394619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110622" y="4581906"/>
            <a:ext cx="88905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79512" y="116632"/>
            <a:ext cx="3381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39. Числа 1 - 7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4" name="Прямая соединительная линия 83"/>
          <p:cNvCxnSpPr/>
          <p:nvPr/>
        </p:nvCxnSpPr>
        <p:spPr>
          <a:xfrm>
            <a:off x="145962" y="5445224"/>
            <a:ext cx="8855194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Прямоугольник 84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281312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85720" y="2319109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714480" y="2319109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85720" y="3872039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14480" y="3872039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 стрелкой 6"/>
          <p:cNvCxnSpPr>
            <a:stCxn id="2" idx="6"/>
            <a:endCxn id="3" idx="2"/>
          </p:cNvCxnSpPr>
          <p:nvPr/>
        </p:nvCxnSpPr>
        <p:spPr>
          <a:xfrm>
            <a:off x="857224" y="2604861"/>
            <a:ext cx="857256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857224" y="4229229"/>
            <a:ext cx="857256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3291816" y="2319109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720576" y="2319109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91816" y="3872039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720576" y="3872039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Прямая со стрелкой 13"/>
          <p:cNvCxnSpPr>
            <a:stCxn id="10" idx="6"/>
            <a:endCxn id="11" idx="2"/>
          </p:cNvCxnSpPr>
          <p:nvPr/>
        </p:nvCxnSpPr>
        <p:spPr>
          <a:xfrm>
            <a:off x="3863320" y="2604861"/>
            <a:ext cx="857256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863320" y="4229229"/>
            <a:ext cx="857256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Овал 21"/>
          <p:cNvSpPr/>
          <p:nvPr/>
        </p:nvSpPr>
        <p:spPr>
          <a:xfrm>
            <a:off x="6460168" y="2319109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7888928" y="2319109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6460168" y="3872039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7888928" y="3872039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Прямая со стрелкой 25"/>
          <p:cNvCxnSpPr>
            <a:stCxn id="22" idx="6"/>
            <a:endCxn id="23" idx="2"/>
          </p:cNvCxnSpPr>
          <p:nvPr/>
        </p:nvCxnSpPr>
        <p:spPr>
          <a:xfrm>
            <a:off x="7031672" y="2604861"/>
            <a:ext cx="857256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7031672" y="4229229"/>
            <a:ext cx="857256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936321" y="1772816"/>
            <a:ext cx="5465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-1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79740" y="1772816"/>
            <a:ext cx="732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+2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666" y="548680"/>
            <a:ext cx="89583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Петя забыл записать числа в «окошках». Расскажи, какие это числа?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66091" y="1772816"/>
            <a:ext cx="7483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+3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56655" y="5813879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03993" y="5821593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402338" y="5821593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027224" y="5822517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604036" y="5821593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65013" y="3651455"/>
            <a:ext cx="394619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+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25053" y="3704299"/>
            <a:ext cx="394619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961357" y="3651455"/>
            <a:ext cx="394619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+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321397" y="3704299"/>
            <a:ext cx="394619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071855" y="3573016"/>
            <a:ext cx="7483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+3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41277" y="5821593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817341" y="5813879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55941" y="5822517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03279" y="5830231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401624" y="5830231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026510" y="5830231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603322" y="5830231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225365" y="5830231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816627" y="5822517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859651" y="5805264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06989" y="5812978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405334" y="5812978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030220" y="5812978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607032" y="5812978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229075" y="5812978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820337" y="5805264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858937" y="5813902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06275" y="5821616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404620" y="5821616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029506" y="5821616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606318" y="5821616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228361" y="5840855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819623" y="5813902"/>
            <a:ext cx="39461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84168" y="5589240"/>
            <a:ext cx="2090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79512" y="116632"/>
            <a:ext cx="3381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39. Числа 1 - 7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4" name="Прямая соединительная линия 83"/>
          <p:cNvCxnSpPr/>
          <p:nvPr/>
        </p:nvCxnSpPr>
        <p:spPr>
          <a:xfrm>
            <a:off x="145962" y="5445224"/>
            <a:ext cx="8855194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Прямоугольник 84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261474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56069E-6 L -0.18437 -0.512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19" y="-256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50867E-6 L -0.22275 -0.2804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46" y="-140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56069E-6 L 0.17257 -0.5123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28" y="-256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27746E-6 L 0.01511 -0.2802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7" y="-140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48555E-6 L 0.50087 -0.5040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35" y="-252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56069E-6 L 0.52552 -0.28162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67" y="-140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1" grpId="0"/>
      <p:bldP spid="53" grpId="0" animBg="1"/>
      <p:bldP spid="54" grpId="0"/>
      <p:bldP spid="60" grpId="0"/>
      <p:bldP spid="74" grpId="0"/>
      <p:bldP spid="79" grpId="0"/>
      <p:bldP spid="81" grpId="0"/>
      <p:bldP spid="8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85720" y="2643182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714480" y="2643182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 стрелкой 6"/>
          <p:cNvCxnSpPr>
            <a:stCxn id="2" idx="6"/>
            <a:endCxn id="3" idx="2"/>
          </p:cNvCxnSpPr>
          <p:nvPr/>
        </p:nvCxnSpPr>
        <p:spPr>
          <a:xfrm>
            <a:off x="857224" y="2928934"/>
            <a:ext cx="857256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Группа 68"/>
          <p:cNvGrpSpPr/>
          <p:nvPr/>
        </p:nvGrpSpPr>
        <p:grpSpPr>
          <a:xfrm>
            <a:off x="3291816" y="2643182"/>
            <a:ext cx="2000264" cy="571504"/>
            <a:chOff x="3291816" y="2643182"/>
            <a:chExt cx="2000264" cy="571504"/>
          </a:xfrm>
        </p:grpSpPr>
        <p:sp>
          <p:nvSpPr>
            <p:cNvPr id="10" name="Овал 9"/>
            <p:cNvSpPr/>
            <p:nvPr/>
          </p:nvSpPr>
          <p:spPr>
            <a:xfrm>
              <a:off x="3291816" y="2643182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4720576" y="2643182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" name="Прямая со стрелкой 13"/>
            <p:cNvCxnSpPr>
              <a:stCxn id="10" idx="6"/>
              <a:endCxn id="11" idx="2"/>
            </p:cNvCxnSpPr>
            <p:nvPr/>
          </p:nvCxnSpPr>
          <p:spPr>
            <a:xfrm>
              <a:off x="3863320" y="2928934"/>
              <a:ext cx="857256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Группа 71"/>
          <p:cNvGrpSpPr/>
          <p:nvPr/>
        </p:nvGrpSpPr>
        <p:grpSpPr>
          <a:xfrm>
            <a:off x="3291816" y="4140437"/>
            <a:ext cx="2000264" cy="571504"/>
            <a:chOff x="3291816" y="4140437"/>
            <a:chExt cx="2000264" cy="571504"/>
          </a:xfrm>
        </p:grpSpPr>
        <p:sp>
          <p:nvSpPr>
            <p:cNvPr id="12" name="Овал 11"/>
            <p:cNvSpPr/>
            <p:nvPr/>
          </p:nvSpPr>
          <p:spPr>
            <a:xfrm>
              <a:off x="3291816" y="4140437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>
              <a:off x="4720576" y="4140437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5" name="Прямая со стрелкой 14"/>
            <p:cNvCxnSpPr/>
            <p:nvPr/>
          </p:nvCxnSpPr>
          <p:spPr>
            <a:xfrm>
              <a:off x="3863320" y="4497627"/>
              <a:ext cx="857256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Группа 69"/>
          <p:cNvGrpSpPr/>
          <p:nvPr/>
        </p:nvGrpSpPr>
        <p:grpSpPr>
          <a:xfrm>
            <a:off x="6460168" y="2643182"/>
            <a:ext cx="2000264" cy="571504"/>
            <a:chOff x="6460168" y="2643182"/>
            <a:chExt cx="2000264" cy="571504"/>
          </a:xfrm>
        </p:grpSpPr>
        <p:sp>
          <p:nvSpPr>
            <p:cNvPr id="22" name="Овал 21"/>
            <p:cNvSpPr/>
            <p:nvPr/>
          </p:nvSpPr>
          <p:spPr>
            <a:xfrm>
              <a:off x="6460168" y="2643182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Овал 22"/>
            <p:cNvSpPr/>
            <p:nvPr/>
          </p:nvSpPr>
          <p:spPr>
            <a:xfrm>
              <a:off x="7888928" y="2643182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" name="Прямая со стрелкой 25"/>
            <p:cNvCxnSpPr>
              <a:stCxn id="22" idx="6"/>
              <a:endCxn id="23" idx="2"/>
            </p:cNvCxnSpPr>
            <p:nvPr/>
          </p:nvCxnSpPr>
          <p:spPr>
            <a:xfrm>
              <a:off x="7031672" y="2928934"/>
              <a:ext cx="857256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Группа 70"/>
          <p:cNvGrpSpPr/>
          <p:nvPr/>
        </p:nvGrpSpPr>
        <p:grpSpPr>
          <a:xfrm>
            <a:off x="6460168" y="4140437"/>
            <a:ext cx="2000264" cy="571504"/>
            <a:chOff x="6460168" y="4140437"/>
            <a:chExt cx="2000264" cy="571504"/>
          </a:xfrm>
        </p:grpSpPr>
        <p:sp>
          <p:nvSpPr>
            <p:cNvPr id="24" name="Овал 23"/>
            <p:cNvSpPr/>
            <p:nvPr/>
          </p:nvSpPr>
          <p:spPr>
            <a:xfrm>
              <a:off x="6460168" y="4140437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Овал 24"/>
            <p:cNvSpPr/>
            <p:nvPr/>
          </p:nvSpPr>
          <p:spPr>
            <a:xfrm>
              <a:off x="7888928" y="4140437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7" name="Прямая со стрелкой 26"/>
            <p:cNvCxnSpPr/>
            <p:nvPr/>
          </p:nvCxnSpPr>
          <p:spPr>
            <a:xfrm>
              <a:off x="7031672" y="4497627"/>
              <a:ext cx="857256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394295" y="4140437"/>
            <a:ext cx="1783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Катя</a:t>
            </a:r>
            <a:endParaRPr lang="ru-RU" sz="32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666" y="548680"/>
            <a:ext cx="8958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Катя записала равенство к рисунку.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23629" y="3429000"/>
            <a:ext cx="1988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+ 2 = 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67544" y="5498068"/>
            <a:ext cx="1818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+ 6 = 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753560" y="5930116"/>
            <a:ext cx="1818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6 - 3 = 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908202" y="5498068"/>
            <a:ext cx="1721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6 - 2 = 4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74040" y="5930116"/>
            <a:ext cx="1818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5 - 2 = 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97184" y="5930116"/>
            <a:ext cx="1818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7 - 1 = 6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706906" y="5498068"/>
            <a:ext cx="1818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+ 3 = 6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918082" y="5930116"/>
            <a:ext cx="1721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6 - 4 = 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031672" y="5498068"/>
            <a:ext cx="1818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5 - 3 = 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8637" y="990633"/>
            <a:ext cx="84741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Выполни такое же задание.  Выбери нужное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равенство.</a:t>
            </a:r>
            <a:endParaRPr lang="ru-RU" dirty="0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2744643" y="2643182"/>
            <a:ext cx="0" cy="258601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5940152" y="2636912"/>
            <a:ext cx="0" cy="258601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Прямоугольник 75"/>
          <p:cNvSpPr/>
          <p:nvPr/>
        </p:nvSpPr>
        <p:spPr>
          <a:xfrm>
            <a:off x="285720" y="1412776"/>
            <a:ext cx="8572560" cy="928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79512" y="116632"/>
            <a:ext cx="3381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39. Числа 1 - 7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8" name="Прямая соединительная линия 77"/>
          <p:cNvCxnSpPr/>
          <p:nvPr/>
        </p:nvCxnSpPr>
        <p:spPr>
          <a:xfrm>
            <a:off x="145962" y="5445224"/>
            <a:ext cx="8855194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3282315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85720" y="2643182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714480" y="2643182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 стрелкой 6"/>
          <p:cNvCxnSpPr>
            <a:stCxn id="2" idx="6"/>
            <a:endCxn id="3" idx="2"/>
          </p:cNvCxnSpPr>
          <p:nvPr/>
        </p:nvCxnSpPr>
        <p:spPr>
          <a:xfrm>
            <a:off x="857224" y="2928934"/>
            <a:ext cx="857256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Группа 68"/>
          <p:cNvGrpSpPr/>
          <p:nvPr/>
        </p:nvGrpSpPr>
        <p:grpSpPr>
          <a:xfrm>
            <a:off x="3291816" y="2643182"/>
            <a:ext cx="2000264" cy="571504"/>
            <a:chOff x="3291816" y="2643182"/>
            <a:chExt cx="2000264" cy="571504"/>
          </a:xfrm>
        </p:grpSpPr>
        <p:sp>
          <p:nvSpPr>
            <p:cNvPr id="10" name="Овал 9"/>
            <p:cNvSpPr/>
            <p:nvPr/>
          </p:nvSpPr>
          <p:spPr>
            <a:xfrm>
              <a:off x="3291816" y="2643182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4720576" y="2643182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" name="Прямая со стрелкой 13"/>
            <p:cNvCxnSpPr>
              <a:stCxn id="10" idx="6"/>
              <a:endCxn id="11" idx="2"/>
            </p:cNvCxnSpPr>
            <p:nvPr/>
          </p:nvCxnSpPr>
          <p:spPr>
            <a:xfrm>
              <a:off x="3863320" y="2928934"/>
              <a:ext cx="857256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Группа 71"/>
          <p:cNvGrpSpPr/>
          <p:nvPr/>
        </p:nvGrpSpPr>
        <p:grpSpPr>
          <a:xfrm>
            <a:off x="3291816" y="4140437"/>
            <a:ext cx="2000264" cy="571504"/>
            <a:chOff x="3291816" y="4140437"/>
            <a:chExt cx="2000264" cy="571504"/>
          </a:xfrm>
        </p:grpSpPr>
        <p:sp>
          <p:nvSpPr>
            <p:cNvPr id="12" name="Овал 11"/>
            <p:cNvSpPr/>
            <p:nvPr/>
          </p:nvSpPr>
          <p:spPr>
            <a:xfrm>
              <a:off x="3291816" y="4140437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>
              <a:off x="4720576" y="4140437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5" name="Прямая со стрелкой 14"/>
            <p:cNvCxnSpPr/>
            <p:nvPr/>
          </p:nvCxnSpPr>
          <p:spPr>
            <a:xfrm>
              <a:off x="3863320" y="4497627"/>
              <a:ext cx="857256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Группа 69"/>
          <p:cNvGrpSpPr/>
          <p:nvPr/>
        </p:nvGrpSpPr>
        <p:grpSpPr>
          <a:xfrm>
            <a:off x="6460168" y="2643182"/>
            <a:ext cx="2000264" cy="571504"/>
            <a:chOff x="6460168" y="2643182"/>
            <a:chExt cx="2000264" cy="571504"/>
          </a:xfrm>
        </p:grpSpPr>
        <p:sp>
          <p:nvSpPr>
            <p:cNvPr id="22" name="Овал 21"/>
            <p:cNvSpPr/>
            <p:nvPr/>
          </p:nvSpPr>
          <p:spPr>
            <a:xfrm>
              <a:off x="6460168" y="2643182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Овал 22"/>
            <p:cNvSpPr/>
            <p:nvPr/>
          </p:nvSpPr>
          <p:spPr>
            <a:xfrm>
              <a:off x="7888928" y="2643182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" name="Прямая со стрелкой 25"/>
            <p:cNvCxnSpPr>
              <a:stCxn id="22" idx="6"/>
              <a:endCxn id="23" idx="2"/>
            </p:cNvCxnSpPr>
            <p:nvPr/>
          </p:nvCxnSpPr>
          <p:spPr>
            <a:xfrm>
              <a:off x="7031672" y="2928934"/>
              <a:ext cx="857256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Группа 70"/>
          <p:cNvGrpSpPr/>
          <p:nvPr/>
        </p:nvGrpSpPr>
        <p:grpSpPr>
          <a:xfrm>
            <a:off x="6460168" y="4140437"/>
            <a:ext cx="2000264" cy="571504"/>
            <a:chOff x="6460168" y="4140437"/>
            <a:chExt cx="2000264" cy="571504"/>
          </a:xfrm>
        </p:grpSpPr>
        <p:sp>
          <p:nvSpPr>
            <p:cNvPr id="24" name="Овал 23"/>
            <p:cNvSpPr/>
            <p:nvPr/>
          </p:nvSpPr>
          <p:spPr>
            <a:xfrm>
              <a:off x="6460168" y="4140437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Овал 24"/>
            <p:cNvSpPr/>
            <p:nvPr/>
          </p:nvSpPr>
          <p:spPr>
            <a:xfrm>
              <a:off x="7888928" y="4140437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7" name="Прямая со стрелкой 26"/>
            <p:cNvCxnSpPr/>
            <p:nvPr/>
          </p:nvCxnSpPr>
          <p:spPr>
            <a:xfrm>
              <a:off x="7031672" y="4497627"/>
              <a:ext cx="857256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394295" y="4140437"/>
            <a:ext cx="1783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Катя</a:t>
            </a:r>
            <a:endParaRPr lang="ru-RU" sz="32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666" y="548680"/>
            <a:ext cx="8958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Катя записала равенство к рисунку.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353949" y="1288553"/>
            <a:ext cx="87332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фигуру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3629" y="3429000"/>
            <a:ext cx="1988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+ 2 = 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535709" y="5751429"/>
            <a:ext cx="1818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+ 6 = 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473508" y="5751429"/>
            <a:ext cx="1818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7 - 1 = 6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8637" y="990633"/>
            <a:ext cx="84741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Выполни такое же задание.  Выбери нужное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равенство.</a:t>
            </a:r>
            <a:endParaRPr lang="ru-RU" dirty="0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2744643" y="2643182"/>
            <a:ext cx="0" cy="258601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5940152" y="2636912"/>
            <a:ext cx="0" cy="258601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79512" y="116632"/>
            <a:ext cx="3381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39. Числа 1 - 7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145962" y="5445224"/>
            <a:ext cx="8855194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1273444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84971E-6 L -0.11129 -0.3345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73" y="-167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</p:childTnLst>
        </p:cTn>
      </p:par>
    </p:tnLst>
    <p:bldLst>
      <p:bldP spid="59" grpId="0"/>
      <p:bldP spid="16" grpId="0"/>
      <p:bldP spid="58" grpId="0"/>
      <p:bldP spid="63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85720" y="2643182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714480" y="2643182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 стрелкой 6"/>
          <p:cNvCxnSpPr>
            <a:stCxn id="2" idx="6"/>
            <a:endCxn id="3" idx="2"/>
          </p:cNvCxnSpPr>
          <p:nvPr/>
        </p:nvCxnSpPr>
        <p:spPr>
          <a:xfrm>
            <a:off x="857224" y="2928934"/>
            <a:ext cx="857256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Группа 68"/>
          <p:cNvGrpSpPr/>
          <p:nvPr/>
        </p:nvGrpSpPr>
        <p:grpSpPr>
          <a:xfrm>
            <a:off x="3291816" y="2643182"/>
            <a:ext cx="2000264" cy="571504"/>
            <a:chOff x="3291816" y="2643182"/>
            <a:chExt cx="2000264" cy="571504"/>
          </a:xfrm>
        </p:grpSpPr>
        <p:sp>
          <p:nvSpPr>
            <p:cNvPr id="10" name="Овал 9"/>
            <p:cNvSpPr/>
            <p:nvPr/>
          </p:nvSpPr>
          <p:spPr>
            <a:xfrm>
              <a:off x="3291816" y="2643182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4720576" y="2643182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" name="Прямая со стрелкой 13"/>
            <p:cNvCxnSpPr>
              <a:stCxn id="10" idx="6"/>
              <a:endCxn id="11" idx="2"/>
            </p:cNvCxnSpPr>
            <p:nvPr/>
          </p:nvCxnSpPr>
          <p:spPr>
            <a:xfrm>
              <a:off x="3863320" y="2928934"/>
              <a:ext cx="857256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Группа 71"/>
          <p:cNvGrpSpPr/>
          <p:nvPr/>
        </p:nvGrpSpPr>
        <p:grpSpPr>
          <a:xfrm>
            <a:off x="3291816" y="4140437"/>
            <a:ext cx="2000264" cy="571504"/>
            <a:chOff x="3291816" y="4140437"/>
            <a:chExt cx="2000264" cy="571504"/>
          </a:xfrm>
        </p:grpSpPr>
        <p:sp>
          <p:nvSpPr>
            <p:cNvPr id="12" name="Овал 11"/>
            <p:cNvSpPr/>
            <p:nvPr/>
          </p:nvSpPr>
          <p:spPr>
            <a:xfrm>
              <a:off x="3291816" y="4140437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>
              <a:off x="4720576" y="4140437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5" name="Прямая со стрелкой 14"/>
            <p:cNvCxnSpPr/>
            <p:nvPr/>
          </p:nvCxnSpPr>
          <p:spPr>
            <a:xfrm>
              <a:off x="3863320" y="4497627"/>
              <a:ext cx="857256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Группа 69"/>
          <p:cNvGrpSpPr/>
          <p:nvPr/>
        </p:nvGrpSpPr>
        <p:grpSpPr>
          <a:xfrm>
            <a:off x="6460168" y="2643182"/>
            <a:ext cx="2000264" cy="571504"/>
            <a:chOff x="6460168" y="2643182"/>
            <a:chExt cx="2000264" cy="571504"/>
          </a:xfrm>
        </p:grpSpPr>
        <p:sp>
          <p:nvSpPr>
            <p:cNvPr id="22" name="Овал 21"/>
            <p:cNvSpPr/>
            <p:nvPr/>
          </p:nvSpPr>
          <p:spPr>
            <a:xfrm>
              <a:off x="6460168" y="2643182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Овал 22"/>
            <p:cNvSpPr/>
            <p:nvPr/>
          </p:nvSpPr>
          <p:spPr>
            <a:xfrm>
              <a:off x="7888928" y="2643182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" name="Прямая со стрелкой 25"/>
            <p:cNvCxnSpPr>
              <a:stCxn id="22" idx="6"/>
              <a:endCxn id="23" idx="2"/>
            </p:cNvCxnSpPr>
            <p:nvPr/>
          </p:nvCxnSpPr>
          <p:spPr>
            <a:xfrm>
              <a:off x="7031672" y="2928934"/>
              <a:ext cx="857256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Группа 70"/>
          <p:cNvGrpSpPr/>
          <p:nvPr/>
        </p:nvGrpSpPr>
        <p:grpSpPr>
          <a:xfrm>
            <a:off x="6460168" y="4140437"/>
            <a:ext cx="2000264" cy="571504"/>
            <a:chOff x="6460168" y="4140437"/>
            <a:chExt cx="2000264" cy="571504"/>
          </a:xfrm>
        </p:grpSpPr>
        <p:sp>
          <p:nvSpPr>
            <p:cNvPr id="24" name="Овал 23"/>
            <p:cNvSpPr/>
            <p:nvPr/>
          </p:nvSpPr>
          <p:spPr>
            <a:xfrm>
              <a:off x="6460168" y="4140437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Овал 24"/>
            <p:cNvSpPr/>
            <p:nvPr/>
          </p:nvSpPr>
          <p:spPr>
            <a:xfrm>
              <a:off x="7888928" y="4140437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7" name="Прямая со стрелкой 26"/>
            <p:cNvCxnSpPr/>
            <p:nvPr/>
          </p:nvCxnSpPr>
          <p:spPr>
            <a:xfrm>
              <a:off x="7031672" y="4497627"/>
              <a:ext cx="857256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394295" y="4140437"/>
            <a:ext cx="1783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Катя</a:t>
            </a:r>
            <a:endParaRPr lang="ru-RU" sz="32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666" y="548680"/>
            <a:ext cx="8958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Катя записала равенство к рисунку.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353949" y="1288553"/>
            <a:ext cx="87332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фигуру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3629" y="3429000"/>
            <a:ext cx="1988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+ 2 = 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8637" y="990633"/>
            <a:ext cx="84741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Выполни такое же задание.  Выбери нужное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равенство.</a:t>
            </a:r>
            <a:endParaRPr lang="ru-RU" dirty="0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2744643" y="2643182"/>
            <a:ext cx="0" cy="258601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5940152" y="2636912"/>
            <a:ext cx="0" cy="258601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483768" y="5714092"/>
            <a:ext cx="1818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6 - 3 = 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517142" y="5714092"/>
            <a:ext cx="1818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+ 3 = 6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94445" y="3429000"/>
            <a:ext cx="1818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+ 6 = 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9512" y="116632"/>
            <a:ext cx="3381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39. Числа 1 - 7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145962" y="5445224"/>
            <a:ext cx="8855194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3454616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64932E-6 L 0.12118 -0.1401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59" y="-70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85720" y="2643182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714480" y="2643182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 стрелкой 6"/>
          <p:cNvCxnSpPr>
            <a:stCxn id="2" idx="6"/>
            <a:endCxn id="3" idx="2"/>
          </p:cNvCxnSpPr>
          <p:nvPr/>
        </p:nvCxnSpPr>
        <p:spPr>
          <a:xfrm>
            <a:off x="857224" y="2928934"/>
            <a:ext cx="857256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Группа 68"/>
          <p:cNvGrpSpPr/>
          <p:nvPr/>
        </p:nvGrpSpPr>
        <p:grpSpPr>
          <a:xfrm>
            <a:off x="3291816" y="2643182"/>
            <a:ext cx="2000264" cy="571504"/>
            <a:chOff x="3291816" y="2643182"/>
            <a:chExt cx="2000264" cy="571504"/>
          </a:xfrm>
        </p:grpSpPr>
        <p:sp>
          <p:nvSpPr>
            <p:cNvPr id="10" name="Овал 9"/>
            <p:cNvSpPr/>
            <p:nvPr/>
          </p:nvSpPr>
          <p:spPr>
            <a:xfrm>
              <a:off x="3291816" y="2643182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4720576" y="2643182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" name="Прямая со стрелкой 13"/>
            <p:cNvCxnSpPr>
              <a:stCxn id="10" idx="6"/>
              <a:endCxn id="11" idx="2"/>
            </p:cNvCxnSpPr>
            <p:nvPr/>
          </p:nvCxnSpPr>
          <p:spPr>
            <a:xfrm>
              <a:off x="3863320" y="2928934"/>
              <a:ext cx="857256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Группа 71"/>
          <p:cNvGrpSpPr/>
          <p:nvPr/>
        </p:nvGrpSpPr>
        <p:grpSpPr>
          <a:xfrm>
            <a:off x="3291816" y="4140437"/>
            <a:ext cx="2000264" cy="571504"/>
            <a:chOff x="3291816" y="4140437"/>
            <a:chExt cx="2000264" cy="571504"/>
          </a:xfrm>
        </p:grpSpPr>
        <p:sp>
          <p:nvSpPr>
            <p:cNvPr id="12" name="Овал 11"/>
            <p:cNvSpPr/>
            <p:nvPr/>
          </p:nvSpPr>
          <p:spPr>
            <a:xfrm>
              <a:off x="3291816" y="4140437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>
              <a:off x="4720576" y="4140437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5" name="Прямая со стрелкой 14"/>
            <p:cNvCxnSpPr/>
            <p:nvPr/>
          </p:nvCxnSpPr>
          <p:spPr>
            <a:xfrm>
              <a:off x="3863320" y="4497627"/>
              <a:ext cx="857256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Группа 69"/>
          <p:cNvGrpSpPr/>
          <p:nvPr/>
        </p:nvGrpSpPr>
        <p:grpSpPr>
          <a:xfrm>
            <a:off x="6460168" y="2643182"/>
            <a:ext cx="2000264" cy="571504"/>
            <a:chOff x="6460168" y="2643182"/>
            <a:chExt cx="2000264" cy="571504"/>
          </a:xfrm>
        </p:grpSpPr>
        <p:sp>
          <p:nvSpPr>
            <p:cNvPr id="22" name="Овал 21"/>
            <p:cNvSpPr/>
            <p:nvPr/>
          </p:nvSpPr>
          <p:spPr>
            <a:xfrm>
              <a:off x="6460168" y="2643182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Овал 22"/>
            <p:cNvSpPr/>
            <p:nvPr/>
          </p:nvSpPr>
          <p:spPr>
            <a:xfrm>
              <a:off x="7888928" y="2643182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" name="Прямая со стрелкой 25"/>
            <p:cNvCxnSpPr>
              <a:stCxn id="22" idx="6"/>
              <a:endCxn id="23" idx="2"/>
            </p:cNvCxnSpPr>
            <p:nvPr/>
          </p:nvCxnSpPr>
          <p:spPr>
            <a:xfrm>
              <a:off x="7031672" y="2928934"/>
              <a:ext cx="857256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Группа 70"/>
          <p:cNvGrpSpPr/>
          <p:nvPr/>
        </p:nvGrpSpPr>
        <p:grpSpPr>
          <a:xfrm>
            <a:off x="6460168" y="4140437"/>
            <a:ext cx="2000264" cy="571504"/>
            <a:chOff x="6460168" y="4140437"/>
            <a:chExt cx="2000264" cy="571504"/>
          </a:xfrm>
        </p:grpSpPr>
        <p:sp>
          <p:nvSpPr>
            <p:cNvPr id="24" name="Овал 23"/>
            <p:cNvSpPr/>
            <p:nvPr/>
          </p:nvSpPr>
          <p:spPr>
            <a:xfrm>
              <a:off x="6460168" y="4140437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Овал 24"/>
            <p:cNvSpPr/>
            <p:nvPr/>
          </p:nvSpPr>
          <p:spPr>
            <a:xfrm>
              <a:off x="7888928" y="4140437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7" name="Прямая со стрелкой 26"/>
            <p:cNvCxnSpPr/>
            <p:nvPr/>
          </p:nvCxnSpPr>
          <p:spPr>
            <a:xfrm>
              <a:off x="7031672" y="4497627"/>
              <a:ext cx="857256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394295" y="4140437"/>
            <a:ext cx="1783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Катя</a:t>
            </a:r>
            <a:endParaRPr lang="ru-RU" sz="32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666" y="548680"/>
            <a:ext cx="8958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Катя записала равенство к рисунку.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353949" y="1288553"/>
            <a:ext cx="87332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фигуру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3629" y="3429000"/>
            <a:ext cx="1988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+ 2 = 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8637" y="990633"/>
            <a:ext cx="84741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Выполни такое же задание.  Выбери нужное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равенство.</a:t>
            </a:r>
            <a:endParaRPr lang="ru-RU" dirty="0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2744643" y="2643182"/>
            <a:ext cx="0" cy="258601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5940152" y="2636912"/>
            <a:ext cx="0" cy="258601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483768" y="5714092"/>
            <a:ext cx="1818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6 - 2 = 4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517142" y="5714092"/>
            <a:ext cx="1818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6 - 4 = 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94445" y="3429000"/>
            <a:ext cx="1818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+ 6 = 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63888" y="4760735"/>
            <a:ext cx="1818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6 - 3 = 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79512" y="116632"/>
            <a:ext cx="3381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39. Числа 1 - 7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145962" y="5445224"/>
            <a:ext cx="8855194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3092279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7037E-6 L 0.47552 -0.329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67" y="-1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85720" y="2643182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714480" y="2643182"/>
            <a:ext cx="571504" cy="571504"/>
          </a:xfrm>
          <a:prstGeom prst="ellipse">
            <a:avLst/>
          </a:prstGeom>
          <a:noFill/>
          <a:ln w="1905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 стрелкой 6"/>
          <p:cNvCxnSpPr>
            <a:stCxn id="2" idx="6"/>
            <a:endCxn id="3" idx="2"/>
          </p:cNvCxnSpPr>
          <p:nvPr/>
        </p:nvCxnSpPr>
        <p:spPr>
          <a:xfrm>
            <a:off x="857224" y="2928934"/>
            <a:ext cx="857256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Группа 68"/>
          <p:cNvGrpSpPr/>
          <p:nvPr/>
        </p:nvGrpSpPr>
        <p:grpSpPr>
          <a:xfrm>
            <a:off x="3291816" y="2643182"/>
            <a:ext cx="2000264" cy="571504"/>
            <a:chOff x="3291816" y="2643182"/>
            <a:chExt cx="2000264" cy="571504"/>
          </a:xfrm>
        </p:grpSpPr>
        <p:sp>
          <p:nvSpPr>
            <p:cNvPr id="10" name="Овал 9"/>
            <p:cNvSpPr/>
            <p:nvPr/>
          </p:nvSpPr>
          <p:spPr>
            <a:xfrm>
              <a:off x="3291816" y="2643182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4720576" y="2643182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" name="Прямая со стрелкой 13"/>
            <p:cNvCxnSpPr>
              <a:stCxn id="10" idx="6"/>
              <a:endCxn id="11" idx="2"/>
            </p:cNvCxnSpPr>
            <p:nvPr/>
          </p:nvCxnSpPr>
          <p:spPr>
            <a:xfrm>
              <a:off x="3863320" y="2928934"/>
              <a:ext cx="857256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Группа 71"/>
          <p:cNvGrpSpPr/>
          <p:nvPr/>
        </p:nvGrpSpPr>
        <p:grpSpPr>
          <a:xfrm>
            <a:off x="3291816" y="4140437"/>
            <a:ext cx="2000264" cy="571504"/>
            <a:chOff x="3291816" y="4140437"/>
            <a:chExt cx="2000264" cy="571504"/>
          </a:xfrm>
        </p:grpSpPr>
        <p:sp>
          <p:nvSpPr>
            <p:cNvPr id="12" name="Овал 11"/>
            <p:cNvSpPr/>
            <p:nvPr/>
          </p:nvSpPr>
          <p:spPr>
            <a:xfrm>
              <a:off x="3291816" y="4140437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>
              <a:off x="4720576" y="4140437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5" name="Прямая со стрелкой 14"/>
            <p:cNvCxnSpPr/>
            <p:nvPr/>
          </p:nvCxnSpPr>
          <p:spPr>
            <a:xfrm>
              <a:off x="3863320" y="4497627"/>
              <a:ext cx="857256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Группа 69"/>
          <p:cNvGrpSpPr/>
          <p:nvPr/>
        </p:nvGrpSpPr>
        <p:grpSpPr>
          <a:xfrm>
            <a:off x="6460168" y="2643182"/>
            <a:ext cx="2000264" cy="571504"/>
            <a:chOff x="6460168" y="2643182"/>
            <a:chExt cx="2000264" cy="571504"/>
          </a:xfrm>
        </p:grpSpPr>
        <p:sp>
          <p:nvSpPr>
            <p:cNvPr id="22" name="Овал 21"/>
            <p:cNvSpPr/>
            <p:nvPr/>
          </p:nvSpPr>
          <p:spPr>
            <a:xfrm>
              <a:off x="6460168" y="2643182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Овал 22"/>
            <p:cNvSpPr/>
            <p:nvPr/>
          </p:nvSpPr>
          <p:spPr>
            <a:xfrm>
              <a:off x="7888928" y="2643182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" name="Прямая со стрелкой 25"/>
            <p:cNvCxnSpPr>
              <a:stCxn id="22" idx="6"/>
              <a:endCxn id="23" idx="2"/>
            </p:cNvCxnSpPr>
            <p:nvPr/>
          </p:nvCxnSpPr>
          <p:spPr>
            <a:xfrm>
              <a:off x="7031672" y="2928934"/>
              <a:ext cx="857256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Группа 70"/>
          <p:cNvGrpSpPr/>
          <p:nvPr/>
        </p:nvGrpSpPr>
        <p:grpSpPr>
          <a:xfrm>
            <a:off x="6460168" y="4140437"/>
            <a:ext cx="2000264" cy="571504"/>
            <a:chOff x="6460168" y="4140437"/>
            <a:chExt cx="2000264" cy="571504"/>
          </a:xfrm>
        </p:grpSpPr>
        <p:sp>
          <p:nvSpPr>
            <p:cNvPr id="24" name="Овал 23"/>
            <p:cNvSpPr/>
            <p:nvPr/>
          </p:nvSpPr>
          <p:spPr>
            <a:xfrm>
              <a:off x="6460168" y="4140437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Овал 24"/>
            <p:cNvSpPr/>
            <p:nvPr/>
          </p:nvSpPr>
          <p:spPr>
            <a:xfrm>
              <a:off x="7888928" y="4140437"/>
              <a:ext cx="571504" cy="571504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7" name="Прямая со стрелкой 26"/>
            <p:cNvCxnSpPr/>
            <p:nvPr/>
          </p:nvCxnSpPr>
          <p:spPr>
            <a:xfrm>
              <a:off x="7031672" y="4497627"/>
              <a:ext cx="857256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394295" y="4140437"/>
            <a:ext cx="1783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Катя</a:t>
            </a:r>
            <a:endParaRPr lang="ru-RU" sz="32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666" y="548680"/>
            <a:ext cx="8958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Катя записала равенство к рисунку.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353949" y="1288553"/>
            <a:ext cx="87332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фигуру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3629" y="3429000"/>
            <a:ext cx="1988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+ 2 = 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8637" y="990633"/>
            <a:ext cx="84741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Выполни такое же задание.  Выбери нужное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равенство.</a:t>
            </a:r>
            <a:endParaRPr lang="ru-RU" dirty="0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2744643" y="2643182"/>
            <a:ext cx="0" cy="258601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5940152" y="2636912"/>
            <a:ext cx="0" cy="258601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483768" y="5714092"/>
            <a:ext cx="1818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5 - 3 = 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517142" y="5714092"/>
            <a:ext cx="1818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5 - 2 = 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94445" y="3429000"/>
            <a:ext cx="1818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+ 6 = 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63888" y="4760735"/>
            <a:ext cx="1818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6 - 3 = 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804248" y="3429000"/>
            <a:ext cx="1818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6 - 2 = 4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79512" y="116632"/>
            <a:ext cx="3381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39. Числа 1 - 7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145962" y="5445224"/>
            <a:ext cx="8855194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1888259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7037E-6 L 0.2441 -0.1402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5" y="-7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9905" y="534493"/>
            <a:ext cx="8958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равенства можно записать к рисункам ребят? 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268989" y="1647080"/>
            <a:ext cx="2425396" cy="1797354"/>
          </a:xfrm>
          <a:prstGeom prst="ellipse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solidFill>
              <a:srgbClr val="00B05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491095" y="1685619"/>
            <a:ext cx="658749" cy="61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23450" y="1589277"/>
            <a:ext cx="670935" cy="616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9844" y="1544894"/>
            <a:ext cx="887641" cy="1240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053812" y="2719991"/>
            <a:ext cx="670935" cy="616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16" y="2238001"/>
            <a:ext cx="658749" cy="61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1852" y="2161884"/>
            <a:ext cx="658749" cy="61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6989" y="2545757"/>
            <a:ext cx="658749" cy="61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Овал 28"/>
          <p:cNvSpPr/>
          <p:nvPr/>
        </p:nvSpPr>
        <p:spPr>
          <a:xfrm>
            <a:off x="6287557" y="1976067"/>
            <a:ext cx="2401491" cy="1290706"/>
          </a:xfrm>
          <a:prstGeom prst="ellipse">
            <a:avLst/>
          </a:prstGeom>
          <a:gradFill flip="none" rotWithShape="1">
            <a:gsLst>
              <a:gs pos="0">
                <a:srgbClr val="30A630">
                  <a:tint val="66000"/>
                  <a:satMod val="160000"/>
                </a:srgbClr>
              </a:gs>
              <a:gs pos="50000">
                <a:srgbClr val="30A630">
                  <a:tint val="44500"/>
                  <a:satMod val="160000"/>
                </a:srgbClr>
              </a:gs>
              <a:gs pos="100000">
                <a:srgbClr val="30A630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solidFill>
              <a:srgbClr val="30A63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47939" y="2942873"/>
            <a:ext cx="1157671" cy="569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53825" y="2390328"/>
            <a:ext cx="1157671" cy="569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5662" y="1819817"/>
            <a:ext cx="1157671" cy="569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0006" y="1700808"/>
            <a:ext cx="853370" cy="404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1884" y="2098553"/>
            <a:ext cx="851942" cy="404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4130" y="3064414"/>
            <a:ext cx="853370" cy="404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 xmlns="">
                  <a14:imgLayer r:embed="rId1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0443" y="2606768"/>
            <a:ext cx="851942" cy="406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Овал 41"/>
          <p:cNvSpPr/>
          <p:nvPr/>
        </p:nvSpPr>
        <p:spPr>
          <a:xfrm>
            <a:off x="3250629" y="1916832"/>
            <a:ext cx="2401491" cy="1633285"/>
          </a:xfrm>
          <a:prstGeom prst="ellipse">
            <a:avLst/>
          </a:prstGeom>
          <a:solidFill>
            <a:srgbClr val="39CF60"/>
          </a:solidFill>
          <a:ln>
            <a:solidFill>
              <a:srgbClr val="30A63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7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15184" y="2448912"/>
            <a:ext cx="1044744" cy="10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9695" y="1658514"/>
            <a:ext cx="14319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0" name="Группа 69"/>
          <p:cNvGrpSpPr/>
          <p:nvPr/>
        </p:nvGrpSpPr>
        <p:grpSpPr>
          <a:xfrm rot="21447980" flipH="1">
            <a:off x="4361543" y="1488371"/>
            <a:ext cx="974399" cy="838427"/>
            <a:chOff x="3195550" y="3886471"/>
            <a:chExt cx="974399" cy="792434"/>
          </a:xfrm>
        </p:grpSpPr>
        <p:pic>
          <p:nvPicPr>
            <p:cNvPr id="71" name="Picture 5"/>
            <p:cNvPicPr>
              <a:picLocks noChangeAspect="1" noChangeArrowheads="1"/>
            </p:cNvPicPr>
            <p:nvPr/>
          </p:nvPicPr>
          <p:blipFill rotWithShape="1">
            <a:blip r:embed="rId18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510" r="13183" b="47980"/>
            <a:stretch/>
          </p:blipFill>
          <p:spPr bwMode="auto">
            <a:xfrm rot="1363537">
              <a:off x="3195550" y="3886471"/>
              <a:ext cx="974399" cy="7924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2" name="Месяц 71"/>
            <p:cNvSpPr/>
            <p:nvPr/>
          </p:nvSpPr>
          <p:spPr>
            <a:xfrm rot="7705868">
              <a:off x="3791362" y="3812231"/>
              <a:ext cx="229884" cy="475644"/>
            </a:xfrm>
            <a:prstGeom prst="moon">
              <a:avLst>
                <a:gd name="adj" fmla="val 87500"/>
              </a:avLst>
            </a:prstGeom>
            <a:gradFill flip="none" rotWithShape="1">
              <a:gsLst>
                <a:gs pos="0">
                  <a:srgbClr val="30A630">
                    <a:shade val="30000"/>
                    <a:satMod val="115000"/>
                  </a:srgbClr>
                </a:gs>
                <a:gs pos="50000">
                  <a:srgbClr val="30A630">
                    <a:shade val="67500"/>
                    <a:satMod val="115000"/>
                  </a:srgbClr>
                </a:gs>
                <a:gs pos="100000">
                  <a:srgbClr val="30A630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79512" y="6021289"/>
            <a:ext cx="2230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+ 4 + 1 = 7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203848" y="6021288"/>
            <a:ext cx="1654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– 2 = 5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35995" y="5545306"/>
            <a:ext cx="24827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+ 2 + 2 + 1 =7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246373" y="5545307"/>
            <a:ext cx="1752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+ 4 = 7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69905" y="3606729"/>
            <a:ext cx="8958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Придумай другие  рассказы к каждому из равенств.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148064" y="6021287"/>
            <a:ext cx="1654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– 1 = 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044774" y="5545305"/>
            <a:ext cx="1654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– 4  = 3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3" name="Picture 3"/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042"/>
          <a:stretch/>
        </p:blipFill>
        <p:spPr bwMode="auto">
          <a:xfrm rot="20980537">
            <a:off x="4449641" y="1658812"/>
            <a:ext cx="913823" cy="893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0850" y="2608262"/>
            <a:ext cx="5000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TextBox 53"/>
          <p:cNvSpPr txBox="1"/>
          <p:nvPr/>
        </p:nvSpPr>
        <p:spPr>
          <a:xfrm>
            <a:off x="7020272" y="5991671"/>
            <a:ext cx="1654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+ 6  = 7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45962" y="5445224"/>
            <a:ext cx="8855194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5148064" y="5559623"/>
            <a:ext cx="1654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– 3 = 4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110622" y="4581906"/>
            <a:ext cx="88905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79512" y="116632"/>
            <a:ext cx="3381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39. Числа 1 - 7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516022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9905" y="534493"/>
            <a:ext cx="8958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равенства можно записать к рисункам ребят? 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268989" y="1647080"/>
            <a:ext cx="2425396" cy="1797354"/>
          </a:xfrm>
          <a:prstGeom prst="ellipse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solidFill>
              <a:srgbClr val="00B05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491095" y="1685619"/>
            <a:ext cx="658749" cy="61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23450" y="1589277"/>
            <a:ext cx="670935" cy="616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9844" y="1544894"/>
            <a:ext cx="887641" cy="1240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053812" y="2719991"/>
            <a:ext cx="670935" cy="616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16" y="2238001"/>
            <a:ext cx="658749" cy="61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1852" y="2161884"/>
            <a:ext cx="658749" cy="61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6989" y="2545757"/>
            <a:ext cx="658749" cy="61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Овал 28"/>
          <p:cNvSpPr/>
          <p:nvPr/>
        </p:nvSpPr>
        <p:spPr>
          <a:xfrm>
            <a:off x="6287557" y="1976067"/>
            <a:ext cx="2401491" cy="1290706"/>
          </a:xfrm>
          <a:prstGeom prst="ellipse">
            <a:avLst/>
          </a:prstGeom>
          <a:gradFill flip="none" rotWithShape="1">
            <a:gsLst>
              <a:gs pos="0">
                <a:srgbClr val="30A630">
                  <a:tint val="66000"/>
                  <a:satMod val="160000"/>
                </a:srgbClr>
              </a:gs>
              <a:gs pos="50000">
                <a:srgbClr val="30A630">
                  <a:tint val="44500"/>
                  <a:satMod val="160000"/>
                </a:srgbClr>
              </a:gs>
              <a:gs pos="100000">
                <a:srgbClr val="30A630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solidFill>
              <a:srgbClr val="30A63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47939" y="2942873"/>
            <a:ext cx="1157671" cy="569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53825" y="2390328"/>
            <a:ext cx="1157671" cy="569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5662" y="1819817"/>
            <a:ext cx="1157671" cy="569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0006" y="1700808"/>
            <a:ext cx="853370" cy="404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1884" y="2098553"/>
            <a:ext cx="851942" cy="404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4130" y="3064414"/>
            <a:ext cx="853370" cy="404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 xmlns="">
                  <a14:imgLayer r:embed="rId1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0443" y="2606768"/>
            <a:ext cx="851942" cy="406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Овал 41"/>
          <p:cNvSpPr/>
          <p:nvPr/>
        </p:nvSpPr>
        <p:spPr>
          <a:xfrm>
            <a:off x="3250629" y="1916832"/>
            <a:ext cx="2401491" cy="1633285"/>
          </a:xfrm>
          <a:prstGeom prst="ellipse">
            <a:avLst/>
          </a:prstGeom>
          <a:solidFill>
            <a:srgbClr val="39CF60"/>
          </a:solidFill>
          <a:ln>
            <a:solidFill>
              <a:srgbClr val="30A63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7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15184" y="2448912"/>
            <a:ext cx="1044744" cy="10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9695" y="1658514"/>
            <a:ext cx="14319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0" name="Группа 69"/>
          <p:cNvGrpSpPr/>
          <p:nvPr/>
        </p:nvGrpSpPr>
        <p:grpSpPr>
          <a:xfrm rot="21447980" flipH="1">
            <a:off x="4361543" y="1488371"/>
            <a:ext cx="974399" cy="838427"/>
            <a:chOff x="3195550" y="3886471"/>
            <a:chExt cx="974399" cy="792434"/>
          </a:xfrm>
        </p:grpSpPr>
        <p:pic>
          <p:nvPicPr>
            <p:cNvPr id="71" name="Picture 5"/>
            <p:cNvPicPr>
              <a:picLocks noChangeAspect="1" noChangeArrowheads="1"/>
            </p:cNvPicPr>
            <p:nvPr/>
          </p:nvPicPr>
          <p:blipFill rotWithShape="1">
            <a:blip r:embed="rId18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510" r="13183" b="47980"/>
            <a:stretch/>
          </p:blipFill>
          <p:spPr bwMode="auto">
            <a:xfrm rot="1363537">
              <a:off x="3195550" y="3886471"/>
              <a:ext cx="974399" cy="7924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2" name="Месяц 71"/>
            <p:cNvSpPr/>
            <p:nvPr/>
          </p:nvSpPr>
          <p:spPr>
            <a:xfrm rot="7705868">
              <a:off x="3791362" y="3812231"/>
              <a:ext cx="229884" cy="475644"/>
            </a:xfrm>
            <a:prstGeom prst="moon">
              <a:avLst>
                <a:gd name="adj" fmla="val 87500"/>
              </a:avLst>
            </a:prstGeom>
            <a:gradFill flip="none" rotWithShape="1">
              <a:gsLst>
                <a:gs pos="0">
                  <a:srgbClr val="30A630">
                    <a:shade val="30000"/>
                    <a:satMod val="115000"/>
                  </a:srgbClr>
                </a:gs>
                <a:gs pos="50000">
                  <a:srgbClr val="30A630">
                    <a:shade val="67500"/>
                    <a:satMod val="115000"/>
                  </a:srgbClr>
                </a:gs>
                <a:gs pos="100000">
                  <a:srgbClr val="30A630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79512" y="6021289"/>
            <a:ext cx="2230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+ 4 + 1 = 7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203848" y="6021288"/>
            <a:ext cx="1654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– 2 = 5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35995" y="5545306"/>
            <a:ext cx="24827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+ 2 + 2 + 1 =7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246373" y="5545307"/>
            <a:ext cx="1752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+ 4 = 7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69905" y="3606729"/>
            <a:ext cx="8958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Придумай другие  рассказы к каждому из равенств.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148064" y="6021287"/>
            <a:ext cx="1654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– 1 = 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044774" y="5545305"/>
            <a:ext cx="1654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– 4  = 3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3" name="Picture 3"/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042"/>
          <a:stretch/>
        </p:blipFill>
        <p:spPr bwMode="auto">
          <a:xfrm rot="20980537">
            <a:off x="4449641" y="1658812"/>
            <a:ext cx="913823" cy="893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0850" y="2608262"/>
            <a:ext cx="5000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TextBox 53"/>
          <p:cNvSpPr txBox="1"/>
          <p:nvPr/>
        </p:nvSpPr>
        <p:spPr>
          <a:xfrm>
            <a:off x="7020272" y="5991671"/>
            <a:ext cx="1654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+ 6  = 7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45962" y="5445224"/>
            <a:ext cx="8855194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5148064" y="5559623"/>
            <a:ext cx="1654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– 3 = 4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873976" y="1052736"/>
            <a:ext cx="2090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79512" y="116632"/>
            <a:ext cx="3381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39. Числа 1 - 7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1448393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07407E-6 L -0.68889 -0.27061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444" y="-135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7 L -0.69948 -0.13218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983" y="-6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07407E-6 L 0.0434 -0.275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0" y="-1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7037E-7 L 0.35625 -0.20556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12" y="-10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3.7037E-7 L 0.62969 -0.13218 " pathEditMode="relative" rAng="0" ptsTypes="AA">
                                      <p:cBhvr>
                                        <p:cTn id="163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93" y="-6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50" grpId="0"/>
      <p:bldP spid="52" grpId="0"/>
      <p:bldP spid="5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71670" y="2357431"/>
            <a:ext cx="4357718" cy="1200329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1153301" y="5858108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0491" y="4884857"/>
            <a:ext cx="700300" cy="334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4532911" y="1833965"/>
            <a:ext cx="0" cy="4403347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1791962" y="4447847"/>
            <a:ext cx="741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+1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64064" y="4850323"/>
            <a:ext cx="1897340" cy="383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5" name="TextBox 84"/>
          <p:cNvSpPr txBox="1"/>
          <p:nvPr/>
        </p:nvSpPr>
        <p:spPr>
          <a:xfrm>
            <a:off x="6710895" y="4462872"/>
            <a:ext cx="741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8151055" y="4462872"/>
            <a:ext cx="741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+1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828984"/>
            <a:ext cx="1804147" cy="371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6" name="TextBox 105"/>
          <p:cNvSpPr txBox="1"/>
          <p:nvPr/>
        </p:nvSpPr>
        <p:spPr>
          <a:xfrm>
            <a:off x="3128990" y="4447847"/>
            <a:ext cx="741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350446" y="5858108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782494" y="5858108"/>
            <a:ext cx="394660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/>
          </a:p>
        </p:txBody>
      </p:sp>
      <p:sp>
        <p:nvSpPr>
          <p:cNvPr id="109" name="Прямоугольник 108"/>
          <p:cNvSpPr/>
          <p:nvPr/>
        </p:nvSpPr>
        <p:spPr>
          <a:xfrm>
            <a:off x="2390791" y="5858108"/>
            <a:ext cx="415498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=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1611970" y="5858108"/>
            <a:ext cx="394660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/>
          </a:p>
        </p:txBody>
      </p:sp>
      <p:sp>
        <p:nvSpPr>
          <p:cNvPr id="138" name="Прямоугольник 137"/>
          <p:cNvSpPr/>
          <p:nvPr/>
        </p:nvSpPr>
        <p:spPr>
          <a:xfrm>
            <a:off x="2846537" y="5858108"/>
            <a:ext cx="42931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39" name="Прямоугольник 138"/>
          <p:cNvSpPr/>
          <p:nvPr/>
        </p:nvSpPr>
        <p:spPr>
          <a:xfrm>
            <a:off x="2006630" y="5858108"/>
            <a:ext cx="42931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41" name="Прямоугольник 140"/>
          <p:cNvSpPr/>
          <p:nvPr/>
        </p:nvSpPr>
        <p:spPr>
          <a:xfrm>
            <a:off x="1131163" y="5858108"/>
            <a:ext cx="42931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4639" y="4853587"/>
            <a:ext cx="725812" cy="412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0" name="Прямоугольник 79"/>
          <p:cNvSpPr/>
          <p:nvPr/>
        </p:nvSpPr>
        <p:spPr>
          <a:xfrm>
            <a:off x="2029469" y="5858108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68" name="TextBox 67"/>
          <p:cNvSpPr txBox="1"/>
          <p:nvPr/>
        </p:nvSpPr>
        <p:spPr>
          <a:xfrm>
            <a:off x="179512" y="116632"/>
            <a:ext cx="3381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39. Числа 1 - 7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1912" y="5172096"/>
            <a:ext cx="4436859" cy="244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0" name="TextBox 69"/>
          <p:cNvSpPr txBox="1"/>
          <p:nvPr/>
        </p:nvSpPr>
        <p:spPr>
          <a:xfrm>
            <a:off x="179512" y="5276739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475656" y="5276739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902442" y="5276738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123728" y="5276739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Блок-схема: узел 73"/>
          <p:cNvSpPr/>
          <p:nvPr/>
        </p:nvSpPr>
        <p:spPr>
          <a:xfrm>
            <a:off x="1636297" y="5219718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771800" y="5276739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438804" y="5276739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Блок-схема: узел 76"/>
          <p:cNvSpPr/>
          <p:nvPr/>
        </p:nvSpPr>
        <p:spPr>
          <a:xfrm>
            <a:off x="4211418" y="5221738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067944" y="5272676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Блок-схема: узел 102"/>
          <p:cNvSpPr/>
          <p:nvPr/>
        </p:nvSpPr>
        <p:spPr>
          <a:xfrm>
            <a:off x="2281812" y="5221791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8160">
            <a:off x="1302193" y="4654384"/>
            <a:ext cx="696220" cy="612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4" name="Прямоугольник 113"/>
          <p:cNvSpPr/>
          <p:nvPr/>
        </p:nvSpPr>
        <p:spPr>
          <a:xfrm>
            <a:off x="4788024" y="5858108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5220072" y="5858108"/>
            <a:ext cx="394660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/>
          </a:p>
        </p:txBody>
      </p:sp>
      <p:sp>
        <p:nvSpPr>
          <p:cNvPr id="116" name="Прямоугольник 115"/>
          <p:cNvSpPr/>
          <p:nvPr/>
        </p:nvSpPr>
        <p:spPr>
          <a:xfrm>
            <a:off x="6927295" y="5858108"/>
            <a:ext cx="415498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=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6049548" y="5858108"/>
            <a:ext cx="394660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/>
          </a:p>
        </p:txBody>
      </p:sp>
      <p:sp>
        <p:nvSpPr>
          <p:cNvPr id="120" name="Прямоугольник 119"/>
          <p:cNvSpPr/>
          <p:nvPr/>
        </p:nvSpPr>
        <p:spPr>
          <a:xfrm>
            <a:off x="7383041" y="5858108"/>
            <a:ext cx="42931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21" name="Прямоугольник 120"/>
          <p:cNvSpPr/>
          <p:nvPr/>
        </p:nvSpPr>
        <p:spPr>
          <a:xfrm>
            <a:off x="6444208" y="5858108"/>
            <a:ext cx="42931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22" name="Прямоугольник 121"/>
          <p:cNvSpPr/>
          <p:nvPr/>
        </p:nvSpPr>
        <p:spPr>
          <a:xfrm>
            <a:off x="5568741" y="5858108"/>
            <a:ext cx="42931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5598982" y="5858108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6444208" y="5858108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2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99637" y="5200668"/>
            <a:ext cx="4436859" cy="244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9" name="TextBox 128"/>
          <p:cNvSpPr txBox="1"/>
          <p:nvPr/>
        </p:nvSpPr>
        <p:spPr>
          <a:xfrm>
            <a:off x="4637237" y="5305311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5933381" y="5305311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5360167" y="5305310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6581453" y="5305311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7229525" y="5305311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7896529" y="5305311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8525669" y="5301248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918666" y="5858108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Блок-схема: узел 78"/>
          <p:cNvSpPr/>
          <p:nvPr/>
        </p:nvSpPr>
        <p:spPr>
          <a:xfrm>
            <a:off x="6110486" y="5237933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Блок-схема: узел 49"/>
          <p:cNvSpPr/>
          <p:nvPr/>
        </p:nvSpPr>
        <p:spPr>
          <a:xfrm>
            <a:off x="8024587" y="5249873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Блок-схема: узел 77"/>
          <p:cNvSpPr/>
          <p:nvPr/>
        </p:nvSpPr>
        <p:spPr>
          <a:xfrm>
            <a:off x="8653293" y="5241251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420491" y="5858108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618516" y="2650980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536332"/>
            <a:ext cx="4436859" cy="244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1912" y="2536332"/>
            <a:ext cx="4436859" cy="244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7" name="Прямоугольник 86"/>
          <p:cNvSpPr/>
          <p:nvPr/>
        </p:nvSpPr>
        <p:spPr>
          <a:xfrm>
            <a:off x="1975300" y="3193528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1162622" y="3193528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79512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475656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902442" y="2640974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123728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Блок-схема: узел 92"/>
          <p:cNvSpPr/>
          <p:nvPr/>
        </p:nvSpPr>
        <p:spPr>
          <a:xfrm>
            <a:off x="1636297" y="2583954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Блок-схема: узел 93"/>
          <p:cNvSpPr/>
          <p:nvPr/>
        </p:nvSpPr>
        <p:spPr>
          <a:xfrm>
            <a:off x="7504734" y="2583954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3051" y="2072836"/>
            <a:ext cx="2653545" cy="438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6" name="TextBox 95"/>
          <p:cNvSpPr txBox="1"/>
          <p:nvPr/>
        </p:nvSpPr>
        <p:spPr>
          <a:xfrm>
            <a:off x="2771800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438804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788024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6084168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436096" y="2640974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735090" y="2636912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7380312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7344455" y="3193528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Блок-схема: узел 112"/>
          <p:cNvSpPr/>
          <p:nvPr/>
        </p:nvSpPr>
        <p:spPr>
          <a:xfrm>
            <a:off x="4211418" y="2585974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2598821" y="1638060"/>
            <a:ext cx="741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+4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0" name="Прямоугольник 139"/>
          <p:cNvSpPr/>
          <p:nvPr/>
        </p:nvSpPr>
        <p:spPr>
          <a:xfrm>
            <a:off x="323528" y="3193528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42" name="Прямоугольник 141"/>
          <p:cNvSpPr/>
          <p:nvPr/>
        </p:nvSpPr>
        <p:spPr>
          <a:xfrm>
            <a:off x="755576" y="3193528"/>
            <a:ext cx="394660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/>
          </a:p>
        </p:txBody>
      </p:sp>
      <p:sp>
        <p:nvSpPr>
          <p:cNvPr id="143" name="Прямоугольник 142"/>
          <p:cNvSpPr/>
          <p:nvPr/>
        </p:nvSpPr>
        <p:spPr>
          <a:xfrm>
            <a:off x="1547664" y="3193528"/>
            <a:ext cx="415498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=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44" name="Блок-схема: узел 143"/>
          <p:cNvSpPr/>
          <p:nvPr/>
        </p:nvSpPr>
        <p:spPr>
          <a:xfrm>
            <a:off x="8785323" y="2564904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5" name="Блок-схема: узел 144"/>
          <p:cNvSpPr/>
          <p:nvPr/>
        </p:nvSpPr>
        <p:spPr>
          <a:xfrm>
            <a:off x="6217822" y="2571874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6878" y="2192481"/>
            <a:ext cx="1349128" cy="436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7" name="TextBox 146"/>
          <p:cNvSpPr txBox="1"/>
          <p:nvPr/>
        </p:nvSpPr>
        <p:spPr>
          <a:xfrm>
            <a:off x="6516216" y="1772816"/>
            <a:ext cx="741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7837590" y="1768784"/>
            <a:ext cx="741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Прямоугольник 148"/>
          <p:cNvSpPr/>
          <p:nvPr/>
        </p:nvSpPr>
        <p:spPr>
          <a:xfrm>
            <a:off x="1156059" y="3193528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4067944" y="2636912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4515" y="1935685"/>
            <a:ext cx="563563" cy="72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2" name="TextBox 151"/>
          <p:cNvSpPr txBox="1"/>
          <p:nvPr/>
        </p:nvSpPr>
        <p:spPr>
          <a:xfrm>
            <a:off x="1977785" y="3193528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8031234" y="2636912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4" name="Прямоугольник 153"/>
          <p:cNvSpPr/>
          <p:nvPr/>
        </p:nvSpPr>
        <p:spPr>
          <a:xfrm>
            <a:off x="4830228" y="3193528"/>
            <a:ext cx="357190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55" name="Прямоугольник 154"/>
          <p:cNvSpPr/>
          <p:nvPr/>
        </p:nvSpPr>
        <p:spPr>
          <a:xfrm>
            <a:off x="5220072" y="3193528"/>
            <a:ext cx="394660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/>
          </a:p>
        </p:txBody>
      </p:sp>
      <p:sp>
        <p:nvSpPr>
          <p:cNvPr id="156" name="Прямоугольник 155"/>
          <p:cNvSpPr/>
          <p:nvPr/>
        </p:nvSpPr>
        <p:spPr>
          <a:xfrm>
            <a:off x="6876256" y="3193528"/>
            <a:ext cx="415498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=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57" name="Прямоугольник 156"/>
          <p:cNvSpPr/>
          <p:nvPr/>
        </p:nvSpPr>
        <p:spPr>
          <a:xfrm>
            <a:off x="6049548" y="3193528"/>
            <a:ext cx="394660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/>
          </a:p>
        </p:txBody>
      </p:sp>
      <p:sp>
        <p:nvSpPr>
          <p:cNvPr id="158" name="Прямоугольник 157"/>
          <p:cNvSpPr/>
          <p:nvPr/>
        </p:nvSpPr>
        <p:spPr>
          <a:xfrm>
            <a:off x="6492067" y="3193528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62" name="Прямоугольник 161"/>
          <p:cNvSpPr/>
          <p:nvPr/>
        </p:nvSpPr>
        <p:spPr>
          <a:xfrm>
            <a:off x="7332002" y="3193528"/>
            <a:ext cx="42931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63" name="Прямоугольник 162"/>
          <p:cNvSpPr/>
          <p:nvPr/>
        </p:nvSpPr>
        <p:spPr>
          <a:xfrm>
            <a:off x="6444208" y="3193528"/>
            <a:ext cx="42931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65" name="Прямоугольник 164"/>
          <p:cNvSpPr/>
          <p:nvPr/>
        </p:nvSpPr>
        <p:spPr>
          <a:xfrm>
            <a:off x="5610945" y="3193528"/>
            <a:ext cx="42931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69358" y="2190746"/>
            <a:ext cx="1349128" cy="436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653560" y="1712298"/>
            <a:ext cx="766588" cy="897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5" name="TextBox 174"/>
          <p:cNvSpPr txBox="1"/>
          <p:nvPr/>
        </p:nvSpPr>
        <p:spPr>
          <a:xfrm>
            <a:off x="79187" y="490799"/>
            <a:ext cx="92453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Вова дал задание лягушонку, белочке, бабочке и стрекозе выполнить сложение. Помоги им справиться с заданием.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3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4490" y="4697828"/>
            <a:ext cx="1046559" cy="859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9035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1912" y="2536332"/>
            <a:ext cx="4436859" cy="244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" name="Прямоугольник 70"/>
          <p:cNvSpPr/>
          <p:nvPr/>
        </p:nvSpPr>
        <p:spPr>
          <a:xfrm>
            <a:off x="1975300" y="3174175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1162622" y="3174175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79512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475656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02442" y="2640974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123728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44" name="Блок-схема: узел 43"/>
          <p:cNvSpPr/>
          <p:nvPr/>
        </p:nvSpPr>
        <p:spPr>
          <a:xfrm>
            <a:off x="1636297" y="2583954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3051" y="2072836"/>
            <a:ext cx="2653545" cy="438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" name="TextBox 54"/>
          <p:cNvSpPr txBox="1"/>
          <p:nvPr/>
        </p:nvSpPr>
        <p:spPr>
          <a:xfrm>
            <a:off x="2771800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38804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9187" y="490799"/>
            <a:ext cx="92453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Вова дал задание лягушонку, белочке, бабочке и стрекозе выполнить сложение. Помоги им справиться с заданием.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Блок-схема: узел 64"/>
          <p:cNvSpPr/>
          <p:nvPr/>
        </p:nvSpPr>
        <p:spPr>
          <a:xfrm>
            <a:off x="4211418" y="2585974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679903" y="1536658"/>
            <a:ext cx="741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+4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323528" y="3174175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755576" y="3174175"/>
            <a:ext cx="394660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1547664" y="3174175"/>
            <a:ext cx="415498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=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1156059" y="3174175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/>
          </a:p>
        </p:txBody>
      </p:sp>
      <p:sp>
        <p:nvSpPr>
          <p:cNvPr id="80" name="TextBox 79"/>
          <p:cNvSpPr txBox="1"/>
          <p:nvPr/>
        </p:nvSpPr>
        <p:spPr>
          <a:xfrm>
            <a:off x="4067944" y="2636912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99599" y="1806244"/>
            <a:ext cx="563563" cy="72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" name="TextBox 80"/>
          <p:cNvSpPr txBox="1"/>
          <p:nvPr/>
        </p:nvSpPr>
        <p:spPr>
          <a:xfrm>
            <a:off x="4074422" y="2636912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>
            <a:off x="4532911" y="1833965"/>
            <a:ext cx="0" cy="4403347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79512" y="116632"/>
            <a:ext cx="3381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39. Числа 1 - 7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9832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93064E-6 C 0.00799 -0.01573 -0.00121 -0.0007 0.00903 -0.00972 C 0.01407 -0.01411 0.01424 -0.01896 0.01997 -0.02174 C 0.02466 -0.02405 0.03455 -0.02659 0.03455 -0.02659 C 0.0408 -0.03076 0.04619 -0.03584 0.05278 -0.03885 C 0.06303 -0.04902 0.06858 -0.04879 0.08178 -0.05087 C 0.09271 -0.06081 0.10261 -0.05896 0.11632 -0.06058 C 0.15018 -0.07515 0.18195 -0.06405 0.21997 -0.06289 C 0.22605 -0.06035 0.23698 -0.05411 0.24185 -0.04856 C 0.2573 -0.03168 0.23785 -0.04948 0.25278 -0.03631 C 0.25903 -0.02336 0.25261 -0.03353 0.26181 -0.02659 C 0.26928 -0.02105 0.27935 -0.01064 0.28542 -0.00255 " pathEditMode="relative" ptsTypes="fffffffffffA">
                                      <p:cBhvr>
                                        <p:cTn id="1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81481E-6 L -0.23195 0.0773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97" y="3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75" grpId="0"/>
      <p:bldP spid="8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Box 113"/>
          <p:cNvSpPr txBox="1"/>
          <p:nvPr/>
        </p:nvSpPr>
        <p:spPr>
          <a:xfrm>
            <a:off x="8618516" y="2650980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536332"/>
            <a:ext cx="4436859" cy="244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1912" y="2536332"/>
            <a:ext cx="4436859" cy="244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" name="Прямоугольник 70"/>
          <p:cNvSpPr/>
          <p:nvPr/>
        </p:nvSpPr>
        <p:spPr>
          <a:xfrm>
            <a:off x="1975300" y="3203204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1162622" y="3203204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79512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475656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02442" y="2640974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123728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44" name="Блок-схема: узел 43"/>
          <p:cNvSpPr/>
          <p:nvPr/>
        </p:nvSpPr>
        <p:spPr>
          <a:xfrm>
            <a:off x="1636297" y="2583954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Блок-схема: узел 49"/>
          <p:cNvSpPr/>
          <p:nvPr/>
        </p:nvSpPr>
        <p:spPr>
          <a:xfrm>
            <a:off x="7504734" y="2583954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3051" y="2072836"/>
            <a:ext cx="2653545" cy="438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" name="TextBox 54"/>
          <p:cNvSpPr txBox="1"/>
          <p:nvPr/>
        </p:nvSpPr>
        <p:spPr>
          <a:xfrm>
            <a:off x="2771800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38804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788024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084168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436096" y="2640974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735090" y="2636912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380312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635434" y="2655043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9187" y="490799"/>
            <a:ext cx="92453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Вова дал задание лягушонку, белочке, бабочке и стрекозе выполнить сложение. Помоги им справиться с заданием.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Блок-схема: узел 64"/>
          <p:cNvSpPr/>
          <p:nvPr/>
        </p:nvSpPr>
        <p:spPr>
          <a:xfrm>
            <a:off x="4211418" y="2585974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598821" y="1638060"/>
            <a:ext cx="741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+4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323528" y="3203204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755576" y="3203204"/>
            <a:ext cx="394660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1547664" y="3203204"/>
            <a:ext cx="415498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=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78" name="Блок-схема: узел 77"/>
          <p:cNvSpPr/>
          <p:nvPr/>
        </p:nvSpPr>
        <p:spPr>
          <a:xfrm>
            <a:off x="8785323" y="2564904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Блок-схема: узел 78"/>
          <p:cNvSpPr/>
          <p:nvPr/>
        </p:nvSpPr>
        <p:spPr>
          <a:xfrm>
            <a:off x="6217822" y="2571874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6878" y="2192481"/>
            <a:ext cx="1349128" cy="436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5" name="TextBox 84"/>
          <p:cNvSpPr txBox="1"/>
          <p:nvPr/>
        </p:nvSpPr>
        <p:spPr>
          <a:xfrm>
            <a:off x="6516216" y="1772816"/>
            <a:ext cx="741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837590" y="1768784"/>
            <a:ext cx="741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1156059" y="3203204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/>
          </a:p>
        </p:txBody>
      </p:sp>
      <p:sp>
        <p:nvSpPr>
          <p:cNvPr id="80" name="TextBox 79"/>
          <p:cNvSpPr txBox="1"/>
          <p:nvPr/>
        </p:nvSpPr>
        <p:spPr>
          <a:xfrm>
            <a:off x="4067944" y="2636912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24814" y="1880727"/>
            <a:ext cx="563563" cy="72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" name="TextBox 80"/>
          <p:cNvSpPr txBox="1"/>
          <p:nvPr/>
        </p:nvSpPr>
        <p:spPr>
          <a:xfrm>
            <a:off x="1977785" y="3203204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8031234" y="2636912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4830228" y="3203204"/>
            <a:ext cx="357190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sz="2800" dirty="0"/>
          </a:p>
        </p:txBody>
      </p:sp>
      <p:sp>
        <p:nvSpPr>
          <p:cNvPr id="98" name="Прямоугольник 97"/>
          <p:cNvSpPr/>
          <p:nvPr/>
        </p:nvSpPr>
        <p:spPr>
          <a:xfrm>
            <a:off x="5220072" y="3203204"/>
            <a:ext cx="394660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/>
          </a:p>
        </p:txBody>
      </p:sp>
      <p:sp>
        <p:nvSpPr>
          <p:cNvPr id="99" name="Прямоугольник 98"/>
          <p:cNvSpPr/>
          <p:nvPr/>
        </p:nvSpPr>
        <p:spPr>
          <a:xfrm>
            <a:off x="6876256" y="3203204"/>
            <a:ext cx="415498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=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6049548" y="3203204"/>
            <a:ext cx="394660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/>
          </a:p>
        </p:txBody>
      </p:sp>
      <p:sp>
        <p:nvSpPr>
          <p:cNvPr id="104" name="Прямоугольник 103"/>
          <p:cNvSpPr/>
          <p:nvPr/>
        </p:nvSpPr>
        <p:spPr>
          <a:xfrm>
            <a:off x="6492067" y="3203204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002060"/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5165624" y="3736305"/>
            <a:ext cx="503556" cy="907549"/>
            <a:chOff x="5220572" y="4681691"/>
            <a:chExt cx="503556" cy="907549"/>
          </a:xfrm>
        </p:grpSpPr>
        <p:pic>
          <p:nvPicPr>
            <p:cNvPr id="103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5220572" y="4681691"/>
              <a:ext cx="503556" cy="3353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5" name="Прямоугольник 104"/>
            <p:cNvSpPr/>
            <p:nvPr/>
          </p:nvSpPr>
          <p:spPr>
            <a:xfrm>
              <a:off x="5275247" y="506602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2800" dirty="0">
                <a:solidFill>
                  <a:srgbClr val="002060"/>
                </a:solidFill>
              </a:endParaRPr>
            </a:p>
          </p:txBody>
        </p:sp>
      </p:grpSp>
      <p:sp>
        <p:nvSpPr>
          <p:cNvPr id="108" name="Прямоугольник 107"/>
          <p:cNvSpPr/>
          <p:nvPr/>
        </p:nvSpPr>
        <p:spPr>
          <a:xfrm>
            <a:off x="7332002" y="3203204"/>
            <a:ext cx="42931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6444208" y="3203204"/>
            <a:ext cx="42931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5610945" y="3203204"/>
            <a:ext cx="42931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69358" y="2190746"/>
            <a:ext cx="1349128" cy="436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653560" y="1712298"/>
            <a:ext cx="766588" cy="897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054144" y="1696743"/>
            <a:ext cx="766588" cy="897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4830228" y="3183851"/>
            <a:ext cx="1207307" cy="542573"/>
            <a:chOff x="4802124" y="3861048"/>
            <a:chExt cx="1207307" cy="542573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4802124" y="3861048"/>
              <a:ext cx="1198299" cy="542573"/>
              <a:chOff x="4802124" y="3861048"/>
              <a:chExt cx="1198299" cy="542573"/>
            </a:xfrm>
            <a:solidFill>
              <a:schemeClr val="bg1"/>
            </a:solidFill>
          </p:grpSpPr>
          <p:sp>
            <p:nvSpPr>
              <p:cNvPr id="72" name="Прямоугольник 71"/>
              <p:cNvSpPr/>
              <p:nvPr/>
            </p:nvSpPr>
            <p:spPr>
              <a:xfrm>
                <a:off x="4802124" y="3861048"/>
                <a:ext cx="385042" cy="523220"/>
              </a:xfrm>
              <a:prstGeom prst="rect">
                <a:avLst/>
              </a:prstGeom>
              <a:grpFill/>
              <a:ln>
                <a:solidFill>
                  <a:srgbClr val="0070C0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ru-RU" sz="28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endParaRPr lang="ru-RU" sz="2800" dirty="0"/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5234172" y="3861048"/>
                <a:ext cx="394660" cy="52322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ru-RU" sz="28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+</a:t>
                </a:r>
                <a:endParaRPr lang="ru-RU" sz="2800" dirty="0"/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5615381" y="3880401"/>
                <a:ext cx="385042" cy="52322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ru-RU" sz="2800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lang="ru-RU" sz="2800" dirty="0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84" name="Прямоугольник 83"/>
            <p:cNvSpPr/>
            <p:nvPr/>
          </p:nvSpPr>
          <p:spPr>
            <a:xfrm>
              <a:off x="5580112" y="3861048"/>
              <a:ext cx="429319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square">
              <a:spAutoFit/>
            </a:bodyPr>
            <a:lstStyle/>
            <a:p>
              <a:endParaRPr lang="ru-RU" sz="2800" dirty="0">
                <a:solidFill>
                  <a:srgbClr val="002060"/>
                </a:solidFill>
              </a:endParaRPr>
            </a:p>
          </p:txBody>
        </p:sp>
      </p:grpSp>
      <p:cxnSp>
        <p:nvCxnSpPr>
          <p:cNvPr id="62" name="Прямая соединительная линия 61"/>
          <p:cNvCxnSpPr/>
          <p:nvPr/>
        </p:nvCxnSpPr>
        <p:spPr>
          <a:xfrm>
            <a:off x="4532911" y="1833965"/>
            <a:ext cx="0" cy="4403347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79512" y="116632"/>
            <a:ext cx="3381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39. Числа 1 - 7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2045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0.00024 L 0.04115 -0.04093 C 0.05 -0.05018 0.06285 -0.05481 0.07639 -0.05481 C 0.09201 -0.05481 0.10434 -0.05018 0.11319 -0.04093 L 0.15486 0.00024 " pathEditMode="relative" rAng="0" ptsTypes="FffFF">
                                      <p:cBhvr>
                                        <p:cTn id="24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43" y="-27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87604E-6 L 0.03837 -0.03446 C 0.04635 -0.04233 0.05851 -0.04626 0.07101 -0.04626 C 0.08542 -0.04626 0.09688 -0.04233 0.10486 -0.03446 L 0.1434 3.87604E-6 " pathEditMode="relative" rAng="0" ptsTypes="FffFF">
                                      <p:cBhvr>
                                        <p:cTn id="58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70" y="-23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88714E-6 L -0.14097 0.0747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49" y="37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61" grpId="0"/>
      <p:bldP spid="78" grpId="0" animBg="1"/>
      <p:bldP spid="91" grpId="0" animBg="1"/>
      <p:bldP spid="104" grpId="0"/>
      <p:bldP spid="1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extBox 160"/>
          <p:cNvSpPr txBox="1"/>
          <p:nvPr/>
        </p:nvSpPr>
        <p:spPr>
          <a:xfrm>
            <a:off x="4067944" y="2634559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153301" y="3215831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/>
          </a:p>
        </p:txBody>
      </p:sp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0491" y="2249093"/>
            <a:ext cx="700300" cy="334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" name="TextBox 65"/>
          <p:cNvSpPr txBox="1"/>
          <p:nvPr/>
        </p:nvSpPr>
        <p:spPr>
          <a:xfrm>
            <a:off x="1753015" y="1465620"/>
            <a:ext cx="741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+1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193220"/>
            <a:ext cx="1804147" cy="371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6" name="TextBox 105"/>
          <p:cNvSpPr txBox="1"/>
          <p:nvPr/>
        </p:nvSpPr>
        <p:spPr>
          <a:xfrm>
            <a:off x="3090043" y="1465620"/>
            <a:ext cx="741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350446" y="3215831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/>
          </a:p>
        </p:txBody>
      </p:sp>
      <p:sp>
        <p:nvSpPr>
          <p:cNvPr id="108" name="Прямоугольник 107"/>
          <p:cNvSpPr/>
          <p:nvPr/>
        </p:nvSpPr>
        <p:spPr>
          <a:xfrm>
            <a:off x="782494" y="3215831"/>
            <a:ext cx="394660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/>
          </a:p>
        </p:txBody>
      </p:sp>
      <p:sp>
        <p:nvSpPr>
          <p:cNvPr id="109" name="Прямоугольник 108"/>
          <p:cNvSpPr/>
          <p:nvPr/>
        </p:nvSpPr>
        <p:spPr>
          <a:xfrm>
            <a:off x="2390791" y="3215831"/>
            <a:ext cx="415498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=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1611970" y="3215831"/>
            <a:ext cx="394660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/>
          </a:p>
        </p:txBody>
      </p:sp>
      <p:pic>
        <p:nvPicPr>
          <p:cNvPr id="12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73598" y="3861048"/>
            <a:ext cx="503556" cy="335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0" name="Прямоугольник 129"/>
          <p:cNvSpPr/>
          <p:nvPr/>
        </p:nvSpPr>
        <p:spPr>
          <a:xfrm>
            <a:off x="728273" y="4241191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38" name="Прямоугольник 137"/>
          <p:cNvSpPr/>
          <p:nvPr/>
        </p:nvSpPr>
        <p:spPr>
          <a:xfrm>
            <a:off x="2846537" y="3215831"/>
            <a:ext cx="42931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39" name="Прямоугольник 138"/>
          <p:cNvSpPr/>
          <p:nvPr/>
        </p:nvSpPr>
        <p:spPr>
          <a:xfrm>
            <a:off x="2006630" y="3215831"/>
            <a:ext cx="42931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41" name="Прямоугольник 140"/>
          <p:cNvSpPr/>
          <p:nvPr/>
        </p:nvSpPr>
        <p:spPr>
          <a:xfrm>
            <a:off x="1131163" y="3215831"/>
            <a:ext cx="42931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2029469" y="3215831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1912" y="2536332"/>
            <a:ext cx="4436859" cy="244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0" name="TextBox 69"/>
          <p:cNvSpPr txBox="1"/>
          <p:nvPr/>
        </p:nvSpPr>
        <p:spPr>
          <a:xfrm>
            <a:off x="179512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475656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902442" y="2640974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123728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Блок-схема: узел 73"/>
          <p:cNvSpPr/>
          <p:nvPr/>
        </p:nvSpPr>
        <p:spPr>
          <a:xfrm>
            <a:off x="1636297" y="2583954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771800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438804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Блок-схема: узел 76"/>
          <p:cNvSpPr/>
          <p:nvPr/>
        </p:nvSpPr>
        <p:spPr>
          <a:xfrm>
            <a:off x="4211418" y="2585974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067944" y="2636912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Блок-схема: узел 102"/>
          <p:cNvSpPr/>
          <p:nvPr/>
        </p:nvSpPr>
        <p:spPr>
          <a:xfrm>
            <a:off x="2281812" y="2586027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8160">
            <a:off x="1130233" y="2088005"/>
            <a:ext cx="696220" cy="612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8160">
            <a:off x="1798614" y="2068664"/>
            <a:ext cx="696220" cy="612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9" name="TextBox 158"/>
          <p:cNvSpPr txBox="1"/>
          <p:nvPr/>
        </p:nvSpPr>
        <p:spPr>
          <a:xfrm>
            <a:off x="79187" y="490799"/>
            <a:ext cx="92453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Вова дал задание лягушонку, белочке, бабочке и стрекозе выполнить сложение. Помоги им справиться с заданием.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>
            <a:off x="4532911" y="1833965"/>
            <a:ext cx="0" cy="4403347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179512" y="116632"/>
            <a:ext cx="3381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39. Числа 1 - 7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6891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65402E-6 L 0.01875 -0.06891 C 0.02292 -0.08441 0.02882 -0.09227 0.0349 -0.09227 C 0.04201 -0.09227 0.04774 -0.08441 0.05174 -0.06891 L 0.07083 -3.65402E-6 " pathEditMode="relative" rAng="0" ptsTypes="FffFF">
                                      <p:cBhvr>
                                        <p:cTn id="12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-4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2766E-6 L 0.05834 -0.06175 C 0.07084 -0.07563 0.08941 -0.08279 0.10816 -0.08279 C 0.13021 -0.08279 0.14757 -0.07563 0.1599 -0.06175 L 0.2191 1.2766E-6 " pathEditMode="relative" rAng="0" ptsTypes="FffFF">
                                      <p:cBhvr>
                                        <p:cTn id="42" dur="2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55" y="-41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74746E-6 L -0.12969 0.08765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93" y="43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30" grpId="0" animBg="1"/>
      <p:bldP spid="80" grpId="0"/>
      <p:bldP spid="82" grpId="0"/>
      <p:bldP spid="10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1153301" y="3222344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/>
          </a:p>
        </p:txBody>
      </p:sp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0491" y="2249093"/>
            <a:ext cx="700300" cy="334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" name="TextBox 65"/>
          <p:cNvSpPr txBox="1"/>
          <p:nvPr/>
        </p:nvSpPr>
        <p:spPr>
          <a:xfrm>
            <a:off x="1753015" y="1465620"/>
            <a:ext cx="741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+1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64064" y="2214559"/>
            <a:ext cx="1897340" cy="383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5" name="TextBox 84"/>
          <p:cNvSpPr txBox="1"/>
          <p:nvPr/>
        </p:nvSpPr>
        <p:spPr>
          <a:xfrm>
            <a:off x="6854911" y="1480645"/>
            <a:ext cx="741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8079047" y="1480645"/>
            <a:ext cx="741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+1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193220"/>
            <a:ext cx="1804147" cy="371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6" name="TextBox 105"/>
          <p:cNvSpPr txBox="1"/>
          <p:nvPr/>
        </p:nvSpPr>
        <p:spPr>
          <a:xfrm>
            <a:off x="3090043" y="1465620"/>
            <a:ext cx="741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350446" y="3222344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/>
          </a:p>
        </p:txBody>
      </p:sp>
      <p:sp>
        <p:nvSpPr>
          <p:cNvPr id="108" name="Прямоугольник 107"/>
          <p:cNvSpPr/>
          <p:nvPr/>
        </p:nvSpPr>
        <p:spPr>
          <a:xfrm>
            <a:off x="782494" y="3222344"/>
            <a:ext cx="394660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/>
          </a:p>
        </p:txBody>
      </p:sp>
      <p:sp>
        <p:nvSpPr>
          <p:cNvPr id="109" name="Прямоугольник 108"/>
          <p:cNvSpPr/>
          <p:nvPr/>
        </p:nvSpPr>
        <p:spPr>
          <a:xfrm>
            <a:off x="2390791" y="3222344"/>
            <a:ext cx="415498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=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1611970" y="3222344"/>
            <a:ext cx="394660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/>
          </a:p>
        </p:txBody>
      </p:sp>
      <p:pic>
        <p:nvPicPr>
          <p:cNvPr id="12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73598" y="3861048"/>
            <a:ext cx="503556" cy="335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0" name="Прямоугольник 129"/>
          <p:cNvSpPr/>
          <p:nvPr/>
        </p:nvSpPr>
        <p:spPr>
          <a:xfrm>
            <a:off x="728273" y="4241191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38" name="Прямоугольник 137"/>
          <p:cNvSpPr/>
          <p:nvPr/>
        </p:nvSpPr>
        <p:spPr>
          <a:xfrm>
            <a:off x="2846537" y="3222344"/>
            <a:ext cx="42931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39" name="Прямоугольник 138"/>
          <p:cNvSpPr/>
          <p:nvPr/>
        </p:nvSpPr>
        <p:spPr>
          <a:xfrm>
            <a:off x="2006630" y="3222344"/>
            <a:ext cx="42931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41" name="Прямоугольник 140"/>
          <p:cNvSpPr/>
          <p:nvPr/>
        </p:nvSpPr>
        <p:spPr>
          <a:xfrm>
            <a:off x="1131163" y="3222344"/>
            <a:ext cx="42931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4639" y="2217823"/>
            <a:ext cx="725812" cy="412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0" name="Прямоугольник 79"/>
          <p:cNvSpPr/>
          <p:nvPr/>
        </p:nvSpPr>
        <p:spPr>
          <a:xfrm>
            <a:off x="2029469" y="3222344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1912" y="2536332"/>
            <a:ext cx="4436859" cy="244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0" name="TextBox 69"/>
          <p:cNvSpPr txBox="1"/>
          <p:nvPr/>
        </p:nvSpPr>
        <p:spPr>
          <a:xfrm>
            <a:off x="179512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475656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902442" y="2640974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123728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Блок-схема: узел 73"/>
          <p:cNvSpPr/>
          <p:nvPr/>
        </p:nvSpPr>
        <p:spPr>
          <a:xfrm>
            <a:off x="1636297" y="2583954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771800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438804" y="2640975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Блок-схема: узел 76"/>
          <p:cNvSpPr/>
          <p:nvPr/>
        </p:nvSpPr>
        <p:spPr>
          <a:xfrm>
            <a:off x="4211418" y="2585974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067944" y="2636912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Блок-схема: узел 102"/>
          <p:cNvSpPr/>
          <p:nvPr/>
        </p:nvSpPr>
        <p:spPr>
          <a:xfrm>
            <a:off x="2281812" y="2586027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8160">
            <a:off x="3792779" y="2081374"/>
            <a:ext cx="696220" cy="612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4" name="Прямоугольник 113"/>
          <p:cNvSpPr/>
          <p:nvPr/>
        </p:nvSpPr>
        <p:spPr>
          <a:xfrm>
            <a:off x="4788024" y="3222344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/>
          </a:p>
        </p:txBody>
      </p:sp>
      <p:sp>
        <p:nvSpPr>
          <p:cNvPr id="115" name="Прямоугольник 114"/>
          <p:cNvSpPr/>
          <p:nvPr/>
        </p:nvSpPr>
        <p:spPr>
          <a:xfrm>
            <a:off x="5220072" y="3222344"/>
            <a:ext cx="394660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/>
          </a:p>
        </p:txBody>
      </p:sp>
      <p:sp>
        <p:nvSpPr>
          <p:cNvPr id="116" name="Прямоугольник 115"/>
          <p:cNvSpPr/>
          <p:nvPr/>
        </p:nvSpPr>
        <p:spPr>
          <a:xfrm>
            <a:off x="6927295" y="3222344"/>
            <a:ext cx="415498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=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6049548" y="3222344"/>
            <a:ext cx="394660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/>
          </a:p>
        </p:txBody>
      </p:sp>
      <p:pic>
        <p:nvPicPr>
          <p:cNvPr id="11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148564" y="3861048"/>
            <a:ext cx="503556" cy="335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9" name="Прямоугольник 118"/>
          <p:cNvSpPr/>
          <p:nvPr/>
        </p:nvSpPr>
        <p:spPr>
          <a:xfrm>
            <a:off x="5203239" y="4196388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20" name="Прямоугольник 119"/>
          <p:cNvSpPr/>
          <p:nvPr/>
        </p:nvSpPr>
        <p:spPr>
          <a:xfrm>
            <a:off x="7383041" y="3222344"/>
            <a:ext cx="42931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21" name="Прямоугольник 120"/>
          <p:cNvSpPr/>
          <p:nvPr/>
        </p:nvSpPr>
        <p:spPr>
          <a:xfrm>
            <a:off x="6444208" y="3222344"/>
            <a:ext cx="42931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22" name="Прямоугольник 121"/>
          <p:cNvSpPr/>
          <p:nvPr/>
        </p:nvSpPr>
        <p:spPr>
          <a:xfrm>
            <a:off x="5568741" y="3222344"/>
            <a:ext cx="42931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2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4490" y="2062064"/>
            <a:ext cx="1046559" cy="859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4" name="Прямоугольник 123"/>
          <p:cNvSpPr/>
          <p:nvPr/>
        </p:nvSpPr>
        <p:spPr>
          <a:xfrm>
            <a:off x="5598982" y="3222344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/>
          </a:p>
        </p:txBody>
      </p:sp>
      <p:sp>
        <p:nvSpPr>
          <p:cNvPr id="125" name="Прямоугольник 124"/>
          <p:cNvSpPr/>
          <p:nvPr/>
        </p:nvSpPr>
        <p:spPr>
          <a:xfrm>
            <a:off x="6444208" y="3222344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/>
          </a:p>
        </p:txBody>
      </p:sp>
      <p:pic>
        <p:nvPicPr>
          <p:cNvPr id="12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38124" y="1873571"/>
            <a:ext cx="1046559" cy="859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99637" y="2564904"/>
            <a:ext cx="4436859" cy="244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9" name="TextBox 128"/>
          <p:cNvSpPr txBox="1"/>
          <p:nvPr/>
        </p:nvSpPr>
        <p:spPr>
          <a:xfrm>
            <a:off x="4637237" y="2669547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5933381" y="2669547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5360167" y="2669546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6581453" y="2669547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7229525" y="2669547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7896529" y="2669547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8525669" y="2665484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918666" y="3222344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Блок-схема: узел 78"/>
          <p:cNvSpPr/>
          <p:nvPr/>
        </p:nvSpPr>
        <p:spPr>
          <a:xfrm>
            <a:off x="6110486" y="2602169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Блок-схема: узел 49"/>
          <p:cNvSpPr/>
          <p:nvPr/>
        </p:nvSpPr>
        <p:spPr>
          <a:xfrm>
            <a:off x="8024587" y="2614109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Блок-схема: узел 77"/>
          <p:cNvSpPr/>
          <p:nvPr/>
        </p:nvSpPr>
        <p:spPr>
          <a:xfrm>
            <a:off x="8653293" y="2605487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9187" y="490799"/>
            <a:ext cx="92453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Вова дал задание лягушонку, белочке, бабочке и стрекозе выполнить сложение. Помоги им справиться с заданием.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>
            <a:off x="4532911" y="1833965"/>
            <a:ext cx="0" cy="4403347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79512" y="116632"/>
            <a:ext cx="3381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39. Числа 1 - 7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353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34 -0.02729 L 0.05955 -0.07077 C 0.07274 -0.08048 0.09288 -0.08557 0.11371 -0.08557 C 0.13785 -0.08557 0.15694 -0.08048 0.17014 -0.07077 L 0.23455 -0.02729 " pathEditMode="relative" rAng="0" ptsTypes="FffFF">
                                      <p:cBhvr>
                                        <p:cTn id="12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44" y="-29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9704E-6 L 0.01909 -0.08811 C 0.02309 -0.108 0.02916 -0.11818 0.03541 -0.11818 C 0.0427 -0.11818 0.04843 -0.108 0.05243 -0.08811 L 0.07187 1.9704E-6 " pathEditMode="relative" rAng="0" ptsTypes="FffFF">
                                      <p:cBhvr>
                                        <p:cTn id="35" dur="2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94" y="-59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74746E-6 L -0.12969 0.08765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93" y="43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P spid="124" grpId="0"/>
      <p:bldP spid="125" grpId="0"/>
      <p:bldP spid="1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1153301" y="5858108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/>
          </a:p>
        </p:txBody>
      </p:sp>
      <p:sp>
        <p:nvSpPr>
          <p:cNvPr id="107" name="Прямоугольник 106"/>
          <p:cNvSpPr/>
          <p:nvPr/>
        </p:nvSpPr>
        <p:spPr>
          <a:xfrm>
            <a:off x="350446" y="5858108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/>
          </a:p>
        </p:txBody>
      </p:sp>
      <p:sp>
        <p:nvSpPr>
          <p:cNvPr id="108" name="Прямоугольник 107"/>
          <p:cNvSpPr/>
          <p:nvPr/>
        </p:nvSpPr>
        <p:spPr>
          <a:xfrm>
            <a:off x="782494" y="5858108"/>
            <a:ext cx="394660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/>
          </a:p>
        </p:txBody>
      </p:sp>
      <p:sp>
        <p:nvSpPr>
          <p:cNvPr id="109" name="Прямоугольник 108"/>
          <p:cNvSpPr/>
          <p:nvPr/>
        </p:nvSpPr>
        <p:spPr>
          <a:xfrm>
            <a:off x="2390791" y="5858108"/>
            <a:ext cx="415498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=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1611970" y="5858108"/>
            <a:ext cx="394660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/>
          </a:p>
        </p:txBody>
      </p:sp>
      <p:sp>
        <p:nvSpPr>
          <p:cNvPr id="138" name="Прямоугольник 137"/>
          <p:cNvSpPr/>
          <p:nvPr/>
        </p:nvSpPr>
        <p:spPr>
          <a:xfrm>
            <a:off x="2846537" y="5858108"/>
            <a:ext cx="42931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2029469" y="5858108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114" name="Прямоугольник 113"/>
          <p:cNvSpPr/>
          <p:nvPr/>
        </p:nvSpPr>
        <p:spPr>
          <a:xfrm>
            <a:off x="4788024" y="5858108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/>
          </a:p>
        </p:txBody>
      </p:sp>
      <p:sp>
        <p:nvSpPr>
          <p:cNvPr id="115" name="Прямоугольник 114"/>
          <p:cNvSpPr/>
          <p:nvPr/>
        </p:nvSpPr>
        <p:spPr>
          <a:xfrm>
            <a:off x="5220072" y="5858108"/>
            <a:ext cx="394660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/>
          </a:p>
        </p:txBody>
      </p:sp>
      <p:sp>
        <p:nvSpPr>
          <p:cNvPr id="116" name="Прямоугольник 115"/>
          <p:cNvSpPr/>
          <p:nvPr/>
        </p:nvSpPr>
        <p:spPr>
          <a:xfrm>
            <a:off x="6927295" y="5858108"/>
            <a:ext cx="415498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=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6049548" y="5858108"/>
            <a:ext cx="394660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/>
          </a:p>
        </p:txBody>
      </p:sp>
      <p:sp>
        <p:nvSpPr>
          <p:cNvPr id="124" name="Прямоугольник 123"/>
          <p:cNvSpPr/>
          <p:nvPr/>
        </p:nvSpPr>
        <p:spPr>
          <a:xfrm>
            <a:off x="5598982" y="5858108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/>
          </a:p>
        </p:txBody>
      </p:sp>
      <p:sp>
        <p:nvSpPr>
          <p:cNvPr id="125" name="Прямоугольник 124"/>
          <p:cNvSpPr/>
          <p:nvPr/>
        </p:nvSpPr>
        <p:spPr>
          <a:xfrm>
            <a:off x="6444208" y="5858108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/>
          </a:p>
        </p:txBody>
      </p:sp>
      <p:sp>
        <p:nvSpPr>
          <p:cNvPr id="62" name="TextBox 61"/>
          <p:cNvSpPr txBox="1"/>
          <p:nvPr/>
        </p:nvSpPr>
        <p:spPr>
          <a:xfrm>
            <a:off x="7420491" y="5858108"/>
            <a:ext cx="357190" cy="52322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1975300" y="3212976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1162622" y="3212976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7344455" y="3212976"/>
            <a:ext cx="357190" cy="52322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0" name="Прямоугольник 139"/>
          <p:cNvSpPr/>
          <p:nvPr/>
        </p:nvSpPr>
        <p:spPr>
          <a:xfrm>
            <a:off x="323528" y="3212976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/>
          </a:p>
        </p:txBody>
      </p:sp>
      <p:sp>
        <p:nvSpPr>
          <p:cNvPr id="142" name="Прямоугольник 141"/>
          <p:cNvSpPr/>
          <p:nvPr/>
        </p:nvSpPr>
        <p:spPr>
          <a:xfrm>
            <a:off x="755576" y="3212976"/>
            <a:ext cx="394660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/>
          </a:p>
        </p:txBody>
      </p:sp>
      <p:sp>
        <p:nvSpPr>
          <p:cNvPr id="143" name="Прямоугольник 142"/>
          <p:cNvSpPr/>
          <p:nvPr/>
        </p:nvSpPr>
        <p:spPr>
          <a:xfrm>
            <a:off x="1547664" y="3212976"/>
            <a:ext cx="415498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=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56" name="Прямоугольник 155"/>
          <p:cNvSpPr/>
          <p:nvPr/>
        </p:nvSpPr>
        <p:spPr>
          <a:xfrm>
            <a:off x="6876256" y="3212976"/>
            <a:ext cx="415498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=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57" name="Прямоугольник 156"/>
          <p:cNvSpPr/>
          <p:nvPr/>
        </p:nvSpPr>
        <p:spPr>
          <a:xfrm>
            <a:off x="6049548" y="3212976"/>
            <a:ext cx="394660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/>
          </a:p>
        </p:txBody>
      </p:sp>
      <p:sp>
        <p:nvSpPr>
          <p:cNvPr id="158" name="Прямоугольник 157"/>
          <p:cNvSpPr/>
          <p:nvPr/>
        </p:nvSpPr>
        <p:spPr>
          <a:xfrm>
            <a:off x="6492067" y="3212976"/>
            <a:ext cx="385042" cy="52322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72" name="Прямоугольник 171"/>
          <p:cNvSpPr/>
          <p:nvPr/>
        </p:nvSpPr>
        <p:spPr>
          <a:xfrm>
            <a:off x="4842241" y="3212976"/>
            <a:ext cx="385042" cy="52322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/>
          </a:p>
        </p:txBody>
      </p:sp>
      <p:sp>
        <p:nvSpPr>
          <p:cNvPr id="173" name="Прямоугольник 172"/>
          <p:cNvSpPr/>
          <p:nvPr/>
        </p:nvSpPr>
        <p:spPr>
          <a:xfrm>
            <a:off x="5274289" y="3212976"/>
            <a:ext cx="394660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/>
          </a:p>
        </p:txBody>
      </p:sp>
      <p:sp>
        <p:nvSpPr>
          <p:cNvPr id="171" name="Прямоугольник 170"/>
          <p:cNvSpPr/>
          <p:nvPr/>
        </p:nvSpPr>
        <p:spPr>
          <a:xfrm>
            <a:off x="5620229" y="3212976"/>
            <a:ext cx="429319" cy="52322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79187" y="490799"/>
            <a:ext cx="92453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!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Число четыре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можно прибавлять  и вычитать разными способами.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Назовите эти способы.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2" name="Группа 31"/>
          <p:cNvGrpSpPr/>
          <p:nvPr/>
        </p:nvGrpSpPr>
        <p:grpSpPr>
          <a:xfrm>
            <a:off x="141912" y="1638060"/>
            <a:ext cx="9038493" cy="1536140"/>
            <a:chOff x="141912" y="1638060"/>
            <a:chExt cx="9038493" cy="1536140"/>
          </a:xfrm>
        </p:grpSpPr>
        <p:sp>
          <p:nvSpPr>
            <p:cNvPr id="33" name="TextBox 32"/>
            <p:cNvSpPr txBox="1"/>
            <p:nvPr/>
          </p:nvSpPr>
          <p:spPr>
            <a:xfrm>
              <a:off x="8618516" y="2650980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4" name="Группа 33"/>
            <p:cNvGrpSpPr/>
            <p:nvPr/>
          </p:nvGrpSpPr>
          <p:grpSpPr>
            <a:xfrm>
              <a:off x="141912" y="1638060"/>
              <a:ext cx="9038493" cy="1526135"/>
              <a:chOff x="141912" y="1638060"/>
              <a:chExt cx="9038493" cy="1526135"/>
            </a:xfrm>
          </p:grpSpPr>
          <p:pic>
            <p:nvPicPr>
              <p:cNvPr id="35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6016" y="2536332"/>
                <a:ext cx="4436859" cy="2445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6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1912" y="2536332"/>
                <a:ext cx="4436859" cy="2445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7" name="TextBox 36"/>
              <p:cNvSpPr txBox="1"/>
              <p:nvPr/>
            </p:nvSpPr>
            <p:spPr>
              <a:xfrm>
                <a:off x="179512" y="2640975"/>
                <a:ext cx="3571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1</a:t>
                </a:r>
                <a:endParaRPr lang="ru-RU" sz="28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475656" y="2640975"/>
                <a:ext cx="3571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endParaRPr lang="ru-RU" sz="28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902442" y="2640974"/>
                <a:ext cx="3571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lang="ru-RU" sz="28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2123728" y="2640975"/>
                <a:ext cx="3571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4</a:t>
                </a:r>
                <a:endParaRPr lang="ru-RU" sz="28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Блок-схема: узел 40"/>
              <p:cNvSpPr/>
              <p:nvPr/>
            </p:nvSpPr>
            <p:spPr>
              <a:xfrm>
                <a:off x="1636297" y="2583954"/>
                <a:ext cx="107157" cy="107157"/>
              </a:xfrm>
              <a:prstGeom prst="flowChartConnector">
                <a:avLst/>
              </a:prstGeom>
              <a:solidFill>
                <a:srgbClr val="FF0000"/>
              </a:solidFill>
              <a:ln w="19050">
                <a:solidFill>
                  <a:srgbClr val="C0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Блок-схема: узел 41"/>
              <p:cNvSpPr/>
              <p:nvPr/>
            </p:nvSpPr>
            <p:spPr>
              <a:xfrm>
                <a:off x="7504734" y="2583954"/>
                <a:ext cx="107157" cy="107157"/>
              </a:xfrm>
              <a:prstGeom prst="flowChartConnector">
                <a:avLst/>
              </a:prstGeom>
              <a:solidFill>
                <a:srgbClr val="FF0000"/>
              </a:solidFill>
              <a:ln w="19050">
                <a:solidFill>
                  <a:srgbClr val="C0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43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53051" y="2072836"/>
                <a:ext cx="2653545" cy="4383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4" name="TextBox 43"/>
              <p:cNvSpPr txBox="1"/>
              <p:nvPr/>
            </p:nvSpPr>
            <p:spPr>
              <a:xfrm>
                <a:off x="2771800" y="2640975"/>
                <a:ext cx="3571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5</a:t>
                </a:r>
                <a:endParaRPr lang="ru-RU" sz="28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3438804" y="2640975"/>
                <a:ext cx="3571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6</a:t>
                </a:r>
                <a:endParaRPr lang="ru-RU" sz="28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4788024" y="2640975"/>
                <a:ext cx="3571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1</a:t>
                </a:r>
                <a:endParaRPr lang="ru-RU" sz="28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6084168" y="2640975"/>
                <a:ext cx="3571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endParaRPr lang="ru-RU" sz="28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5436096" y="2640974"/>
                <a:ext cx="3571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lang="ru-RU" sz="28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6735090" y="2636912"/>
                <a:ext cx="3571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4</a:t>
                </a:r>
                <a:endParaRPr lang="ru-RU" sz="28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7380312" y="2640975"/>
                <a:ext cx="3571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5</a:t>
                </a:r>
                <a:endParaRPr lang="ru-RU" sz="28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" name="Блок-схема: узел 50"/>
              <p:cNvSpPr/>
              <p:nvPr/>
            </p:nvSpPr>
            <p:spPr>
              <a:xfrm>
                <a:off x="4211418" y="2585974"/>
                <a:ext cx="107157" cy="107157"/>
              </a:xfrm>
              <a:prstGeom prst="flowChartConnector">
                <a:avLst/>
              </a:prstGeom>
              <a:solidFill>
                <a:srgbClr val="FF0000"/>
              </a:solidFill>
              <a:ln w="19050">
                <a:solidFill>
                  <a:srgbClr val="C0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2598821" y="1638060"/>
                <a:ext cx="74142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+4</a:t>
                </a:r>
                <a:endParaRPr lang="ru-RU" sz="28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" name="Блок-схема: узел 52"/>
              <p:cNvSpPr/>
              <p:nvPr/>
            </p:nvSpPr>
            <p:spPr>
              <a:xfrm>
                <a:off x="8785323" y="2564904"/>
                <a:ext cx="107157" cy="107157"/>
              </a:xfrm>
              <a:prstGeom prst="flowChartConnector">
                <a:avLst/>
              </a:prstGeom>
              <a:solidFill>
                <a:srgbClr val="FF0000"/>
              </a:solidFill>
              <a:ln w="19050">
                <a:solidFill>
                  <a:srgbClr val="C0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Блок-схема: узел 53"/>
              <p:cNvSpPr/>
              <p:nvPr/>
            </p:nvSpPr>
            <p:spPr>
              <a:xfrm>
                <a:off x="6217822" y="2571874"/>
                <a:ext cx="107157" cy="107157"/>
              </a:xfrm>
              <a:prstGeom prst="flowChartConnector">
                <a:avLst/>
              </a:prstGeom>
              <a:solidFill>
                <a:srgbClr val="FF0000"/>
              </a:solidFill>
              <a:ln w="19050">
                <a:solidFill>
                  <a:srgbClr val="C0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55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46878" y="2192481"/>
                <a:ext cx="1349128" cy="4369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56" name="TextBox 55"/>
              <p:cNvSpPr txBox="1"/>
              <p:nvPr/>
            </p:nvSpPr>
            <p:spPr>
              <a:xfrm>
                <a:off x="6516216" y="1772816"/>
                <a:ext cx="74142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+2</a:t>
                </a:r>
                <a:endParaRPr lang="ru-RU" sz="28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7837590" y="1768784"/>
                <a:ext cx="74142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+2</a:t>
                </a:r>
                <a:endParaRPr lang="ru-RU" sz="28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4067944" y="2636912"/>
                <a:ext cx="3571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7</a:t>
                </a:r>
                <a:endParaRPr lang="ru-RU" sz="28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59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24814" y="1857311"/>
                <a:ext cx="563563" cy="7286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0" name="TextBox 59"/>
              <p:cNvSpPr txBox="1"/>
              <p:nvPr/>
            </p:nvSpPr>
            <p:spPr>
              <a:xfrm>
                <a:off x="8031234" y="2636912"/>
                <a:ext cx="3571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6</a:t>
                </a:r>
                <a:endParaRPr lang="ru-RU" sz="28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61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69358" y="2190746"/>
                <a:ext cx="1349128" cy="4369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3" name="Picture 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13817" y="1745974"/>
                <a:ext cx="766588" cy="8979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64" name="Группа 63"/>
          <p:cNvGrpSpPr/>
          <p:nvPr/>
        </p:nvGrpSpPr>
        <p:grpSpPr>
          <a:xfrm>
            <a:off x="141912" y="4351277"/>
            <a:ext cx="9055176" cy="1477254"/>
            <a:chOff x="141912" y="4351277"/>
            <a:chExt cx="9055176" cy="1477254"/>
          </a:xfrm>
        </p:grpSpPr>
        <p:pic>
          <p:nvPicPr>
            <p:cNvPr id="6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0491" y="4884857"/>
              <a:ext cx="700300" cy="3348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6" name="TextBox 65"/>
            <p:cNvSpPr txBox="1"/>
            <p:nvPr/>
          </p:nvSpPr>
          <p:spPr>
            <a:xfrm>
              <a:off x="1791962" y="4447847"/>
              <a:ext cx="7414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+1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6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4064" y="4850323"/>
              <a:ext cx="1897340" cy="383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0" name="TextBox 69"/>
            <p:cNvSpPr txBox="1"/>
            <p:nvPr/>
          </p:nvSpPr>
          <p:spPr>
            <a:xfrm>
              <a:off x="6710895" y="4462872"/>
              <a:ext cx="7414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+3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8151055" y="4462872"/>
              <a:ext cx="7414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+1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4828984"/>
              <a:ext cx="1804147" cy="3716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3" name="TextBox 72"/>
            <p:cNvSpPr txBox="1"/>
            <p:nvPr/>
          </p:nvSpPr>
          <p:spPr>
            <a:xfrm>
              <a:off x="3128990" y="4447847"/>
              <a:ext cx="7414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+3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34639" y="4853587"/>
              <a:ext cx="725812" cy="4126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912" y="5172096"/>
              <a:ext cx="4436859" cy="244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6" name="TextBox 75"/>
            <p:cNvSpPr txBox="1"/>
            <p:nvPr/>
          </p:nvSpPr>
          <p:spPr>
            <a:xfrm>
              <a:off x="179512" y="5276739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475656" y="5276739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902442" y="5276738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123728" y="5276739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Блок-схема: узел 80"/>
            <p:cNvSpPr/>
            <p:nvPr/>
          </p:nvSpPr>
          <p:spPr>
            <a:xfrm>
              <a:off x="1636297" y="5219718"/>
              <a:ext cx="107157" cy="107157"/>
            </a:xfrm>
            <a:prstGeom prst="flowChartConnector">
              <a:avLst/>
            </a:prstGeom>
            <a:solidFill>
              <a:srgbClr val="FF0000"/>
            </a:solidFill>
            <a:ln w="19050"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771800" y="5276739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438804" y="5276739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Блок-схема: узел 83"/>
            <p:cNvSpPr/>
            <p:nvPr/>
          </p:nvSpPr>
          <p:spPr>
            <a:xfrm>
              <a:off x="4211418" y="5221738"/>
              <a:ext cx="107157" cy="107157"/>
            </a:xfrm>
            <a:prstGeom prst="flowChartConnector">
              <a:avLst/>
            </a:prstGeom>
            <a:solidFill>
              <a:srgbClr val="FF0000"/>
            </a:solidFill>
            <a:ln w="19050"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4067944" y="5272676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Блок-схема: узел 85"/>
            <p:cNvSpPr/>
            <p:nvPr/>
          </p:nvSpPr>
          <p:spPr>
            <a:xfrm>
              <a:off x="2281812" y="5221791"/>
              <a:ext cx="107157" cy="107157"/>
            </a:xfrm>
            <a:prstGeom prst="flowChartConnector">
              <a:avLst/>
            </a:prstGeom>
            <a:solidFill>
              <a:srgbClr val="FF0000"/>
            </a:solidFill>
            <a:ln w="19050"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89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118160">
              <a:off x="3996644" y="4583563"/>
              <a:ext cx="696220" cy="6126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9637" y="5200668"/>
              <a:ext cx="4436859" cy="244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1" name="TextBox 90"/>
            <p:cNvSpPr txBox="1"/>
            <p:nvPr/>
          </p:nvSpPr>
          <p:spPr>
            <a:xfrm>
              <a:off x="4637237" y="5305311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5933381" y="5305311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5360167" y="5305310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6581453" y="5305311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7229525" y="5305311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7896529" y="5305311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8525669" y="5301248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Блок-схема: узел 97"/>
            <p:cNvSpPr/>
            <p:nvPr/>
          </p:nvSpPr>
          <p:spPr>
            <a:xfrm>
              <a:off x="6110486" y="5237933"/>
              <a:ext cx="107157" cy="107157"/>
            </a:xfrm>
            <a:prstGeom prst="flowChartConnector">
              <a:avLst/>
            </a:prstGeom>
            <a:solidFill>
              <a:srgbClr val="FF0000"/>
            </a:solidFill>
            <a:ln w="19050"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Блок-схема: узел 98"/>
            <p:cNvSpPr/>
            <p:nvPr/>
          </p:nvSpPr>
          <p:spPr>
            <a:xfrm>
              <a:off x="8024587" y="5249873"/>
              <a:ext cx="107157" cy="107157"/>
            </a:xfrm>
            <a:prstGeom prst="flowChartConnector">
              <a:avLst/>
            </a:prstGeom>
            <a:solidFill>
              <a:srgbClr val="FF0000"/>
            </a:solidFill>
            <a:ln w="19050"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Блок-схема: узел 99"/>
            <p:cNvSpPr/>
            <p:nvPr/>
          </p:nvSpPr>
          <p:spPr>
            <a:xfrm>
              <a:off x="8653293" y="5241251"/>
              <a:ext cx="107157" cy="107157"/>
            </a:xfrm>
            <a:prstGeom prst="flowChartConnector">
              <a:avLst/>
            </a:prstGeom>
            <a:solidFill>
              <a:srgbClr val="FF0000"/>
            </a:solidFill>
            <a:ln w="19050"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1" name="Picture 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0529" y="4351277"/>
              <a:ext cx="1046559" cy="8594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cxnSp>
        <p:nvCxnSpPr>
          <p:cNvPr id="102" name="Прямая соединительная линия 101"/>
          <p:cNvCxnSpPr/>
          <p:nvPr/>
        </p:nvCxnSpPr>
        <p:spPr>
          <a:xfrm>
            <a:off x="4532911" y="1833965"/>
            <a:ext cx="0" cy="4403347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179512" y="116632"/>
            <a:ext cx="3381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39. Числа 1 - 7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4106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3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3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7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1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3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1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16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9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500"/>
                            </p:stCondLst>
                            <p:childTnLst>
                              <p:par>
                                <p:cTn id="121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000"/>
                            </p:stCondLst>
                            <p:childTnLst>
                              <p:par>
                                <p:cTn id="126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0 0.25 E" pathEditMode="relative" ptsTypes="">
                                      <p:cBhvr>
                                        <p:cTn id="141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0 0.25 E" pathEditMode="relative" ptsTypes="">
                                      <p:cBhvr>
                                        <p:cTn id="143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0 0.25 E" pathEditMode="relative" ptsTypes="">
                                      <p:cBhvr>
                                        <p:cTn id="145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0 0.25 E" pathEditMode="relative" ptsTypes="">
                                      <p:cBhvr>
                                        <p:cTn id="147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0 0.25 E" pathEditMode="relative" ptsTypes="">
                                      <p:cBhvr>
                                        <p:cTn id="149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0 0.25 E" pathEditMode="relative" ptsTypes="">
                                      <p:cBhvr>
                                        <p:cTn id="151" dur="2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0 0.25 E" pathEditMode="relative" ptsTypes="">
                                      <p:cBhvr>
                                        <p:cTn id="153" dur="2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0 0.25 E" pathEditMode="relative" ptsTypes="">
                                      <p:cBhvr>
                                        <p:cTn id="155" dur="2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0 0.25 E" pathEditMode="relative" ptsTypes="">
                                      <p:cBhvr>
                                        <p:cTn id="157" dur="2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0 0.25 E" pathEditMode="relative" ptsTypes="">
                                      <p:cBhvr>
                                        <p:cTn id="159" dur="2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0 0.25 E" pathEditMode="relative" ptsTypes="">
                                      <p:cBhvr>
                                        <p:cTn id="161" dur="2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0 0.25 E" pathEditMode="relative" ptsTypes="">
                                      <p:cBhvr>
                                        <p:cTn id="163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07" grpId="0" animBg="1"/>
      <p:bldP spid="108" grpId="0"/>
      <p:bldP spid="109" grpId="0"/>
      <p:bldP spid="110" grpId="0"/>
      <p:bldP spid="138" grpId="0" animBg="1"/>
      <p:bldP spid="80" grpId="0" animBg="1"/>
      <p:bldP spid="114" grpId="0" animBg="1"/>
      <p:bldP spid="115" grpId="0"/>
      <p:bldP spid="116" grpId="0"/>
      <p:bldP spid="117" grpId="0"/>
      <p:bldP spid="124" grpId="0" animBg="1"/>
      <p:bldP spid="125" grpId="0" animBg="1"/>
      <p:bldP spid="62" grpId="0" animBg="1"/>
      <p:bldP spid="87" grpId="0" animBg="1"/>
      <p:bldP spid="87" grpId="1" animBg="1"/>
      <p:bldP spid="88" grpId="0" animBg="1"/>
      <p:bldP spid="88" grpId="1" animBg="1"/>
      <p:bldP spid="111" grpId="0" animBg="1"/>
      <p:bldP spid="111" grpId="1" animBg="1"/>
      <p:bldP spid="140" grpId="0" animBg="1"/>
      <p:bldP spid="140" grpId="1" animBg="1"/>
      <p:bldP spid="142" grpId="0"/>
      <p:bldP spid="142" grpId="1"/>
      <p:bldP spid="143" grpId="0"/>
      <p:bldP spid="143" grpId="1"/>
      <p:bldP spid="156" grpId="0"/>
      <p:bldP spid="156" grpId="1"/>
      <p:bldP spid="157" grpId="0"/>
      <p:bldP spid="157" grpId="1"/>
      <p:bldP spid="158" grpId="0" animBg="1"/>
      <p:bldP spid="158" grpId="1" animBg="1"/>
      <p:bldP spid="172" grpId="0" animBg="1"/>
      <p:bldP spid="172" grpId="1" animBg="1"/>
      <p:bldP spid="173" grpId="0"/>
      <p:bldP spid="173" grpId="1"/>
      <p:bldP spid="171" grpId="0" animBg="1"/>
      <p:bldP spid="171" grpId="1" animBg="1"/>
      <p:bldP spid="17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1153301" y="5858108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350446" y="5858108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782494" y="5858108"/>
            <a:ext cx="394660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2390791" y="5858108"/>
            <a:ext cx="415498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=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1611970" y="5858108"/>
            <a:ext cx="394660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8" name="Прямоугольник 137"/>
          <p:cNvSpPr/>
          <p:nvPr/>
        </p:nvSpPr>
        <p:spPr>
          <a:xfrm>
            <a:off x="2846537" y="5858108"/>
            <a:ext cx="42931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2029469" y="5858108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114" name="Прямоугольник 113"/>
          <p:cNvSpPr/>
          <p:nvPr/>
        </p:nvSpPr>
        <p:spPr>
          <a:xfrm>
            <a:off x="4788024" y="5858108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5220072" y="5858108"/>
            <a:ext cx="394660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6927295" y="5858108"/>
            <a:ext cx="415498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=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6049548" y="5858108"/>
            <a:ext cx="394660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5598982" y="5858108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6444208" y="5858108"/>
            <a:ext cx="385042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420491" y="5858108"/>
            <a:ext cx="357190" cy="52322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79187" y="490799"/>
            <a:ext cx="92453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!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Число четыре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можно прибавлять  и вычитать разными способами.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Назовите эти способы.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2" name="Группа 31"/>
          <p:cNvGrpSpPr/>
          <p:nvPr/>
        </p:nvGrpSpPr>
        <p:grpSpPr>
          <a:xfrm>
            <a:off x="323528" y="4922004"/>
            <a:ext cx="7378117" cy="523220"/>
            <a:chOff x="323528" y="3212976"/>
            <a:chExt cx="7378117" cy="523220"/>
          </a:xfrm>
          <a:solidFill>
            <a:schemeClr val="bg1"/>
          </a:solidFill>
        </p:grpSpPr>
        <p:sp>
          <p:nvSpPr>
            <p:cNvPr id="33" name="Прямоугольник 32"/>
            <p:cNvSpPr/>
            <p:nvPr/>
          </p:nvSpPr>
          <p:spPr>
            <a:xfrm>
              <a:off x="1975300" y="3212976"/>
              <a:ext cx="385042" cy="523220"/>
            </a:xfrm>
            <a:prstGeom prst="rect">
              <a:avLst/>
            </a:prstGeom>
            <a:grpFill/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ru-RU" sz="28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344455" y="3212976"/>
              <a:ext cx="357190" cy="523220"/>
            </a:xfrm>
            <a:prstGeom prst="rect">
              <a:avLst/>
            </a:prstGeom>
            <a:grpFill/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ru-RU" sz="28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23528" y="3212976"/>
              <a:ext cx="385042" cy="523220"/>
            </a:xfrm>
            <a:prstGeom prst="rect">
              <a:avLst/>
            </a:prstGeom>
            <a:grpFill/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755576" y="3212976"/>
              <a:ext cx="394660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1547664" y="3212976"/>
              <a:ext cx="415498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chemeClr val="accent2">
                      <a:lumMod val="75000"/>
                    </a:schemeClr>
                  </a:solidFill>
                </a:rPr>
                <a:t>=</a:t>
              </a:r>
              <a:endParaRPr lang="ru-RU" sz="28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6876256" y="3212976"/>
              <a:ext cx="415498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chemeClr val="accent2">
                      <a:lumMod val="75000"/>
                    </a:schemeClr>
                  </a:solidFill>
                </a:rPr>
                <a:t>=</a:t>
              </a:r>
              <a:endParaRPr lang="ru-RU" sz="28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6049548" y="3212976"/>
              <a:ext cx="394660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6492067" y="3212976"/>
              <a:ext cx="385042" cy="523220"/>
            </a:xfrm>
            <a:prstGeom prst="rect">
              <a:avLst/>
            </a:prstGeom>
            <a:grpFill/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FF0000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4842241" y="3212976"/>
              <a:ext cx="385042" cy="523220"/>
            </a:xfrm>
            <a:prstGeom prst="rect">
              <a:avLst/>
            </a:prstGeom>
            <a:grpFill/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274289" y="3212976"/>
              <a:ext cx="394660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5620229" y="3212976"/>
              <a:ext cx="429319" cy="523220"/>
            </a:xfrm>
            <a:prstGeom prst="rect">
              <a:avLst/>
            </a:prstGeom>
            <a:grpFill/>
            <a:ln>
              <a:solidFill>
                <a:srgbClr val="0070C0"/>
              </a:solidFill>
            </a:ln>
          </p:spPr>
          <p:txBody>
            <a:bodyPr wrap="squar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1162622" y="3212976"/>
              <a:ext cx="385042" cy="523220"/>
            </a:xfrm>
            <a:prstGeom prst="rect">
              <a:avLst/>
            </a:prstGeom>
            <a:grpFill/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28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659663" y="2271984"/>
            <a:ext cx="1896113" cy="830864"/>
            <a:chOff x="515647" y="1916832"/>
            <a:chExt cx="1896113" cy="830864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>
              <a:off x="1448765" y="2420888"/>
              <a:ext cx="229374" cy="326808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586696" y="2401846"/>
              <a:ext cx="825064" cy="317432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Прямоугольник 57"/>
            <p:cNvSpPr/>
            <p:nvPr/>
          </p:nvSpPr>
          <p:spPr>
            <a:xfrm>
              <a:off x="1214040" y="1916832"/>
              <a:ext cx="385042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2800" dirty="0">
                <a:solidFill>
                  <a:schemeClr val="accent2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515647" y="2425984"/>
              <a:ext cx="670369" cy="321712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H="1">
              <a:off x="1145030" y="2440052"/>
              <a:ext cx="219327" cy="307644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Группа 65"/>
          <p:cNvGrpSpPr/>
          <p:nvPr/>
        </p:nvGrpSpPr>
        <p:grpSpPr>
          <a:xfrm>
            <a:off x="3612393" y="2271984"/>
            <a:ext cx="671575" cy="840671"/>
            <a:chOff x="3468377" y="1878626"/>
            <a:chExt cx="671575" cy="840671"/>
          </a:xfrm>
        </p:grpSpPr>
        <p:grpSp>
          <p:nvGrpSpPr>
            <p:cNvPr id="59" name="Группа 58"/>
            <p:cNvGrpSpPr/>
            <p:nvPr/>
          </p:nvGrpSpPr>
          <p:grpSpPr>
            <a:xfrm>
              <a:off x="3468377" y="2392264"/>
              <a:ext cx="671575" cy="327033"/>
              <a:chOff x="3468377" y="2392264"/>
              <a:chExt cx="671575" cy="327033"/>
            </a:xfrm>
          </p:grpSpPr>
          <p:cxnSp>
            <p:nvCxnSpPr>
              <p:cNvPr id="26" name="Прямая соединительная линия 25"/>
              <p:cNvCxnSpPr>
                <a:endCxn id="79" idx="0"/>
              </p:cNvCxnSpPr>
              <p:nvPr/>
            </p:nvCxnSpPr>
            <p:spPr>
              <a:xfrm flipH="1">
                <a:off x="3468377" y="2392264"/>
                <a:ext cx="360041" cy="327033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единительная линия 28"/>
              <p:cNvCxnSpPr/>
              <p:nvPr/>
            </p:nvCxnSpPr>
            <p:spPr>
              <a:xfrm>
                <a:off x="3828417" y="2392264"/>
                <a:ext cx="311535" cy="310737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Прямоугольник 60"/>
            <p:cNvSpPr/>
            <p:nvPr/>
          </p:nvSpPr>
          <p:spPr>
            <a:xfrm>
              <a:off x="3635896" y="1878626"/>
              <a:ext cx="385042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28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60" name="Группа 59"/>
          <p:cNvGrpSpPr/>
          <p:nvPr/>
        </p:nvGrpSpPr>
        <p:grpSpPr>
          <a:xfrm>
            <a:off x="5715294" y="2271984"/>
            <a:ext cx="627102" cy="840671"/>
            <a:chOff x="5571278" y="1837409"/>
            <a:chExt cx="627102" cy="840671"/>
          </a:xfrm>
        </p:grpSpPr>
        <p:sp>
          <p:nvSpPr>
            <p:cNvPr id="63" name="Прямоугольник 62"/>
            <p:cNvSpPr/>
            <p:nvPr/>
          </p:nvSpPr>
          <p:spPr>
            <a:xfrm>
              <a:off x="5678516" y="1837409"/>
              <a:ext cx="385042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2800" dirty="0">
                <a:solidFill>
                  <a:schemeClr val="accent2"/>
                </a:solidFill>
              </a:endParaRPr>
            </a:p>
          </p:txBody>
        </p:sp>
        <p:grpSp>
          <p:nvGrpSpPr>
            <p:cNvPr id="91" name="Группа 90"/>
            <p:cNvGrpSpPr/>
            <p:nvPr/>
          </p:nvGrpSpPr>
          <p:grpSpPr>
            <a:xfrm>
              <a:off x="5571278" y="2348880"/>
              <a:ext cx="627102" cy="329200"/>
              <a:chOff x="3512850" y="2392264"/>
              <a:chExt cx="627102" cy="329200"/>
            </a:xfrm>
          </p:grpSpPr>
          <p:cxnSp>
            <p:nvCxnSpPr>
              <p:cNvPr id="92" name="Прямая соединительная линия 91"/>
              <p:cNvCxnSpPr>
                <a:endCxn id="82" idx="0"/>
              </p:cNvCxnSpPr>
              <p:nvPr/>
            </p:nvCxnSpPr>
            <p:spPr>
              <a:xfrm flipH="1">
                <a:off x="3512850" y="2392264"/>
                <a:ext cx="315568" cy="329200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Прямая соединительная линия 92"/>
              <p:cNvCxnSpPr/>
              <p:nvPr/>
            </p:nvCxnSpPr>
            <p:spPr>
              <a:xfrm>
                <a:off x="3828417" y="2392264"/>
                <a:ext cx="311535" cy="310737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Группа 64"/>
          <p:cNvGrpSpPr/>
          <p:nvPr/>
        </p:nvGrpSpPr>
        <p:grpSpPr>
          <a:xfrm>
            <a:off x="7731518" y="2271984"/>
            <a:ext cx="656906" cy="840671"/>
            <a:chOff x="7587502" y="1818946"/>
            <a:chExt cx="656906" cy="840671"/>
          </a:xfrm>
        </p:grpSpPr>
        <p:sp>
          <p:nvSpPr>
            <p:cNvPr id="64" name="Прямоугольник 63"/>
            <p:cNvSpPr/>
            <p:nvPr/>
          </p:nvSpPr>
          <p:spPr>
            <a:xfrm>
              <a:off x="7721136" y="1818946"/>
              <a:ext cx="385042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2800" dirty="0">
                <a:solidFill>
                  <a:schemeClr val="accent2"/>
                </a:solidFill>
              </a:endParaRPr>
            </a:p>
          </p:txBody>
        </p:sp>
        <p:grpSp>
          <p:nvGrpSpPr>
            <p:cNvPr id="94" name="Группа 93"/>
            <p:cNvGrpSpPr/>
            <p:nvPr/>
          </p:nvGrpSpPr>
          <p:grpSpPr>
            <a:xfrm>
              <a:off x="7587502" y="2348880"/>
              <a:ext cx="656906" cy="310737"/>
              <a:chOff x="3483046" y="2392264"/>
              <a:chExt cx="656906" cy="310737"/>
            </a:xfrm>
          </p:grpSpPr>
          <p:cxnSp>
            <p:nvCxnSpPr>
              <p:cNvPr id="95" name="Прямая соединительная линия 94"/>
              <p:cNvCxnSpPr>
                <a:endCxn id="84" idx="0"/>
              </p:cNvCxnSpPr>
              <p:nvPr/>
            </p:nvCxnSpPr>
            <p:spPr>
              <a:xfrm flipH="1">
                <a:off x="3483046" y="2392264"/>
                <a:ext cx="345372" cy="310737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Прямая соединительная линия 95"/>
              <p:cNvCxnSpPr/>
              <p:nvPr/>
            </p:nvCxnSpPr>
            <p:spPr>
              <a:xfrm>
                <a:off x="3828417" y="2392264"/>
                <a:ext cx="311535" cy="310737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5" name="Прямоугольник 74"/>
          <p:cNvSpPr/>
          <p:nvPr/>
        </p:nvSpPr>
        <p:spPr>
          <a:xfrm>
            <a:off x="370534" y="3121804"/>
            <a:ext cx="385042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1050943" y="3121804"/>
            <a:ext cx="385042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1731352" y="3121804"/>
            <a:ext cx="385042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2411760" y="3121804"/>
            <a:ext cx="385042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3419872" y="3112655"/>
            <a:ext cx="385042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100281" y="3112655"/>
            <a:ext cx="385042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5522773" y="3112655"/>
            <a:ext cx="385042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6203182" y="3112655"/>
            <a:ext cx="385042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7538997" y="3112655"/>
            <a:ext cx="385042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8219406" y="3112655"/>
            <a:ext cx="385042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915816" y="2271984"/>
            <a:ext cx="0" cy="1272719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>
            <a:off x="4701857" y="2295968"/>
            <a:ext cx="0" cy="1272719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>
            <a:off x="6876256" y="2248559"/>
            <a:ext cx="0" cy="1272719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олнце 9"/>
          <p:cNvSpPr/>
          <p:nvPr/>
        </p:nvSpPr>
        <p:spPr>
          <a:xfrm>
            <a:off x="281964" y="3573016"/>
            <a:ext cx="432048" cy="461259"/>
          </a:xfrm>
          <a:prstGeom prst="sun">
            <a:avLst>
              <a:gd name="adj" fmla="val 34969"/>
            </a:avLst>
          </a:prstGeom>
          <a:solidFill>
            <a:srgbClr val="0070C0"/>
          </a:solidFill>
          <a:ln w="3175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Солнце 97"/>
          <p:cNvSpPr/>
          <p:nvPr/>
        </p:nvSpPr>
        <p:spPr>
          <a:xfrm>
            <a:off x="1574582" y="4437160"/>
            <a:ext cx="432048" cy="432000"/>
          </a:xfrm>
          <a:prstGeom prst="sun">
            <a:avLst>
              <a:gd name="adj" fmla="val 27713"/>
            </a:avLst>
          </a:prstGeom>
          <a:solidFill>
            <a:srgbClr val="0070C0"/>
          </a:solidFill>
          <a:ln w="3175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Солнце 99"/>
          <p:cNvSpPr/>
          <p:nvPr/>
        </p:nvSpPr>
        <p:spPr>
          <a:xfrm>
            <a:off x="2960114" y="3614751"/>
            <a:ext cx="432048" cy="461259"/>
          </a:xfrm>
          <a:prstGeom prst="sun">
            <a:avLst>
              <a:gd name="adj" fmla="val 36258"/>
            </a:avLst>
          </a:prstGeom>
          <a:solidFill>
            <a:srgbClr val="0070C0"/>
          </a:solidFill>
          <a:ln w="3175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Солнце 104"/>
          <p:cNvSpPr/>
          <p:nvPr/>
        </p:nvSpPr>
        <p:spPr>
          <a:xfrm>
            <a:off x="4316887" y="4437160"/>
            <a:ext cx="432048" cy="432000"/>
          </a:xfrm>
          <a:prstGeom prst="sun">
            <a:avLst>
              <a:gd name="adj" fmla="val 27713"/>
            </a:avLst>
          </a:prstGeom>
          <a:solidFill>
            <a:srgbClr val="0070C0"/>
          </a:solidFill>
          <a:ln w="3175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Солнце 112"/>
          <p:cNvSpPr/>
          <p:nvPr/>
        </p:nvSpPr>
        <p:spPr>
          <a:xfrm>
            <a:off x="5638264" y="3596631"/>
            <a:ext cx="432048" cy="461259"/>
          </a:xfrm>
          <a:prstGeom prst="sun">
            <a:avLst>
              <a:gd name="adj" fmla="val 33819"/>
            </a:avLst>
          </a:prstGeom>
          <a:solidFill>
            <a:srgbClr val="0070C0"/>
          </a:solidFill>
          <a:ln w="3175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" name="Солнце 121"/>
          <p:cNvSpPr/>
          <p:nvPr/>
        </p:nvSpPr>
        <p:spPr>
          <a:xfrm>
            <a:off x="6993787" y="4412129"/>
            <a:ext cx="432048" cy="432000"/>
          </a:xfrm>
          <a:prstGeom prst="sun">
            <a:avLst>
              <a:gd name="adj" fmla="val 30427"/>
            </a:avLst>
          </a:prstGeom>
          <a:solidFill>
            <a:srgbClr val="0070C0"/>
          </a:solidFill>
          <a:ln w="3175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6" name="Солнце 125"/>
          <p:cNvSpPr/>
          <p:nvPr/>
        </p:nvSpPr>
        <p:spPr>
          <a:xfrm>
            <a:off x="8316416" y="3589720"/>
            <a:ext cx="432048" cy="461259"/>
          </a:xfrm>
          <a:prstGeom prst="sun">
            <a:avLst>
              <a:gd name="adj" fmla="val 33818"/>
            </a:avLst>
          </a:prstGeom>
          <a:solidFill>
            <a:srgbClr val="0070C0"/>
          </a:solidFill>
          <a:ln w="3175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Солнце 85"/>
          <p:cNvSpPr/>
          <p:nvPr/>
        </p:nvSpPr>
        <p:spPr>
          <a:xfrm>
            <a:off x="1601067" y="1556840"/>
            <a:ext cx="432048" cy="432000"/>
          </a:xfrm>
          <a:prstGeom prst="sun">
            <a:avLst>
              <a:gd name="adj" fmla="val 27713"/>
            </a:avLst>
          </a:prstGeom>
          <a:solidFill>
            <a:srgbClr val="0070C0"/>
          </a:solidFill>
          <a:ln w="3175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Солнце 88"/>
          <p:cNvSpPr/>
          <p:nvPr/>
        </p:nvSpPr>
        <p:spPr>
          <a:xfrm>
            <a:off x="4343372" y="1556840"/>
            <a:ext cx="432048" cy="432000"/>
          </a:xfrm>
          <a:prstGeom prst="sun">
            <a:avLst>
              <a:gd name="adj" fmla="val 27713"/>
            </a:avLst>
          </a:prstGeom>
          <a:solidFill>
            <a:srgbClr val="0070C0"/>
          </a:solidFill>
          <a:ln w="3175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олнце 89"/>
          <p:cNvSpPr/>
          <p:nvPr/>
        </p:nvSpPr>
        <p:spPr>
          <a:xfrm>
            <a:off x="7020272" y="1531809"/>
            <a:ext cx="432048" cy="432000"/>
          </a:xfrm>
          <a:prstGeom prst="sun">
            <a:avLst>
              <a:gd name="adj" fmla="val 30427"/>
            </a:avLst>
          </a:prstGeom>
          <a:solidFill>
            <a:srgbClr val="0070C0"/>
          </a:solidFill>
          <a:ln w="3175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7" name="Прямая соединительная линия 96"/>
          <p:cNvCxnSpPr/>
          <p:nvPr/>
        </p:nvCxnSpPr>
        <p:spPr>
          <a:xfrm>
            <a:off x="4532911" y="4922004"/>
            <a:ext cx="1" cy="131530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179512" y="116632"/>
            <a:ext cx="3381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39. Числа 1 - 7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4501" y="4005064"/>
            <a:ext cx="8821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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Придумай ещё один способ  прибавить число четыре.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3257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00"/>
                            </p:stCondLst>
                            <p:childTnLst>
                              <p:par>
                                <p:cTn id="127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0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2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4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6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8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0" dur="2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7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9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1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6" grpId="0" animBg="1"/>
      <p:bldP spid="77" grpId="0" animBg="1"/>
      <p:bldP spid="78" grpId="0" animBg="1"/>
      <p:bldP spid="79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10" grpId="0" animBg="1"/>
      <p:bldP spid="10" grpId="1" animBg="1"/>
      <p:bldP spid="98" grpId="0" animBg="1"/>
      <p:bldP spid="98" grpId="1" animBg="1"/>
      <p:bldP spid="100" grpId="0" animBg="1"/>
      <p:bldP spid="100" grpId="1" animBg="1"/>
      <p:bldP spid="105" grpId="0" animBg="1"/>
      <p:bldP spid="105" grpId="1" animBg="1"/>
      <p:bldP spid="113" grpId="0" animBg="1"/>
      <p:bldP spid="113" grpId="1" animBg="1"/>
      <p:bldP spid="122" grpId="0" animBg="1"/>
      <p:bldP spid="122" grpId="1" animBg="1"/>
      <p:bldP spid="126" grpId="0" animBg="1"/>
      <p:bldP spid="126" grpId="1" animBg="1"/>
      <p:bldP spid="86" grpId="0" animBg="1"/>
      <p:bldP spid="86" grpId="1" animBg="1"/>
      <p:bldP spid="89" grpId="0" animBg="1"/>
      <p:bldP spid="89" grpId="1" animBg="1"/>
      <p:bldP spid="90" grpId="0" animBg="1"/>
      <p:bldP spid="90" grpId="1" animBg="1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Прямая соединительная линия 37"/>
          <p:cNvCxnSpPr/>
          <p:nvPr/>
        </p:nvCxnSpPr>
        <p:spPr>
          <a:xfrm>
            <a:off x="2987825" y="1971587"/>
            <a:ext cx="0" cy="305285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928794" y="1124744"/>
            <a:ext cx="668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+4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58832735"/>
              </p:ext>
            </p:extLst>
          </p:nvPr>
        </p:nvGraphicFramePr>
        <p:xfrm>
          <a:off x="1392058" y="2420888"/>
          <a:ext cx="1595766" cy="23574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7883"/>
                <a:gridCol w="797883"/>
              </a:tblGrid>
              <a:tr h="7858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858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58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94359" y="2511209"/>
            <a:ext cx="601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83916" y="3337828"/>
            <a:ext cx="601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83916" y="4201924"/>
            <a:ext cx="601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83081" y="1668592"/>
            <a:ext cx="1603832" cy="383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1043608" y="2132856"/>
            <a:ext cx="2304256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>
            <a:off x="1483081" y="1992879"/>
            <a:ext cx="1" cy="240304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Блок-схема: узел 34"/>
          <p:cNvSpPr/>
          <p:nvPr/>
        </p:nvSpPr>
        <p:spPr>
          <a:xfrm>
            <a:off x="1422140" y="2071914"/>
            <a:ext cx="121884" cy="121884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36" name="Блок-схема: узел 35"/>
          <p:cNvSpPr/>
          <p:nvPr/>
        </p:nvSpPr>
        <p:spPr>
          <a:xfrm>
            <a:off x="2926883" y="2078525"/>
            <a:ext cx="121884" cy="121884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7020273" y="2043595"/>
            <a:ext cx="0" cy="305285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961242" y="1196752"/>
            <a:ext cx="668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-4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6" name="Таблица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21456577"/>
              </p:ext>
            </p:extLst>
          </p:nvPr>
        </p:nvGraphicFramePr>
        <p:xfrm>
          <a:off x="5424506" y="2492896"/>
          <a:ext cx="1595766" cy="23574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7883"/>
                <a:gridCol w="797883"/>
              </a:tblGrid>
              <a:tr h="7858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858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58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7" name="TextBox 46"/>
          <p:cNvSpPr txBox="1"/>
          <p:nvPr/>
        </p:nvSpPr>
        <p:spPr>
          <a:xfrm>
            <a:off x="5596827" y="2583217"/>
            <a:ext cx="601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586384" y="3409836"/>
            <a:ext cx="601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586384" y="4273932"/>
            <a:ext cx="601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429264" y="1740600"/>
            <a:ext cx="1603832" cy="383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6" name="Прямая соединительная линия 55"/>
          <p:cNvCxnSpPr/>
          <p:nvPr/>
        </p:nvCxnSpPr>
        <p:spPr>
          <a:xfrm>
            <a:off x="5076056" y="2204864"/>
            <a:ext cx="2304256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H="1">
            <a:off x="5515529" y="2064887"/>
            <a:ext cx="1" cy="240304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Блок-схема: узел 57"/>
          <p:cNvSpPr/>
          <p:nvPr/>
        </p:nvSpPr>
        <p:spPr>
          <a:xfrm>
            <a:off x="5454588" y="2143922"/>
            <a:ext cx="121884" cy="121884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59" name="Блок-схема: узел 58"/>
          <p:cNvSpPr/>
          <p:nvPr/>
        </p:nvSpPr>
        <p:spPr>
          <a:xfrm>
            <a:off x="6959331" y="2150533"/>
            <a:ext cx="121884" cy="121884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23681" y="583468"/>
            <a:ext cx="88212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числа спрятаны в «окошках»?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386447" y="2527402"/>
            <a:ext cx="601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376004" y="3354021"/>
            <a:ext cx="601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376004" y="4218117"/>
            <a:ext cx="601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11394" y="2528462"/>
            <a:ext cx="555238" cy="544662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311394" y="3319162"/>
            <a:ext cx="555238" cy="544662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311394" y="4109862"/>
            <a:ext cx="555238" cy="544662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/>
          <p:cNvSpPr txBox="1"/>
          <p:nvPr/>
        </p:nvSpPr>
        <p:spPr>
          <a:xfrm>
            <a:off x="6382643" y="2583217"/>
            <a:ext cx="601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372200" y="3409836"/>
            <a:ext cx="601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372200" y="4273932"/>
            <a:ext cx="601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528930" y="2600470"/>
            <a:ext cx="555238" cy="544662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5528930" y="3391170"/>
            <a:ext cx="555238" cy="544662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5528930" y="4181870"/>
            <a:ext cx="555238" cy="544662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106575">
            <a:off x="5638485" y="5345840"/>
            <a:ext cx="956011" cy="841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4108" y="4859900"/>
            <a:ext cx="1186364" cy="1533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-30808" y="4273932"/>
            <a:ext cx="1839854" cy="2155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038932">
            <a:off x="3017051" y="5138228"/>
            <a:ext cx="1273804" cy="1046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" name="TextBox 65"/>
          <p:cNvSpPr txBox="1"/>
          <p:nvPr/>
        </p:nvSpPr>
        <p:spPr>
          <a:xfrm>
            <a:off x="179512" y="116632"/>
            <a:ext cx="3381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39. Числа 1 - 7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3190967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0"/>
                            </p:stCondLst>
                            <p:childTnLst>
                              <p:par>
                                <p:cTn id="7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4" grpId="0"/>
      <p:bldP spid="8" grpId="0" animBg="1"/>
      <p:bldP spid="29" grpId="0" animBg="1"/>
      <p:bldP spid="30" grpId="0" animBg="1"/>
      <p:bldP spid="51" grpId="0" animBg="1"/>
      <p:bldP spid="52" grpId="0" animBg="1"/>
      <p:bldP spid="53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2826</TotalTime>
  <Words>1360</Words>
  <Application>Microsoft Office PowerPoint</Application>
  <PresentationFormat>Экран (4:3)</PresentationFormat>
  <Paragraphs>549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</cp:lastModifiedBy>
  <cp:revision>309</cp:revision>
  <dcterms:created xsi:type="dcterms:W3CDTF">2010-10-26T14:31:01Z</dcterms:created>
  <dcterms:modified xsi:type="dcterms:W3CDTF">2012-11-11T20:37:05Z</dcterms:modified>
</cp:coreProperties>
</file>