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858" y="-108"/>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7BEB06A-D79A-4A08-8EAC-04CF29C3DEE8}" type="datetimeFigureOut">
              <a:rPr lang="ru-RU" smtClean="0"/>
              <a:pPr/>
              <a:t>11.02.2012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8DBE62A0-2A5F-4C48-9CC1-E2EF8EB7C59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7BEB06A-D79A-4A08-8EAC-04CF29C3DEE8}" type="datetimeFigureOut">
              <a:rPr lang="ru-RU" smtClean="0"/>
              <a:pPr/>
              <a:t>11.02.2012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BE62A0-2A5F-4C48-9CC1-E2EF8EB7C59C}" type="slidenum">
              <a:rPr lang="ru-RU" smtClean="0"/>
              <a:pPr/>
              <a:t>‹#›</a:t>
            </a:fld>
            <a:endParaRPr lang="ru-RU"/>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7BEB06A-D79A-4A08-8EAC-04CF29C3DEE8}" type="datetimeFigureOut">
              <a:rPr lang="ru-RU" smtClean="0"/>
              <a:pPr/>
              <a:t>11.02.2012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BE62A0-2A5F-4C48-9CC1-E2EF8EB7C59C}" type="slidenum">
              <a:rPr lang="ru-RU" smtClean="0"/>
              <a:pPr/>
              <a:t>‹#›</a:t>
            </a:fld>
            <a:endParaRPr lang="ru-RU"/>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7BEB06A-D79A-4A08-8EAC-04CF29C3DEE8}" type="datetimeFigureOut">
              <a:rPr lang="ru-RU" smtClean="0"/>
              <a:pPr/>
              <a:t>11.02.2012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BE62A0-2A5F-4C48-9CC1-E2EF8EB7C59C}" type="slidenum">
              <a:rPr lang="ru-RU" smtClean="0"/>
              <a:pPr/>
              <a:t>‹#›</a:t>
            </a:fld>
            <a:endParaRPr lang="ru-RU"/>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7BEB06A-D79A-4A08-8EAC-04CF29C3DEE8}" type="datetimeFigureOut">
              <a:rPr lang="ru-RU" smtClean="0"/>
              <a:pPr/>
              <a:t>11.02.2012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BE62A0-2A5F-4C48-9CC1-E2EF8EB7C59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7BEB06A-D79A-4A08-8EAC-04CF29C3DEE8}" type="datetimeFigureOut">
              <a:rPr lang="ru-RU" smtClean="0"/>
              <a:pPr/>
              <a:t>11.02.2012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DBE62A0-2A5F-4C48-9CC1-E2EF8EB7C59C}" type="slidenum">
              <a:rPr lang="ru-RU" smtClean="0"/>
              <a:pPr/>
              <a:t>‹#›</a:t>
            </a:fld>
            <a:endParaRPr lang="ru-RU"/>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7BEB06A-D79A-4A08-8EAC-04CF29C3DEE8}" type="datetimeFigureOut">
              <a:rPr lang="ru-RU" smtClean="0"/>
              <a:pPr/>
              <a:t>11.02.2012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DBE62A0-2A5F-4C48-9CC1-E2EF8EB7C59C}" type="slidenum">
              <a:rPr lang="ru-RU" smtClean="0"/>
              <a:pPr/>
              <a:t>‹#›</a:t>
            </a:fld>
            <a:endParaRPr lang="ru-RU"/>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7BEB06A-D79A-4A08-8EAC-04CF29C3DEE8}" type="datetimeFigureOut">
              <a:rPr lang="ru-RU" smtClean="0"/>
              <a:pPr/>
              <a:t>11.02.2012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DBE62A0-2A5F-4C48-9CC1-E2EF8EB7C59C}" type="slidenum">
              <a:rPr lang="ru-RU" smtClean="0"/>
              <a:pPr/>
              <a:t>‹#›</a:t>
            </a:fld>
            <a:endParaRPr lang="ru-RU"/>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7BEB06A-D79A-4A08-8EAC-04CF29C3DEE8}" type="datetimeFigureOut">
              <a:rPr lang="ru-RU" smtClean="0"/>
              <a:pPr/>
              <a:t>11.02.2012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DBE62A0-2A5F-4C48-9CC1-E2EF8EB7C59C}" type="slidenum">
              <a:rPr lang="ru-RU" smtClean="0"/>
              <a:pPr/>
              <a:t>‹#›</a:t>
            </a:fld>
            <a:endParaRPr lang="ru-RU"/>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7BEB06A-D79A-4A08-8EAC-04CF29C3DEE8}" type="datetimeFigureOut">
              <a:rPr lang="ru-RU" smtClean="0"/>
              <a:pPr/>
              <a:t>11.02.2012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DBE62A0-2A5F-4C48-9CC1-E2EF8EB7C59C}" type="slidenum">
              <a:rPr lang="ru-RU" smtClean="0"/>
              <a:pPr/>
              <a:t>‹#›</a:t>
            </a:fld>
            <a:endParaRPr lang="ru-RU"/>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7BEB06A-D79A-4A08-8EAC-04CF29C3DEE8}" type="datetimeFigureOut">
              <a:rPr lang="ru-RU" smtClean="0"/>
              <a:pPr/>
              <a:t>11.02.2012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8DBE62A0-2A5F-4C48-9CC1-E2EF8EB7C59C}"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7BEB06A-D79A-4A08-8EAC-04CF29C3DEE8}" type="datetimeFigureOut">
              <a:rPr lang="ru-RU" smtClean="0"/>
              <a:pPr/>
              <a:t>11.02.2012</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DBE62A0-2A5F-4C48-9CC1-E2EF8EB7C59C}"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spd="med">
    <p:fade/>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audio" Target="file:///C:\Documents%20and%20Settings\&#1040;&#1085;&#1076;&#1088;&#1077;&#1081;\&#1056;&#1072;&#1073;&#1086;&#1095;&#1080;&#1081;%20&#1089;&#1090;&#1086;&#1083;\&#1053;&#1086;&#1074;&#1072;&#1103;%20&#1087;&#1072;&#1087;&#1082;&#1072;\&#1053;&#1077;&#1087;&#1086;&#1089;&#1077;&#1076;&#1099;%20-%20&#1042;%20&#1076;&#1077;&#1085;&#1100;%20&#1057;&#1077;&#1084;&#1100;&#1080;,%20&#1051;&#1102;&#1073;&#1074;&#1080;%20&#1080;%20&#1042;&#1077;&#1088;&#1085;&#1086;&#1089;&#1090;&#1080;!!!.mp3" TargetMode="Externa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muromru.ru/images/Architecture/churches/murom03.jp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slideLayout" Target="../slideLayouts/slideLayout2.xml"/><Relationship Id="rId1" Type="http://schemas.openxmlformats.org/officeDocument/2006/relationships/audio" Target="file:///C:\Documents%20and%20Settings\&#1040;&#1085;&#1076;&#1088;&#1077;&#1081;\&#1056;&#1072;&#1073;&#1086;&#1095;&#1080;&#1081;%20&#1089;&#1090;&#1086;&#1083;\&#1053;&#1086;&#1074;&#1072;&#1103;%20&#1087;&#1072;&#1087;&#1082;&#1072;\&#1048;&#1085;&#1100;-&#1071;&#1085;&#1100;%20-%20&#1043;&#1080;&#1084;&#1085;%20&#1089;&#1077;&#1084;&#1100;&#1080;.mp3" TargetMode="External"/><Relationship Id="rId6" Type="http://schemas.openxmlformats.org/officeDocument/2006/relationships/image" Target="../media/image21.png"/><Relationship Id="rId5" Type="http://schemas.openxmlformats.org/officeDocument/2006/relationships/hyperlink" Target="http://muromru.ru/images/Architecture/churches/murom04.jpg" TargetMode="Externa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143240" y="2428868"/>
            <a:ext cx="4100514" cy="742954"/>
          </a:xfrm>
        </p:spPr>
        <p:txBody>
          <a:bodyPr>
            <a:noAutofit/>
          </a:bodyPr>
          <a:lstStyle/>
          <a:p>
            <a:pPr algn="ctr"/>
            <a:r>
              <a:rPr lang="ru-RU" sz="4400" dirty="0" smtClean="0">
                <a:effectLst>
                  <a:outerShdw blurRad="38100" dist="38100" dir="2700000" algn="tl">
                    <a:srgbClr val="000000">
                      <a:alpha val="43137"/>
                    </a:srgbClr>
                  </a:outerShdw>
                </a:effectLst>
              </a:rPr>
              <a:t>Моя маленькая Родина- город Муром.</a:t>
            </a:r>
            <a:r>
              <a:rPr lang="ru-RU" sz="3200" dirty="0" smtClean="0">
                <a:effectLst>
                  <a:outerShdw blurRad="38100" dist="38100" dir="2700000" algn="tl">
                    <a:srgbClr val="000000">
                      <a:alpha val="43137"/>
                    </a:srgbClr>
                  </a:outerShdw>
                </a:effectLst>
              </a:rPr>
              <a:t/>
            </a:r>
            <a:br>
              <a:rPr lang="ru-RU" sz="3200" dirty="0" smtClean="0">
                <a:effectLst>
                  <a:outerShdw blurRad="38100" dist="38100" dir="2700000" algn="tl">
                    <a:srgbClr val="000000">
                      <a:alpha val="43137"/>
                    </a:srgbClr>
                  </a:outerShdw>
                </a:effectLst>
              </a:rPr>
            </a:br>
            <a:endParaRPr lang="ru-RU" sz="3200" dirty="0">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1714480" y="3857628"/>
            <a:ext cx="6929486" cy="2143140"/>
          </a:xfrm>
        </p:spPr>
        <p:txBody>
          <a:bodyPr>
            <a:normAutofit fontScale="92500" lnSpcReduction="10000"/>
          </a:bodyPr>
          <a:lstStyle/>
          <a:p>
            <a:r>
              <a:rPr lang="ru-RU" dirty="0" smtClean="0">
                <a:latin typeface="Times New Roman" pitchFamily="18" charset="0"/>
                <a:cs typeface="Times New Roman" pitchFamily="18" charset="0"/>
              </a:rPr>
              <a:t>Выполнила:</a:t>
            </a:r>
          </a:p>
          <a:p>
            <a:r>
              <a:rPr lang="ru-RU" dirty="0" smtClean="0">
                <a:latin typeface="Times New Roman" pitchFamily="18" charset="0"/>
                <a:cs typeface="Times New Roman" pitchFamily="18" charset="0"/>
              </a:rPr>
              <a:t>Аль </a:t>
            </a:r>
            <a:r>
              <a:rPr lang="ru-RU" dirty="0" err="1" smtClean="0">
                <a:latin typeface="Times New Roman" pitchFamily="18" charset="0"/>
                <a:cs typeface="Times New Roman" pitchFamily="18" charset="0"/>
              </a:rPr>
              <a:t>Халили</a:t>
            </a:r>
            <a:r>
              <a:rPr lang="ru-RU" dirty="0" smtClean="0">
                <a:latin typeface="Times New Roman" pitchFamily="18" charset="0"/>
                <a:cs typeface="Times New Roman" pitchFamily="18" charset="0"/>
              </a:rPr>
              <a:t> София</a:t>
            </a:r>
          </a:p>
          <a:p>
            <a:r>
              <a:rPr lang="ru-RU" dirty="0" smtClean="0">
                <a:latin typeface="Times New Roman" pitchFamily="18" charset="0"/>
                <a:cs typeface="Times New Roman" pitchFamily="18" charset="0"/>
              </a:rPr>
              <a:t>Школа №1167 </a:t>
            </a:r>
          </a:p>
          <a:p>
            <a:r>
              <a:rPr lang="ru-RU" dirty="0" smtClean="0">
                <a:latin typeface="Times New Roman" pitchFamily="18" charset="0"/>
                <a:cs typeface="Times New Roman" pitchFamily="18" charset="0"/>
              </a:rPr>
              <a:t>Класс 2 «В»</a:t>
            </a:r>
            <a:endParaRPr lang="en-US"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г. Москва </a:t>
            </a:r>
          </a:p>
          <a:p>
            <a:endParaRPr lang="ru-RU" dirty="0"/>
          </a:p>
        </p:txBody>
      </p:sp>
      <p:pic>
        <p:nvPicPr>
          <p:cNvPr id="1027" name="Picture 3" descr="C:\Documents and Settings\Андрей\Рабочий стол\Новая папка\Муром фото\getImage.jpg"/>
          <p:cNvPicPr>
            <a:picLocks noChangeAspect="1" noChangeArrowheads="1"/>
          </p:cNvPicPr>
          <p:nvPr/>
        </p:nvPicPr>
        <p:blipFill>
          <a:blip r:embed="rId3"/>
          <a:srcRect/>
          <a:stretch>
            <a:fillRect/>
          </a:stretch>
        </p:blipFill>
        <p:spPr bwMode="auto">
          <a:xfrm>
            <a:off x="642910" y="2214554"/>
            <a:ext cx="3000396" cy="4220555"/>
          </a:xfrm>
          <a:prstGeom prst="rect">
            <a:avLst/>
          </a:prstGeom>
          <a:ln>
            <a:noFill/>
          </a:ln>
          <a:effectLst>
            <a:softEdge rad="112500"/>
          </a:effectLst>
        </p:spPr>
      </p:pic>
      <p:pic>
        <p:nvPicPr>
          <p:cNvPr id="6" name="Непоседы - В день Семьи, Любви и Верности!!!.mp3">
            <a:hlinkClick r:id="" action="ppaction://media"/>
          </p:cNvPr>
          <p:cNvPicPr>
            <a:picLocks noRot="1" noChangeAspect="1"/>
          </p:cNvPicPr>
          <p:nvPr>
            <a:audioFile r:link="rId1"/>
          </p:nvPr>
        </p:nvPicPr>
        <p:blipFill>
          <a:blip r:embed="rId4"/>
          <a:stretch>
            <a:fillRect/>
          </a:stretch>
        </p:blipFill>
        <p:spPr>
          <a:xfrm>
            <a:off x="-1214478" y="500042"/>
            <a:ext cx="304800" cy="304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8" name="Picture 4" descr="C:\Documents and Settings\Андрей\Рабочий стол\Новая папка\Муром фото\getImage (19).jpg"/>
          <p:cNvPicPr>
            <a:picLocks noChangeAspect="1" noChangeArrowheads="1"/>
          </p:cNvPicPr>
          <p:nvPr/>
        </p:nvPicPr>
        <p:blipFill>
          <a:blip r:embed="rId5"/>
          <a:srcRect/>
          <a:stretch>
            <a:fillRect/>
          </a:stretch>
        </p:blipFill>
        <p:spPr bwMode="auto">
          <a:xfrm>
            <a:off x="7500958" y="785794"/>
            <a:ext cx="1346171" cy="2019257"/>
          </a:xfrm>
          <a:prstGeom prst="rect">
            <a:avLst/>
          </a:prstGeom>
          <a:ln>
            <a:noFill/>
          </a:ln>
          <a:effectLst>
            <a:softEdge rad="112500"/>
          </a:effectLst>
        </p:spPr>
      </p:pic>
    </p:spTree>
  </p:cSld>
  <p:clrMapOvr>
    <a:masterClrMapping/>
  </p:clrMapOvr>
  <p:transition spd="med" advTm="9719">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par>
                          <p:cTn id="7" fill="hold">
                            <p:stCondLst>
                              <p:cond delay="0"/>
                            </p:stCondLst>
                            <p:childTnLst>
                              <p:par>
                                <p:cTn id="8" presetID="10" presetClass="entr" presetSubtype="0" fill="hold" nodeType="afterEffect">
                                  <p:stCondLst>
                                    <p:cond delay="0"/>
                                  </p:stCondLst>
                                  <p:childTnLst>
                                    <p:set>
                                      <p:cBhvr>
                                        <p:cTn id="9" dur="1" fill="hold">
                                          <p:stCondLst>
                                            <p:cond delay="0"/>
                                          </p:stCondLst>
                                        </p:cTn>
                                        <p:tgtEl>
                                          <p:spTgt spid="1027"/>
                                        </p:tgtEl>
                                        <p:attrNameLst>
                                          <p:attrName>style.visibility</p:attrName>
                                        </p:attrNameLst>
                                      </p:cBhvr>
                                      <p:to>
                                        <p:strVal val="visible"/>
                                      </p:to>
                                    </p:set>
                                    <p:animEffect transition="in" filter="fade">
                                      <p:cBhvr>
                                        <p:cTn id="10"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11"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857232"/>
            <a:ext cx="3357586" cy="2928958"/>
          </a:xfrm>
        </p:spPr>
        <p:txBody>
          <a:bodyPr>
            <a:normAutofit fontScale="70000" lnSpcReduction="20000"/>
          </a:bodyPr>
          <a:lstStyle/>
          <a:p>
            <a:r>
              <a:rPr lang="ru-RU" dirty="0" smtClean="0"/>
              <a:t>Декор и вся архитектура храма позволяют исследователям предполагать, что строителями, или по крайней мере</a:t>
            </a:r>
            <a:r>
              <a:rPr lang="ru-RU" dirty="0" smtClean="0">
                <a:hlinkClick r:id="rId2"/>
              </a:rPr>
              <a:t> </a:t>
            </a:r>
            <a:r>
              <a:rPr lang="ru-RU" dirty="0" smtClean="0"/>
              <a:t> проектировщиками этого храма были знаменитые московские мастера </a:t>
            </a:r>
            <a:r>
              <a:rPr lang="ru-RU" dirty="0" err="1" smtClean="0"/>
              <a:t>Барма</a:t>
            </a:r>
            <a:r>
              <a:rPr lang="ru-RU" dirty="0" smtClean="0"/>
              <a:t> и Постник (или мастер Постник </a:t>
            </a:r>
            <a:r>
              <a:rPr lang="ru-RU" dirty="0" err="1" smtClean="0"/>
              <a:t>Барма</a:t>
            </a:r>
            <a:r>
              <a:rPr lang="ru-RU" dirty="0" smtClean="0"/>
              <a:t>). </a:t>
            </a:r>
            <a:endParaRPr lang="ru-RU" dirty="0"/>
          </a:p>
        </p:txBody>
      </p:sp>
      <p:pic>
        <p:nvPicPr>
          <p:cNvPr id="22530" name="Picture 2" descr="C:\Documents and Settings\Андрей\Рабочий стол\Новая папка\Муром фото\getImage (23).jpg"/>
          <p:cNvPicPr>
            <a:picLocks noChangeAspect="1" noChangeArrowheads="1"/>
          </p:cNvPicPr>
          <p:nvPr/>
        </p:nvPicPr>
        <p:blipFill>
          <a:blip r:embed="rId3"/>
          <a:srcRect/>
          <a:stretch>
            <a:fillRect/>
          </a:stretch>
        </p:blipFill>
        <p:spPr bwMode="auto">
          <a:xfrm>
            <a:off x="4000496" y="428604"/>
            <a:ext cx="4833971" cy="3662855"/>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1571604" y="4214818"/>
            <a:ext cx="7358114" cy="2031325"/>
          </a:xfrm>
          <a:prstGeom prst="rect">
            <a:avLst/>
          </a:prstGeom>
          <a:noFill/>
        </p:spPr>
        <p:txBody>
          <a:bodyPr wrap="square" rtlCol="0">
            <a:spAutoFit/>
          </a:bodyPr>
          <a:lstStyle/>
          <a:p>
            <a:r>
              <a:rPr lang="ru-RU" dirty="0" smtClean="0"/>
              <a:t>В 1868 году </a:t>
            </a:r>
            <a:r>
              <a:rPr lang="ru-RU" dirty="0" err="1" smtClean="0"/>
              <a:t>Космодамианский</a:t>
            </a:r>
            <a:r>
              <a:rPr lang="ru-RU" dirty="0" smtClean="0"/>
              <a:t>  храм понес тяжелую утрату – от смещения грунта на берегу Оки рухнул шатер. По счастью, в этот момент в храме никого не было. Утварь была перенесена в соседнюю</a:t>
            </a:r>
            <a:r>
              <a:rPr lang="en-US" dirty="0" smtClean="0"/>
              <a:t> </a:t>
            </a:r>
            <a:r>
              <a:rPr lang="ru-RU" b="1" dirty="0" smtClean="0"/>
              <a:t>Смоленскую церковь</a:t>
            </a:r>
            <a:r>
              <a:rPr lang="ru-RU" dirty="0" smtClean="0"/>
              <a:t>, стоящую выше на берегу. Долгое время уникальный памятник стоял в разрушенном виде, и только в 1901 году на восьмерик поставили крышу, чтобы предохранить здание от разрушения.</a:t>
            </a:r>
            <a:endParaRPr lang="ru-RU" dirty="0"/>
          </a:p>
        </p:txBody>
      </p:sp>
    </p:spTree>
  </p:cSld>
  <p:clrMapOvr>
    <a:masterClrMapping/>
  </p:clrMapOvr>
  <p:transition spd="med" advTm="24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wipe(down)">
                                      <p:cBhvr>
                                        <p:cTn id="7" dur="500"/>
                                        <p:tgtEl>
                                          <p:spTgt spid="22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628" y="2857496"/>
            <a:ext cx="3900486" cy="3714752"/>
          </a:xfrm>
        </p:spPr>
        <p:txBody>
          <a:bodyPr>
            <a:normAutofit fontScale="25000" lnSpcReduction="20000"/>
          </a:bodyPr>
          <a:lstStyle/>
          <a:p>
            <a:r>
              <a:rPr lang="ru-RU" dirty="0" smtClean="0"/>
              <a:t/>
            </a:r>
            <a:br>
              <a:rPr lang="ru-RU" dirty="0" smtClean="0"/>
            </a:br>
            <a:r>
              <a:rPr lang="ru-RU" sz="4000" dirty="0" smtClean="0"/>
              <a:t>   </a:t>
            </a:r>
            <a:r>
              <a:rPr lang="ru-RU" sz="6400" dirty="0" smtClean="0"/>
              <a:t> Троицкая церковь − довольно большая, с высокой колокольней и массивным, широким куполом-полусферой. К сожалению, церковь находится в очень тяжелом состоянии, практически разрушена. Сейчас уже трудно представить, как она выглядела прежде, до разрушения. Но высокая четырехъярусная колокольня каким-то образом уцелела и сейчас отреставрирована и побелена; в ней устроена часовня и хранится частица мощей св. Илии Муромца, о чем сообщает табличка на дверях. На этой же улице можно найти дом с табличкой, извещающей о том, что на этом месте некогда стояла изба знаменитого Муромского богатыря Ильи Муромца.</a:t>
            </a:r>
            <a:endParaRPr lang="ru-RU" sz="4000" dirty="0" smtClean="0"/>
          </a:p>
          <a:p>
            <a:endParaRPr lang="ru-RU" dirty="0"/>
          </a:p>
        </p:txBody>
      </p:sp>
      <p:pic>
        <p:nvPicPr>
          <p:cNvPr id="23554" name="Picture 2" descr="C:\Documents and Settings\Андрей\Рабочий стол\Новая папка\Муром фото\Троицкая церковь (2).jpg"/>
          <p:cNvPicPr>
            <a:picLocks noChangeAspect="1" noChangeArrowheads="1"/>
          </p:cNvPicPr>
          <p:nvPr/>
        </p:nvPicPr>
        <p:blipFill>
          <a:blip r:embed="rId2"/>
          <a:srcRect/>
          <a:stretch>
            <a:fillRect/>
          </a:stretch>
        </p:blipFill>
        <p:spPr bwMode="auto">
          <a:xfrm flipH="1">
            <a:off x="642910" y="285728"/>
            <a:ext cx="1842785" cy="2759865"/>
          </a:xfrm>
          <a:prstGeom prst="rect">
            <a:avLst/>
          </a:prstGeom>
          <a:ln>
            <a:noFill/>
          </a:ln>
          <a:effectLst>
            <a:softEdge rad="112500"/>
          </a:effectLst>
        </p:spPr>
      </p:pic>
      <p:pic>
        <p:nvPicPr>
          <p:cNvPr id="23555" name="Picture 3" descr="C:\Documents and Settings\Андрей\Рабочий стол\Новая папка\Муром фото\Троицкая церковь.jpg"/>
          <p:cNvPicPr>
            <a:picLocks noChangeAspect="1" noChangeArrowheads="1"/>
          </p:cNvPicPr>
          <p:nvPr/>
        </p:nvPicPr>
        <p:blipFill>
          <a:blip r:embed="rId3"/>
          <a:srcRect/>
          <a:stretch>
            <a:fillRect/>
          </a:stretch>
        </p:blipFill>
        <p:spPr bwMode="auto">
          <a:xfrm>
            <a:off x="357157" y="3214686"/>
            <a:ext cx="4706525" cy="3419118"/>
          </a:xfrm>
          <a:prstGeom prst="rect">
            <a:avLst/>
          </a:prstGeom>
          <a:ln>
            <a:noFill/>
          </a:ln>
          <a:effectLst>
            <a:softEdge rad="112500"/>
          </a:effectLst>
        </p:spPr>
      </p:pic>
      <p:sp>
        <p:nvSpPr>
          <p:cNvPr id="8" name="TextBox 7"/>
          <p:cNvSpPr txBox="1"/>
          <p:nvPr/>
        </p:nvSpPr>
        <p:spPr>
          <a:xfrm>
            <a:off x="2714612" y="0"/>
            <a:ext cx="5643602" cy="3046988"/>
          </a:xfrm>
          <a:prstGeom prst="rect">
            <a:avLst/>
          </a:prstGeom>
          <a:noFill/>
        </p:spPr>
        <p:txBody>
          <a:bodyPr wrap="square" rtlCol="0">
            <a:spAutoFit/>
          </a:bodyPr>
          <a:lstStyle/>
          <a:p>
            <a:r>
              <a:rPr lang="ru-RU" sz="1600" dirty="0" smtClean="0"/>
              <a:t>В селе </a:t>
            </a:r>
            <a:r>
              <a:rPr lang="ru-RU" sz="1600" dirty="0" err="1" smtClean="0"/>
              <a:t>Карачарово</a:t>
            </a:r>
            <a:r>
              <a:rPr lang="ru-RU" sz="1600" dirty="0" smtClean="0"/>
              <a:t>, сейчас это район Мурома, в 1828 году на высоком берегу Оки была построена </a:t>
            </a:r>
            <a:r>
              <a:rPr lang="ru-RU" sz="1600" b="1" dirty="0" smtClean="0"/>
              <a:t>Троицкая церковь.</a:t>
            </a:r>
            <a:r>
              <a:rPr lang="ru-RU" sz="1600" dirty="0" smtClean="0"/>
              <a:t> Неподалеку от нее, у реки, находится святой источник. Именно здесь, по преданию, на месте «скока» богатырского коня Ильи Муромца забил источник. Илья Муромец для постройки храма вынес из Оки три мореных дуба. Среди владельцев села Карачарова было немало знатных фамилий: князья Черкасские, Нарышкины, графы Шереметевы и Разумовские. При последних и была выстроена в камне Троицкая церковь. До этого в селе было два деревянных храма − </a:t>
            </a:r>
            <a:r>
              <a:rPr lang="ru-RU" sz="1600" dirty="0" err="1" smtClean="0"/>
              <a:t>Живоначальной</a:t>
            </a:r>
            <a:r>
              <a:rPr lang="ru-RU" sz="1600" dirty="0" smtClean="0"/>
              <a:t> Троицы и Николая Чудотворца. </a:t>
            </a:r>
            <a:endParaRPr lang="ru-RU" sz="1600" dirty="0"/>
          </a:p>
        </p:txBody>
      </p:sp>
    </p:spTree>
  </p:cSld>
  <p:clrMapOvr>
    <a:masterClrMapping/>
  </p:clrMapOvr>
  <p:transition spd="med" advTm="2475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fade">
                                      <p:cBhvr>
                                        <p:cTn id="7" dur="2000"/>
                                        <p:tgtEl>
                                          <p:spTgt spid="23554"/>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3555"/>
                                        </p:tgtEl>
                                        <p:attrNameLst>
                                          <p:attrName>style.visibility</p:attrName>
                                        </p:attrNameLst>
                                      </p:cBhvr>
                                      <p:to>
                                        <p:strVal val="visible"/>
                                      </p:to>
                                    </p:set>
                                    <p:animEffect transition="in" filter="fade">
                                      <p:cBhvr>
                                        <p:cTn id="11" dur="2000"/>
                                        <p:tgtEl>
                                          <p:spTgt spid="23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Documents and Settings\Андрей\Рабочий стол\Новая папка\Муром фото\getImage (36).jpg"/>
          <p:cNvPicPr>
            <a:picLocks noChangeAspect="1" noChangeArrowheads="1"/>
          </p:cNvPicPr>
          <p:nvPr/>
        </p:nvPicPr>
        <p:blipFill>
          <a:blip r:embed="rId2"/>
          <a:srcRect/>
          <a:stretch>
            <a:fillRect/>
          </a:stretch>
        </p:blipFill>
        <p:spPr bwMode="auto">
          <a:xfrm>
            <a:off x="1571604" y="285728"/>
            <a:ext cx="5490637" cy="4117978"/>
          </a:xfrm>
          <a:prstGeom prst="rect">
            <a:avLst/>
          </a:prstGeom>
          <a:ln>
            <a:noFill/>
          </a:ln>
          <a:effectLst>
            <a:outerShdw blurRad="292100" dist="139700" dir="2700000" algn="tl" rotWithShape="0">
              <a:srgbClr val="333333">
                <a:alpha val="65000"/>
              </a:srgbClr>
            </a:outerShdw>
          </a:effectLst>
        </p:spPr>
      </p:pic>
      <p:sp>
        <p:nvSpPr>
          <p:cNvPr id="9" name="Заголовок 1"/>
          <p:cNvSpPr>
            <a:spLocks noGrp="1"/>
          </p:cNvSpPr>
          <p:nvPr>
            <p:ph idx="1"/>
          </p:nvPr>
        </p:nvSpPr>
        <p:spPr>
          <a:xfrm>
            <a:off x="428596" y="4572008"/>
            <a:ext cx="8258204" cy="1752592"/>
          </a:xfrm>
        </p:spPr>
        <p:txBody>
          <a:bodyPr>
            <a:normAutofit fontScale="70000" lnSpcReduction="20000"/>
          </a:bodyPr>
          <a:lstStyle/>
          <a:p>
            <a:r>
              <a:rPr lang="ru-RU" b="1" dirty="0" smtClean="0"/>
              <a:t>Муромский историко-художественный музей</a:t>
            </a:r>
            <a:r>
              <a:rPr lang="ru-RU" dirty="0" smtClean="0"/>
              <a:t>, который часто называют "Маленьким Эрмитажем", располагается в бывшем доме купцов Зворыкиных (памятник зодчества XIX века). В нем представлены коллекция древнерусского искусства, а также экспозиции купеческого быта и таких всемирно-известных художников как К.П. Брюллов и И.И. Шишкин, В.И. Суриков и А.К. Саврасов, а также В.Т. Поленов. </a:t>
            </a:r>
          </a:p>
          <a:p>
            <a:endParaRPr lang="ru-RU" dirty="0"/>
          </a:p>
        </p:txBody>
      </p:sp>
    </p:spTree>
  </p:cSld>
  <p:clrMapOvr>
    <a:masterClrMapping/>
  </p:clrMapOvr>
  <p:transition spd="med" advTm="24657">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additive="base">
                                        <p:cTn id="7" dur="500" fill="hold"/>
                                        <p:tgtEl>
                                          <p:spTgt spid="24578"/>
                                        </p:tgtEl>
                                        <p:attrNameLst>
                                          <p:attrName>ppt_x</p:attrName>
                                        </p:attrNameLst>
                                      </p:cBhvr>
                                      <p:tavLst>
                                        <p:tav tm="0">
                                          <p:val>
                                            <p:strVal val="#ppt_x"/>
                                          </p:val>
                                        </p:tav>
                                        <p:tav tm="100000">
                                          <p:val>
                                            <p:strVal val="#ppt_x"/>
                                          </p:val>
                                        </p:tav>
                                      </p:tavLst>
                                    </p:anim>
                                    <p:anim calcmode="lin" valueType="num">
                                      <p:cBhvr additive="base">
                                        <p:cTn id="8" dur="500" fill="hold"/>
                                        <p:tgtEl>
                                          <p:spTgt spid="245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357554" y="1000108"/>
            <a:ext cx="5329246" cy="5324492"/>
          </a:xfrm>
        </p:spPr>
        <p:txBody>
          <a:bodyPr>
            <a:normAutofit fontScale="77500" lnSpcReduction="20000"/>
          </a:bodyPr>
          <a:lstStyle/>
          <a:p>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Водонапорная башня </a:t>
            </a:r>
            <a:r>
              <a:rPr lang="ru-RU" dirty="0" smtClean="0">
                <a:latin typeface="Times New Roman" pitchFamily="18" charset="0"/>
                <a:cs typeface="Times New Roman" pitchFamily="18" charset="0"/>
              </a:rPr>
              <a:t>была заложена в 1863 году, а 26 августа 1864 года состоялось ее торжественное открытие. Конечно, она была построена не просто так. Возведение водонапорной башни связано с очень важной вехой в истории города: в 1863 году по проекту инженера </a:t>
            </a:r>
            <a:r>
              <a:rPr lang="ru-RU" dirty="0" err="1" smtClean="0">
                <a:latin typeface="Times New Roman" pitchFamily="18" charset="0"/>
                <a:cs typeface="Times New Roman" pitchFamily="18" charset="0"/>
              </a:rPr>
              <a:t>И.Е.Ержемского</a:t>
            </a:r>
            <a:r>
              <a:rPr lang="ru-RU" dirty="0" smtClean="0">
                <a:latin typeface="Times New Roman" pitchFamily="18" charset="0"/>
                <a:cs typeface="Times New Roman" pitchFamily="18" charset="0"/>
              </a:rPr>
              <a:t> был построен городской водопровод. В то время даже в губернском центре Владимире водопровода еще не было. Средства на строительство водопровода и башни дал один из известнейших </a:t>
            </a:r>
            <a:r>
              <a:rPr lang="ru-RU" dirty="0" err="1" smtClean="0">
                <a:latin typeface="Times New Roman" pitchFamily="18" charset="0"/>
                <a:cs typeface="Times New Roman" pitchFamily="18" charset="0"/>
              </a:rPr>
              <a:t>муромчан</a:t>
            </a:r>
            <a:r>
              <a:rPr lang="ru-RU" dirty="0" smtClean="0">
                <a:latin typeface="Times New Roman" pitchFamily="18" charset="0"/>
                <a:cs typeface="Times New Roman" pitchFamily="18" charset="0"/>
              </a:rPr>
              <a:t> – Алексей Васильевич Ермаков, богатый купец и меценат, занимавший пост городского головы в 1862-1869 годах.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Водопроводная система Мурома состояла из водонапорной башни, шестнадцати водоразборных будок (там же были устроены водопои для лошадей) и нескольких фонтанов.</a:t>
            </a:r>
          </a:p>
          <a:p>
            <a:endParaRPr lang="ru-RU" dirty="0"/>
          </a:p>
        </p:txBody>
      </p:sp>
      <p:pic>
        <p:nvPicPr>
          <p:cNvPr id="25602" name="Picture 2" descr="C:\Documents and Settings\Андрей\Рабочий стол\Новая папка\Муром фото\Водонапорная башня.jpg"/>
          <p:cNvPicPr>
            <a:picLocks noChangeAspect="1" noChangeArrowheads="1"/>
          </p:cNvPicPr>
          <p:nvPr/>
        </p:nvPicPr>
        <p:blipFill>
          <a:blip r:embed="rId2"/>
          <a:srcRect/>
          <a:stretch>
            <a:fillRect/>
          </a:stretch>
        </p:blipFill>
        <p:spPr bwMode="auto">
          <a:xfrm>
            <a:off x="285720" y="1142984"/>
            <a:ext cx="3245526" cy="4857784"/>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med" advTm="31422">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fade">
                                      <p:cBhvr>
                                        <p:cTn id="7" dur="20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http://www.petr-fevronia.ru/uploads/page/d81c39415f2d0b0024f85b20c22f3f562c4205d4.jpg"/>
          <p:cNvPicPr>
            <a:picLocks noGrp="1"/>
          </p:cNvPicPr>
          <p:nvPr>
            <p:ph idx="1"/>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285720" y="285728"/>
            <a:ext cx="1765300" cy="36957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2857488" y="357166"/>
            <a:ext cx="4357718" cy="677108"/>
          </a:xfrm>
          <a:prstGeom prst="rect">
            <a:avLst/>
          </a:prstGeom>
          <a:noFill/>
        </p:spPr>
        <p:txBody>
          <a:bodyPr wrap="square" rtlCol="0">
            <a:spAutoFit/>
          </a:bodyPr>
          <a:lstStyle/>
          <a:p>
            <a:r>
              <a:rPr lang="ru-RU" sz="2000" b="1" dirty="0"/>
              <a:t>День семьи, любви и верности</a:t>
            </a:r>
            <a:endParaRPr lang="ru-RU" sz="2000" dirty="0"/>
          </a:p>
          <a:p>
            <a:endParaRPr lang="ru-RU" dirty="0"/>
          </a:p>
        </p:txBody>
      </p:sp>
      <p:pic>
        <p:nvPicPr>
          <p:cNvPr id="26626" name="Picture 2" descr="C:\Documents and Settings\Андрей\Рабочий стол\Новая папка\Муром фото\8 июля.jpg"/>
          <p:cNvPicPr>
            <a:picLocks noChangeAspect="1" noChangeArrowheads="1"/>
          </p:cNvPicPr>
          <p:nvPr/>
        </p:nvPicPr>
        <p:blipFill>
          <a:blip r:embed="rId3"/>
          <a:srcRect/>
          <a:stretch>
            <a:fillRect/>
          </a:stretch>
        </p:blipFill>
        <p:spPr bwMode="auto">
          <a:xfrm>
            <a:off x="357158" y="4214818"/>
            <a:ext cx="2193148" cy="1643074"/>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2857488" y="948690"/>
            <a:ext cx="5715040" cy="5632311"/>
          </a:xfrm>
          <a:prstGeom prst="rect">
            <a:avLst/>
          </a:prstGeom>
          <a:noFill/>
        </p:spPr>
        <p:txBody>
          <a:bodyPr wrap="square" rtlCol="0">
            <a:spAutoFit/>
          </a:bodyPr>
          <a:lstStyle/>
          <a:p>
            <a:r>
              <a:rPr lang="ru-RU" dirty="0">
                <a:latin typeface="Times New Roman" pitchFamily="18" charset="0"/>
                <a:cs typeface="Times New Roman" pitchFamily="18" charset="0"/>
              </a:rPr>
              <a:t>В 2008 году 8 июля в России появился замечательный праздник – Всероссийский День семьи, любви и верности. Этот прекрасный летний день был выбран для праздника не случайно – уже около 780 лет православные почитают 8 июля память святых благоверных князей Петра и </a:t>
            </a:r>
            <a:r>
              <a:rPr lang="ru-RU" dirty="0" err="1">
                <a:latin typeface="Times New Roman" pitchFamily="18" charset="0"/>
                <a:cs typeface="Times New Roman" pitchFamily="18" charset="0"/>
              </a:rPr>
              <a:t>Февронии</a:t>
            </a:r>
            <a:r>
              <a:rPr lang="ru-RU" dirty="0">
                <a:latin typeface="Times New Roman" pitchFamily="18" charset="0"/>
                <a:cs typeface="Times New Roman" pitchFamily="18" charset="0"/>
              </a:rPr>
              <a:t> Муромских – покровителей семейного счастья, любви и верности. В народе 8 июля, День Петра и </a:t>
            </a:r>
            <a:r>
              <a:rPr lang="ru-RU" dirty="0" err="1">
                <a:latin typeface="Times New Roman" pitchFamily="18" charset="0"/>
                <a:cs typeface="Times New Roman" pitchFamily="18" charset="0"/>
              </a:rPr>
              <a:t>Февронии</a:t>
            </a:r>
            <a:r>
              <a:rPr lang="ru-RU" dirty="0">
                <a:latin typeface="Times New Roman" pitchFamily="18" charset="0"/>
                <a:cs typeface="Times New Roman" pitchFamily="18" charset="0"/>
              </a:rPr>
              <a:t>, уже давно считается счастливым для любви и просто создан для свадеб. Раньше на Руси был и красивый старинный обычай – праздновать помолвку в День Петра и </a:t>
            </a:r>
            <a:r>
              <a:rPr lang="ru-RU" dirty="0" err="1">
                <a:latin typeface="Times New Roman" pitchFamily="18" charset="0"/>
                <a:cs typeface="Times New Roman" pitchFamily="18" charset="0"/>
              </a:rPr>
              <a:t>Февронии</a:t>
            </a:r>
            <a:r>
              <a:rPr lang="ru-RU" dirty="0">
                <a:latin typeface="Times New Roman" pitchFamily="18" charset="0"/>
                <a:cs typeface="Times New Roman" pitchFamily="18" charset="0"/>
              </a:rPr>
              <a:t>.</a:t>
            </a:r>
            <a:br>
              <a:rPr lang="ru-RU" dirty="0">
                <a:latin typeface="Times New Roman" pitchFamily="18" charset="0"/>
                <a:cs typeface="Times New Roman" pitchFamily="18" charset="0"/>
              </a:rPr>
            </a:b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Идея </a:t>
            </a:r>
            <a:r>
              <a:rPr lang="ru-RU" dirty="0">
                <a:latin typeface="Times New Roman" pitchFamily="18" charset="0"/>
                <a:cs typeface="Times New Roman" pitchFamily="18" charset="0"/>
              </a:rPr>
              <a:t>возродить древнюю традицию отмечать День Петра и </a:t>
            </a:r>
            <a:r>
              <a:rPr lang="ru-RU" dirty="0" err="1">
                <a:latin typeface="Times New Roman" pitchFamily="18" charset="0"/>
                <a:cs typeface="Times New Roman" pitchFamily="18" charset="0"/>
              </a:rPr>
              <a:t>Февронии</a:t>
            </a:r>
            <a:r>
              <a:rPr lang="ru-RU" dirty="0">
                <a:latin typeface="Times New Roman" pitchFamily="18" charset="0"/>
                <a:cs typeface="Times New Roman" pitchFamily="18" charset="0"/>
              </a:rPr>
              <a:t> возникла у жителей города Мурома, где в XIII веке княжили святые супруги Петр и </a:t>
            </a:r>
            <a:r>
              <a:rPr lang="ru-RU" dirty="0" err="1">
                <a:latin typeface="Times New Roman" pitchFamily="18" charset="0"/>
                <a:cs typeface="Times New Roman" pitchFamily="18" charset="0"/>
              </a:rPr>
              <a:t>Феврония</a:t>
            </a:r>
            <a:r>
              <a:rPr lang="ru-RU" dirty="0">
                <a:latin typeface="Times New Roman" pitchFamily="18" charset="0"/>
                <a:cs typeface="Times New Roman" pitchFamily="18" charset="0"/>
              </a:rPr>
              <a:t>, были они образцом супружеской любви и верности, жили долго и счастливо и умерли в один день (эта известная многим фраза именно про </a:t>
            </a:r>
            <a:r>
              <a:rPr lang="ru-RU" dirty="0" smtClean="0">
                <a:latin typeface="Times New Roman" pitchFamily="18" charset="0"/>
                <a:cs typeface="Times New Roman" pitchFamily="18" charset="0"/>
              </a:rPr>
              <a:t>них). </a:t>
            </a:r>
            <a:endParaRPr lang="ru-RU" dirty="0">
              <a:latin typeface="Times New Roman" pitchFamily="18" charset="0"/>
              <a:cs typeface="Times New Roman" pitchFamily="18" charset="0"/>
            </a:endParaRPr>
          </a:p>
          <a:p>
            <a:endParaRPr lang="ru-RU" dirty="0"/>
          </a:p>
        </p:txBody>
      </p:sp>
    </p:spTree>
  </p:cSld>
  <p:clrMapOvr>
    <a:masterClrMapping/>
  </p:clrMapOvr>
  <p:transition spd="med" advTm="32032">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fade">
                                      <p:cBhvr>
                                        <p:cTn id="7" dur="2000"/>
                                        <p:tgtEl>
                                          <p:spTgt spid="26626"/>
                                        </p:tgtEl>
                                      </p:cBhvr>
                                    </p:animEffect>
                                  </p:childTnLst>
                                </p:cTn>
                              </p:par>
                            </p:childTnLst>
                          </p:cTn>
                        </p:par>
                        <p:par>
                          <p:cTn id="8" fill="hold">
                            <p:stCondLst>
                              <p:cond delay="20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C:\Documents and Settings\Андрей\Рабочий стол\Новая папка\Муром фото\1618.jpg"/>
          <p:cNvPicPr>
            <a:picLocks noChangeAspect="1" noChangeArrowheads="1"/>
          </p:cNvPicPr>
          <p:nvPr/>
        </p:nvPicPr>
        <p:blipFill>
          <a:blip r:embed="rId2"/>
          <a:srcRect/>
          <a:stretch>
            <a:fillRect/>
          </a:stretch>
        </p:blipFill>
        <p:spPr bwMode="auto">
          <a:xfrm>
            <a:off x="357158" y="785794"/>
            <a:ext cx="3462333" cy="5643602"/>
          </a:xfrm>
          <a:prstGeom prst="rect">
            <a:avLst/>
          </a:prstGeom>
          <a:ln>
            <a:noFill/>
          </a:ln>
          <a:effectLst>
            <a:softEdge rad="112500"/>
          </a:effectLst>
        </p:spPr>
      </p:pic>
      <p:sp>
        <p:nvSpPr>
          <p:cNvPr id="5" name="Заголовок 1"/>
          <p:cNvSpPr>
            <a:spLocks noGrp="1"/>
          </p:cNvSpPr>
          <p:nvPr>
            <p:ph idx="1"/>
          </p:nvPr>
        </p:nvSpPr>
        <p:spPr>
          <a:xfrm>
            <a:off x="4000496" y="928670"/>
            <a:ext cx="4857784" cy="6215106"/>
          </a:xfrm>
        </p:spPr>
        <p:txBody>
          <a:bodyPr>
            <a:normAutofit fontScale="70000" lnSpcReduction="20000"/>
          </a:bodyPr>
          <a:lstStyle/>
          <a:p>
            <a:r>
              <a:rPr lang="ru-RU" dirty="0" smtClean="0">
                <a:latin typeface="Times New Roman" pitchFamily="18" charset="0"/>
                <a:cs typeface="Times New Roman" pitchFamily="18" charset="0"/>
              </a:rPr>
              <a:t>В Муроме на территории Свято-Троицкого женского монастыря покоятся чудотворные мощи святых Петра и </a:t>
            </a:r>
            <a:r>
              <a:rPr lang="ru-RU" dirty="0" err="1" smtClean="0">
                <a:latin typeface="Times New Roman" pitchFamily="18" charset="0"/>
                <a:cs typeface="Times New Roman" pitchFamily="18" charset="0"/>
              </a:rPr>
              <a:t>Февронии</a:t>
            </a:r>
            <a:r>
              <a:rPr lang="ru-RU" dirty="0" smtClean="0">
                <a:latin typeface="Times New Roman" pitchFamily="18" charset="0"/>
                <a:cs typeface="Times New Roman" pitchFamily="18" charset="0"/>
              </a:rPr>
              <a:t>, которые уже помогли многим верующим найти свою настоящую любовь, создать и сохранить семью, родить детей до этого бездетным парам. В монастыре даже ведут книгу, в которую записывают случаи чудесного исцеления.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Символом Всероссийского Дня семьи, любви и верности стала ромашка, а центром празднования, конечно же, город Муром.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Этот новый для россиян праздник в 2008-201</a:t>
            </a:r>
            <a:r>
              <a:rPr lang="en-US" dirty="0" smtClean="0">
                <a:latin typeface="Times New Roman" pitchFamily="18" charset="0"/>
                <a:cs typeface="Times New Roman" pitchFamily="18" charset="0"/>
              </a:rPr>
              <a:t>1</a:t>
            </a:r>
            <a:r>
              <a:rPr lang="ru-RU" dirty="0" smtClean="0">
                <a:latin typeface="Times New Roman" pitchFamily="18" charset="0"/>
                <a:cs typeface="Times New Roman" pitchFamily="18" charset="0"/>
              </a:rPr>
              <a:t> годах широко отмечался во многих городах: проводились массовые торжественные церемонии бракосочетания и праздничные мероприятия с трансляцией по центральным телеканалам России. В 2008 году даже началась компания по установке памятников Петру и </a:t>
            </a:r>
            <a:r>
              <a:rPr lang="ru-RU" dirty="0" err="1" smtClean="0">
                <a:latin typeface="Times New Roman" pitchFamily="18" charset="0"/>
                <a:cs typeface="Times New Roman" pitchFamily="18" charset="0"/>
              </a:rPr>
              <a:t>Февронии</a:t>
            </a:r>
            <a:r>
              <a:rPr lang="ru-RU" dirty="0" smtClean="0">
                <a:latin typeface="Times New Roman" pitchFamily="18" charset="0"/>
                <a:cs typeface="Times New Roman" pitchFamily="18" charset="0"/>
              </a:rPr>
              <a:t> в российских городах.</a:t>
            </a:r>
          </a:p>
          <a:p>
            <a:endParaRPr lang="ru-RU" dirty="0"/>
          </a:p>
        </p:txBody>
      </p:sp>
    </p:spTree>
  </p:cSld>
  <p:clrMapOvr>
    <a:masterClrMapping/>
  </p:clrMapOvr>
  <p:transition spd="med" advTm="29796">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fade">
                                      <p:cBhvr>
                                        <p:cTn id="7" dur="2000"/>
                                        <p:tgtEl>
                                          <p:spTgt spid="276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357158" y="4143380"/>
            <a:ext cx="8186766" cy="2071702"/>
          </a:xfrm>
        </p:spPr>
        <p:txBody>
          <a:bodyPr>
            <a:normAutofit fontScale="92500" lnSpcReduction="10000"/>
          </a:bodyPr>
          <a:lstStyle/>
          <a:p>
            <a:r>
              <a:rPr lang="ru-RU" dirty="0" smtClean="0"/>
              <a:t>В Муроме перед входом во Дворец бракосочетания в день памяти Петра и </a:t>
            </a:r>
            <a:r>
              <a:rPr lang="ru-RU" dirty="0" err="1" smtClean="0"/>
              <a:t>Февронии</a:t>
            </a:r>
            <a:r>
              <a:rPr lang="ru-RU" dirty="0" smtClean="0"/>
              <a:t> Муромских 8 июля 2008 года установлен памятник Петру и </a:t>
            </a:r>
            <a:r>
              <a:rPr lang="ru-RU" dirty="0" err="1" smtClean="0"/>
              <a:t>Февронии</a:t>
            </a:r>
            <a:r>
              <a:rPr lang="ru-RU" dirty="0" smtClean="0"/>
              <a:t> Муромским (скульптор Н. Щербаков).  Святые изображены как две коленопреклонённые фигуры, протягивающие друг к друг у руки. </a:t>
            </a:r>
          </a:p>
          <a:p>
            <a:endParaRPr lang="ru-RU" dirty="0"/>
          </a:p>
        </p:txBody>
      </p:sp>
      <p:pic>
        <p:nvPicPr>
          <p:cNvPr id="28674" name="Picture 2" descr="C:\Documents and Settings\Андрей\Рабочий стол\Новая папка\Муром фото\Памятник Петру и Февронии Муромским.jpg"/>
          <p:cNvPicPr>
            <a:picLocks noChangeAspect="1" noChangeArrowheads="1"/>
          </p:cNvPicPr>
          <p:nvPr/>
        </p:nvPicPr>
        <p:blipFill>
          <a:blip r:embed="rId2"/>
          <a:srcRect/>
          <a:stretch>
            <a:fillRect/>
          </a:stretch>
        </p:blipFill>
        <p:spPr bwMode="auto">
          <a:xfrm>
            <a:off x="2285984" y="785794"/>
            <a:ext cx="4357718" cy="3268289"/>
          </a:xfrm>
          <a:prstGeom prst="rect">
            <a:avLst/>
          </a:prstGeom>
          <a:ln>
            <a:noFill/>
          </a:ln>
          <a:effectLst>
            <a:softEdge rad="112500"/>
          </a:effectLst>
        </p:spPr>
      </p:pic>
    </p:spTree>
  </p:cSld>
  <p:clrMapOvr>
    <a:masterClrMapping/>
  </p:clrMapOvr>
  <p:transition spd="med" advTm="16812">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fade">
                                      <p:cBhvr>
                                        <p:cTn id="7" dur="2000"/>
                                        <p:tgtEl>
                                          <p:spTgt spid="28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14348" y="642918"/>
            <a:ext cx="4572032" cy="2500330"/>
          </a:xfrm>
        </p:spPr>
        <p:txBody>
          <a:bodyPr>
            <a:normAutofit fontScale="92500" lnSpcReduction="20000"/>
          </a:bodyPr>
          <a:lstStyle/>
          <a:p>
            <a:r>
              <a:rPr lang="ru-RU" sz="2400" dirty="0" smtClean="0"/>
              <a:t>На южной окраине кремлевской горы, на высоком берегу Оки разбит Окский сад. Это одно из красивейших мест города. Недалеко находится спуск к Оке. </a:t>
            </a:r>
            <a:br>
              <a:rPr lang="ru-RU" sz="2400" dirty="0" smtClean="0"/>
            </a:br>
            <a:r>
              <a:rPr lang="ru-RU" sz="2400" dirty="0" smtClean="0"/>
              <a:t>Здесь находится памятник Илье Муромцу.</a:t>
            </a:r>
          </a:p>
          <a:p>
            <a:endParaRPr lang="ru-RU" dirty="0"/>
          </a:p>
        </p:txBody>
      </p:sp>
      <p:pic>
        <p:nvPicPr>
          <p:cNvPr id="29698" name="Picture 2" descr="C:\Documents and Settings\Андрей\Рабочий стол\Новая папка\Муром фото\Памятник Илье Муромцу в Окском парке.jpg"/>
          <p:cNvPicPr>
            <a:picLocks noChangeAspect="1" noChangeArrowheads="1"/>
          </p:cNvPicPr>
          <p:nvPr/>
        </p:nvPicPr>
        <p:blipFill>
          <a:blip r:embed="rId2" cstate="print"/>
          <a:srcRect/>
          <a:stretch>
            <a:fillRect/>
          </a:stretch>
        </p:blipFill>
        <p:spPr bwMode="auto">
          <a:xfrm>
            <a:off x="5857884" y="285728"/>
            <a:ext cx="2714644" cy="4069979"/>
          </a:xfrm>
          <a:prstGeom prst="rect">
            <a:avLst/>
          </a:prstGeom>
          <a:ln>
            <a:noFill/>
          </a:ln>
          <a:effectLst>
            <a:outerShdw blurRad="292100" dist="139700" dir="2700000" algn="tl" rotWithShape="0">
              <a:srgbClr val="333333">
                <a:alpha val="65000"/>
              </a:srgbClr>
            </a:outerShdw>
          </a:effectLst>
        </p:spPr>
      </p:pic>
      <p:pic>
        <p:nvPicPr>
          <p:cNvPr id="29699" name="Picture 3" descr="C:\Documents and Settings\Андрей\Рабочий стол\Новая папка\Муром фото\getImage (1).jpg"/>
          <p:cNvPicPr>
            <a:picLocks noChangeAspect="1" noChangeArrowheads="1"/>
          </p:cNvPicPr>
          <p:nvPr/>
        </p:nvPicPr>
        <p:blipFill>
          <a:blip r:embed="rId3"/>
          <a:srcRect/>
          <a:stretch>
            <a:fillRect/>
          </a:stretch>
        </p:blipFill>
        <p:spPr bwMode="auto">
          <a:xfrm>
            <a:off x="857224" y="2928934"/>
            <a:ext cx="4857784" cy="364333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med" advTm="18312">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9699"/>
                                        </p:tgtEl>
                                        <p:attrNameLst>
                                          <p:attrName>style.visibility</p:attrName>
                                        </p:attrNameLst>
                                      </p:cBhvr>
                                      <p:to>
                                        <p:strVal val="visible"/>
                                      </p:to>
                                    </p:set>
                                    <p:animEffect transition="in" filter="fade">
                                      <p:cBhvr>
                                        <p:cTn id="7" dur="2000"/>
                                        <p:tgtEl>
                                          <p:spTgt spid="29699"/>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9698"/>
                                        </p:tgtEl>
                                        <p:attrNameLst>
                                          <p:attrName>style.visibility</p:attrName>
                                        </p:attrNameLst>
                                      </p:cBhvr>
                                      <p:to>
                                        <p:strVal val="visible"/>
                                      </p:to>
                                    </p:set>
                                    <p:animEffect transition="in" filter="fade">
                                      <p:cBhvr>
                                        <p:cTn id="11" dur="2000"/>
                                        <p:tgtEl>
                                          <p:spTgt spid="29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285860"/>
            <a:ext cx="8258204" cy="1143008"/>
          </a:xfrm>
        </p:spPr>
        <p:txBody>
          <a:bodyPr>
            <a:normAutofit/>
          </a:bodyPr>
          <a:lstStyle/>
          <a:p>
            <a:pPr algn="ctr"/>
            <a:r>
              <a:rPr lang="ru-RU" sz="6600" dirty="0" smtClean="0"/>
              <a:t> Спасибо за внимание!</a:t>
            </a:r>
            <a:endParaRPr lang="ru-RU" sz="6600" dirty="0"/>
          </a:p>
        </p:txBody>
      </p:sp>
      <p:pic>
        <p:nvPicPr>
          <p:cNvPr id="30722" name="Picture 2" descr="C:\Documents and Settings\Андрей\Рабочий стол\Новая папка\Муром фото\getImage (31).jpg"/>
          <p:cNvPicPr>
            <a:picLocks noChangeAspect="1" noChangeArrowheads="1"/>
          </p:cNvPicPr>
          <p:nvPr/>
        </p:nvPicPr>
        <p:blipFill>
          <a:blip r:embed="rId2"/>
          <a:srcRect/>
          <a:stretch>
            <a:fillRect/>
          </a:stretch>
        </p:blipFill>
        <p:spPr bwMode="auto">
          <a:xfrm>
            <a:off x="4429124" y="3214686"/>
            <a:ext cx="4013198" cy="3009899"/>
          </a:xfrm>
          <a:prstGeom prst="rect">
            <a:avLst/>
          </a:prstGeom>
          <a:noFill/>
        </p:spPr>
      </p:pic>
    </p:spTree>
  </p:cSld>
  <p:clrMapOvr>
    <a:masterClrMapping/>
  </p:clrMapOvr>
  <p:transition spd="med" advTm="7718">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fade">
                                      <p:cBhvr>
                                        <p:cTn id="7" dur="2000"/>
                                        <p:tgtEl>
                                          <p:spTgt spid="307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4429132"/>
            <a:ext cx="8501122" cy="1571636"/>
          </a:xfrm>
        </p:spPr>
        <p:txBody>
          <a:bodyPr>
            <a:noAutofit/>
          </a:bodyPr>
          <a:lstStyle/>
          <a:p>
            <a:r>
              <a:rPr lang="ru-RU" sz="2400" dirty="0" smtClean="0">
                <a:cs typeface="Times New Roman" pitchFamily="18" charset="0"/>
              </a:rPr>
              <a:t>Город Муром расположен на высоком левом берегу реки Оки во Владимирской области на границе с Нижегородской областью. Название города связывается с финно-угорским племенем мурома. Муром впервые упоминается в Лаврентьевской летописи в 862 году.</a:t>
            </a:r>
            <a:br>
              <a:rPr lang="ru-RU" sz="2400" dirty="0" smtClean="0">
                <a:cs typeface="Times New Roman" pitchFamily="18" charset="0"/>
              </a:rPr>
            </a:br>
            <a:endParaRPr lang="ru-RU" sz="2000" dirty="0">
              <a:cs typeface="Times New Roman" pitchFamily="18" charset="0"/>
            </a:endParaRPr>
          </a:p>
        </p:txBody>
      </p:sp>
      <p:pic>
        <p:nvPicPr>
          <p:cNvPr id="2050" name="Picture 2" descr="C:\Documents and Settings\Андрей\Рабочий стол\Новая папка\Муром фото\getImage (3).jpg"/>
          <p:cNvPicPr>
            <a:picLocks noChangeAspect="1" noChangeArrowheads="1"/>
          </p:cNvPicPr>
          <p:nvPr/>
        </p:nvPicPr>
        <p:blipFill>
          <a:blip r:embed="rId2"/>
          <a:srcRect/>
          <a:stretch>
            <a:fillRect/>
          </a:stretch>
        </p:blipFill>
        <p:spPr bwMode="auto">
          <a:xfrm>
            <a:off x="2071670" y="571480"/>
            <a:ext cx="5357850" cy="3892282"/>
          </a:xfrm>
          <a:prstGeom prst="rect">
            <a:avLst/>
          </a:prstGeom>
          <a:ln>
            <a:noFill/>
          </a:ln>
          <a:effectLst>
            <a:softEdge rad="112500"/>
          </a:effectLst>
        </p:spPr>
      </p:pic>
    </p:spTree>
  </p:cSld>
  <p:clrMapOvr>
    <a:masterClrMapping/>
  </p:clrMapOvr>
  <p:transition spd="med" advTm="10313">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down)">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C:\Documents and Settings\Андрей\Рабочий стол\Новая папка\Муром фото\getImage (21).jpg"/>
          <p:cNvPicPr>
            <a:picLocks noChangeAspect="1" noChangeArrowheads="1"/>
          </p:cNvPicPr>
          <p:nvPr/>
        </p:nvPicPr>
        <p:blipFill>
          <a:blip r:embed="rId2"/>
          <a:srcRect/>
          <a:stretch>
            <a:fillRect/>
          </a:stretch>
        </p:blipFill>
        <p:spPr bwMode="auto">
          <a:xfrm>
            <a:off x="500034" y="214290"/>
            <a:ext cx="3500462" cy="4357718"/>
          </a:xfrm>
          <a:prstGeom prst="rect">
            <a:avLst/>
          </a:prstGeom>
          <a:ln>
            <a:noFill/>
          </a:ln>
          <a:effectLst>
            <a:softEdge rad="112500"/>
          </a:effectLst>
        </p:spPr>
      </p:pic>
      <p:sp>
        <p:nvSpPr>
          <p:cNvPr id="3" name="Содержимое 2"/>
          <p:cNvSpPr>
            <a:spLocks noGrp="1"/>
          </p:cNvSpPr>
          <p:nvPr>
            <p:ph idx="1"/>
          </p:nvPr>
        </p:nvSpPr>
        <p:spPr>
          <a:xfrm>
            <a:off x="285720" y="4500570"/>
            <a:ext cx="8572560" cy="2143140"/>
          </a:xfrm>
        </p:spPr>
        <p:txBody>
          <a:bodyPr>
            <a:normAutofit fontScale="85000" lnSpcReduction="20000"/>
          </a:bodyPr>
          <a:lstStyle/>
          <a:p>
            <a:r>
              <a:rPr lang="ru-RU" dirty="0" smtClean="0"/>
              <a:t>На берегу Оки расположен древнейший в Муроме и в России </a:t>
            </a:r>
            <a:r>
              <a:rPr lang="ru-RU" dirty="0" err="1" smtClean="0"/>
              <a:t>Спассо</a:t>
            </a:r>
            <a:r>
              <a:rPr lang="ru-RU" dirty="0" smtClean="0"/>
              <a:t>- Преображенский монастырь, он упоминался в летописях 900 лет назад.</a:t>
            </a:r>
          </a:p>
          <a:p>
            <a:r>
              <a:rPr lang="ru-RU" dirty="0" smtClean="0"/>
              <a:t>По легенде там, где стоит Спасский монастырь, располагался княжий двор одного из первых русских святых- князей Глеба, младшего сына Владимира. Здесь стояла деревянная Спасская церковь. Около нее и появился «Спасский на бору» монастырь. </a:t>
            </a:r>
            <a:endParaRPr lang="ru-RU" dirty="0"/>
          </a:p>
        </p:txBody>
      </p:sp>
      <p:pic>
        <p:nvPicPr>
          <p:cNvPr id="3077" name="Picture 5" descr="C:\Documents and Settings\Андрей\Рабочий стол\Новая папка\Муром фото\getImage (31.jpg"/>
          <p:cNvPicPr>
            <a:picLocks noChangeAspect="1" noChangeArrowheads="1"/>
          </p:cNvPicPr>
          <p:nvPr/>
        </p:nvPicPr>
        <p:blipFill>
          <a:blip r:embed="rId3"/>
          <a:srcRect/>
          <a:stretch>
            <a:fillRect/>
          </a:stretch>
        </p:blipFill>
        <p:spPr bwMode="auto">
          <a:xfrm>
            <a:off x="5214942" y="214290"/>
            <a:ext cx="3500462" cy="4357718"/>
          </a:xfrm>
          <a:prstGeom prst="rect">
            <a:avLst/>
          </a:prstGeom>
          <a:ln>
            <a:noFill/>
          </a:ln>
          <a:effectLst>
            <a:softEdge rad="112500"/>
          </a:effectLst>
        </p:spPr>
      </p:pic>
    </p:spTree>
  </p:cSld>
  <p:clrMapOvr>
    <a:masterClrMapping/>
  </p:clrMapOvr>
  <p:transition spd="med" advTm="15359">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fade">
                                      <p:cBhvr>
                                        <p:cTn id="7" dur="2000"/>
                                        <p:tgtEl>
                                          <p:spTgt spid="3076"/>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077"/>
                                        </p:tgtEl>
                                        <p:attrNameLst>
                                          <p:attrName>style.visibility</p:attrName>
                                        </p:attrNameLst>
                                      </p:cBhvr>
                                      <p:to>
                                        <p:strVal val="visible"/>
                                      </p:to>
                                    </p:set>
                                    <p:animEffect transition="in" filter="fade">
                                      <p:cBhvr>
                                        <p:cTn id="11" dur="20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00572" y="285728"/>
            <a:ext cx="4543428" cy="6572272"/>
          </a:xfrm>
        </p:spPr>
        <p:txBody>
          <a:bodyPr>
            <a:normAutofit fontScale="85000" lnSpcReduction="20000"/>
          </a:bodyPr>
          <a:lstStyle/>
          <a:p>
            <a:r>
              <a:rPr lang="ru-RU" dirty="0" smtClean="0"/>
              <a:t>Во времена Ивана Грозного, по его указанию, был возведен храм Преображения Господня. Долгое время монастырь служил одним из главных оборонительных рубежей Мурома. За свою историю он много раз перестраивался. Сейчас это действующий мужской монастырь.</a:t>
            </a:r>
            <a:r>
              <a:rPr lang="en-US" dirty="0" smtClean="0"/>
              <a:t> </a:t>
            </a:r>
            <a:r>
              <a:rPr lang="ru-RU" dirty="0" smtClean="0"/>
              <a:t>Одна из интересных святынь монастыря - фигура святого Илии Муромца, выполненная Муромским резчиком и иконописцем в 2006 году по данным ученых, которые по сохранившимся мощам установили рост и внешность знаменитого Муромского богатыря. В руку деревянной фигуры вложена частица мощей Илии Муромца, полученная из Киево-Печерской Лавры.</a:t>
            </a:r>
          </a:p>
          <a:p>
            <a:endParaRPr lang="ru-RU" sz="2000" dirty="0"/>
          </a:p>
        </p:txBody>
      </p:sp>
      <p:pic>
        <p:nvPicPr>
          <p:cNvPr id="4098" name="Picture 2" descr="C:\Documents and Settings\Андрей\Рабочий стол\Новая папка\Муром фото\Спассо-Преображенский  Муромский мужской монастырь.jpg"/>
          <p:cNvPicPr>
            <a:picLocks noChangeAspect="1" noChangeArrowheads="1"/>
          </p:cNvPicPr>
          <p:nvPr/>
        </p:nvPicPr>
        <p:blipFill>
          <a:blip r:embed="rId2"/>
          <a:srcRect/>
          <a:stretch>
            <a:fillRect/>
          </a:stretch>
        </p:blipFill>
        <p:spPr bwMode="auto">
          <a:xfrm>
            <a:off x="214282" y="3571876"/>
            <a:ext cx="4567739" cy="3046646"/>
          </a:xfrm>
          <a:prstGeom prst="rect">
            <a:avLst/>
          </a:prstGeom>
          <a:ln>
            <a:noFill/>
          </a:ln>
          <a:effectLst>
            <a:softEdge rad="112500"/>
          </a:effectLst>
        </p:spPr>
      </p:pic>
      <p:pic>
        <p:nvPicPr>
          <p:cNvPr id="4099" name="Picture 3" descr="C:\Documents and Settings\Андрей\Рабочий стол\Новая папка\Муром фото\getImage (2)8.jpg"/>
          <p:cNvPicPr>
            <a:picLocks noChangeAspect="1" noChangeArrowheads="1"/>
          </p:cNvPicPr>
          <p:nvPr/>
        </p:nvPicPr>
        <p:blipFill>
          <a:blip r:embed="rId3"/>
          <a:srcRect/>
          <a:stretch>
            <a:fillRect/>
          </a:stretch>
        </p:blipFill>
        <p:spPr bwMode="auto">
          <a:xfrm>
            <a:off x="214282" y="214290"/>
            <a:ext cx="4558664" cy="3143272"/>
          </a:xfrm>
          <a:prstGeom prst="rect">
            <a:avLst/>
          </a:prstGeom>
          <a:ln>
            <a:noFill/>
          </a:ln>
          <a:effectLst>
            <a:softEdge rad="112500"/>
          </a:effectLst>
        </p:spPr>
      </p:pic>
    </p:spTree>
  </p:cSld>
  <p:clrMapOvr>
    <a:masterClrMapping/>
  </p:clrMapOvr>
  <p:transition spd="med" advTm="24828">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fade">
                                      <p:cBhvr>
                                        <p:cTn id="7" dur="1000"/>
                                        <p:tgtEl>
                                          <p:spTgt spid="409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1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43438" y="285728"/>
            <a:ext cx="4286280" cy="3429024"/>
          </a:xfrm>
        </p:spPr>
        <p:txBody>
          <a:bodyPr>
            <a:normAutofit fontScale="77500" lnSpcReduction="20000"/>
          </a:bodyPr>
          <a:lstStyle/>
          <a:p>
            <a:r>
              <a:rPr lang="ru-RU" dirty="0" smtClean="0"/>
              <a:t>В старой части города находятся торговые ряды 19-го </a:t>
            </a:r>
            <a:r>
              <a:rPr lang="ru-RU" dirty="0" err="1" smtClean="0"/>
              <a:t>века.Торговые</a:t>
            </a:r>
            <a:r>
              <a:rPr lang="ru-RU" dirty="0" smtClean="0"/>
              <a:t> ряды в Муроме были построены в 1816 году. Это довольно простое, классическое сооружение, при этом не лишенное величественности, которую ему придают арки и массивные колонны дорического ордера. Под рядами устроены глубокие подвалы со сводчатыми перекрытиями, где хранилось зерно. </a:t>
            </a:r>
            <a:endParaRPr lang="ru-RU" dirty="0"/>
          </a:p>
        </p:txBody>
      </p:sp>
      <p:pic>
        <p:nvPicPr>
          <p:cNvPr id="5122" name="Picture 2" descr="C:\Documents and Settings\Андрей\Рабочий стол\Новая папка\Муром фото\Торговые ряды.jpg"/>
          <p:cNvPicPr>
            <a:picLocks noChangeAspect="1" noChangeArrowheads="1"/>
          </p:cNvPicPr>
          <p:nvPr/>
        </p:nvPicPr>
        <p:blipFill>
          <a:blip r:embed="rId2"/>
          <a:srcRect/>
          <a:stretch>
            <a:fillRect/>
          </a:stretch>
        </p:blipFill>
        <p:spPr bwMode="auto">
          <a:xfrm>
            <a:off x="214282" y="571480"/>
            <a:ext cx="4283959" cy="2857520"/>
          </a:xfrm>
          <a:prstGeom prst="rect">
            <a:avLst/>
          </a:prstGeom>
          <a:ln>
            <a:noFill/>
          </a:ln>
          <a:effectLst>
            <a:outerShdw blurRad="292100" dist="139700" dir="2700000" algn="tl" rotWithShape="0">
              <a:srgbClr val="333333">
                <a:alpha val="65000"/>
              </a:srgbClr>
            </a:outerShdw>
          </a:effectLst>
        </p:spPr>
      </p:pic>
      <p:pic>
        <p:nvPicPr>
          <p:cNvPr id="5123" name="Picture 3" descr="C:\Documents and Settings\Андрей\Рабочий стол\Новая папка\Муром фото\getImage (2)3.jpg"/>
          <p:cNvPicPr>
            <a:picLocks noChangeAspect="1" noChangeArrowheads="1"/>
          </p:cNvPicPr>
          <p:nvPr/>
        </p:nvPicPr>
        <p:blipFill>
          <a:blip r:embed="rId3"/>
          <a:srcRect/>
          <a:stretch>
            <a:fillRect/>
          </a:stretch>
        </p:blipFill>
        <p:spPr bwMode="auto">
          <a:xfrm>
            <a:off x="4286248" y="3571876"/>
            <a:ext cx="4653557" cy="3097524"/>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285720" y="3786191"/>
            <a:ext cx="3857652" cy="2585323"/>
          </a:xfrm>
          <a:prstGeom prst="rect">
            <a:avLst/>
          </a:prstGeom>
          <a:noFill/>
        </p:spPr>
        <p:txBody>
          <a:bodyPr wrap="square" rtlCol="0">
            <a:spAutoFit/>
          </a:bodyPr>
          <a:lstStyle/>
          <a:p>
            <a:r>
              <a:rPr lang="ru-RU" dirty="0"/>
              <a:t>Качество постройки торговых рядов такого, что они сумели выдержать почти 200 лет практически без ремонта.  Отсюда открывается прекрасный вид на главные достопримечательности города Троицкий и Благовещенский монастыри.  </a:t>
            </a:r>
          </a:p>
          <a:p>
            <a:endParaRPr lang="ru-RU" dirty="0"/>
          </a:p>
        </p:txBody>
      </p:sp>
    </p:spTree>
  </p:cSld>
  <p:clrMapOvr>
    <a:masterClrMapping/>
  </p:clrMapOvr>
  <p:transition spd="med" advTm="24032">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wipe(down)">
                                      <p:cBhvr>
                                        <p:cTn id="7" dur="500"/>
                                        <p:tgtEl>
                                          <p:spTgt spid="512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123"/>
                                        </p:tgtEl>
                                        <p:attrNameLst>
                                          <p:attrName>style.visibility</p:attrName>
                                        </p:attrNameLst>
                                      </p:cBhvr>
                                      <p:to>
                                        <p:strVal val="visible"/>
                                      </p:to>
                                    </p:set>
                                    <p:animEffect transition="in" filter="wipe(down)">
                                      <p:cBhvr>
                                        <p:cTn id="11"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000496" y="214290"/>
            <a:ext cx="4572032" cy="4643470"/>
          </a:xfrm>
        </p:spPr>
        <p:txBody>
          <a:bodyPr>
            <a:normAutofit fontScale="70000" lnSpcReduction="20000"/>
          </a:bodyPr>
          <a:lstStyle/>
          <a:p>
            <a:r>
              <a:rPr lang="ru-RU" b="1" dirty="0" smtClean="0"/>
              <a:t>Троицкий монастырь</a:t>
            </a:r>
            <a:r>
              <a:rPr lang="ru-RU" dirty="0" smtClean="0"/>
              <a:t>. В 1642-1643 гг. на средства местного купца </a:t>
            </a:r>
            <a:r>
              <a:rPr lang="ru-RU" dirty="0" err="1" smtClean="0"/>
              <a:t>Тарасия</a:t>
            </a:r>
            <a:r>
              <a:rPr lang="ru-RU" dirty="0" smtClean="0"/>
              <a:t> Борисова был построен собор Св. Троицы. А позже купец получил разрешение патриарха на строительство женского монастыря. Были сооружены  церковь Казанской Божьей Матери и высокая колокольня. Оба строения украшают многочисленные арки, колонны, окна необычной формы, цветные изразцы. Здесь же расположена деревянная церковь Сергия Радонежского, привезенная из одной местной деревни. Сюда, поклониться мощам святых чудотворцев Петра и </a:t>
            </a:r>
            <a:r>
              <a:rPr lang="ru-RU" dirty="0" err="1" smtClean="0"/>
              <a:t>Февронии</a:t>
            </a:r>
            <a:r>
              <a:rPr lang="ru-RU" dirty="0" smtClean="0"/>
              <a:t> - покровителям любви и брака, приезжают многие верующие.</a:t>
            </a:r>
          </a:p>
          <a:p>
            <a:endParaRPr lang="ru-RU" dirty="0"/>
          </a:p>
        </p:txBody>
      </p:sp>
      <p:pic>
        <p:nvPicPr>
          <p:cNvPr id="18434" name="Picture 2" descr="C:\Documents and Settings\Андрей\Рабочий стол\Новая папка\Муром фото\getImage (22.jpg"/>
          <p:cNvPicPr>
            <a:picLocks noChangeAspect="1" noChangeArrowheads="1"/>
          </p:cNvPicPr>
          <p:nvPr/>
        </p:nvPicPr>
        <p:blipFill>
          <a:blip r:embed="rId2"/>
          <a:srcRect/>
          <a:stretch>
            <a:fillRect/>
          </a:stretch>
        </p:blipFill>
        <p:spPr bwMode="auto">
          <a:xfrm flipH="1">
            <a:off x="214282" y="3857628"/>
            <a:ext cx="4143404" cy="2757954"/>
          </a:xfrm>
          <a:prstGeom prst="rect">
            <a:avLst/>
          </a:prstGeom>
          <a:ln>
            <a:noFill/>
          </a:ln>
          <a:effectLst>
            <a:outerShdw blurRad="292100" dist="139700" dir="2700000" algn="tl" rotWithShape="0">
              <a:srgbClr val="333333">
                <a:alpha val="65000"/>
              </a:srgbClr>
            </a:outerShdw>
          </a:effectLst>
        </p:spPr>
      </p:pic>
      <p:pic>
        <p:nvPicPr>
          <p:cNvPr id="18435" name="Picture 3" descr="C:\Documents and Settings\Андрей\Рабочий стол\Новая папка\Муром фото\Благовещенский монастырь (2).jpg"/>
          <p:cNvPicPr>
            <a:picLocks noChangeAspect="1" noChangeArrowheads="1"/>
          </p:cNvPicPr>
          <p:nvPr/>
        </p:nvPicPr>
        <p:blipFill>
          <a:blip r:embed="rId3"/>
          <a:srcRect/>
          <a:stretch>
            <a:fillRect/>
          </a:stretch>
        </p:blipFill>
        <p:spPr bwMode="auto">
          <a:xfrm flipH="1">
            <a:off x="857224" y="214290"/>
            <a:ext cx="2643206" cy="3524273"/>
          </a:xfrm>
          <a:prstGeom prst="rect">
            <a:avLst/>
          </a:prstGeom>
          <a:ln>
            <a:noFill/>
          </a:ln>
          <a:effectLst>
            <a:outerShdw blurRad="292100" dist="139700" dir="2700000" algn="tl" rotWithShape="0">
              <a:srgbClr val="333333">
                <a:alpha val="65000"/>
              </a:srgbClr>
            </a:outerShdw>
          </a:effectLst>
        </p:spPr>
      </p:pic>
      <p:pic>
        <p:nvPicPr>
          <p:cNvPr id="18436" name="Picture 4" descr="C:\Documents and Settings\Андрей\Рабочий стол\Новая папка\Муром фото\Троицкий монастырь.jpg"/>
          <p:cNvPicPr>
            <a:picLocks noChangeAspect="1" noChangeArrowheads="1"/>
          </p:cNvPicPr>
          <p:nvPr/>
        </p:nvPicPr>
        <p:blipFill>
          <a:blip r:embed="rId4"/>
          <a:srcRect/>
          <a:stretch>
            <a:fillRect/>
          </a:stretch>
        </p:blipFill>
        <p:spPr bwMode="auto">
          <a:xfrm>
            <a:off x="4714876" y="4357694"/>
            <a:ext cx="2996745" cy="225019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med" advTm="26547">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8435"/>
                                        </p:tgtEl>
                                        <p:attrNameLst>
                                          <p:attrName>style.visibility</p:attrName>
                                        </p:attrNameLst>
                                      </p:cBhvr>
                                      <p:to>
                                        <p:strVal val="visible"/>
                                      </p:to>
                                    </p:set>
                                    <p:animEffect transition="in" filter="wipe(down)">
                                      <p:cBhvr>
                                        <p:cTn id="7" dur="500"/>
                                        <p:tgtEl>
                                          <p:spTgt spid="1843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8434"/>
                                        </p:tgtEl>
                                        <p:attrNameLst>
                                          <p:attrName>style.visibility</p:attrName>
                                        </p:attrNameLst>
                                      </p:cBhvr>
                                      <p:to>
                                        <p:strVal val="visible"/>
                                      </p:to>
                                    </p:set>
                                    <p:animEffect transition="in" filter="wipe(down)">
                                      <p:cBhvr>
                                        <p:cTn id="11" dur="500"/>
                                        <p:tgtEl>
                                          <p:spTgt spid="1843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8436"/>
                                        </p:tgtEl>
                                        <p:attrNameLst>
                                          <p:attrName>style.visibility</p:attrName>
                                        </p:attrNameLst>
                                      </p:cBhvr>
                                      <p:to>
                                        <p:strVal val="visible"/>
                                      </p:to>
                                    </p:set>
                                    <p:animEffect transition="in" filter="wipe(down)">
                                      <p:cBhvr>
                                        <p:cTn id="15" dur="500"/>
                                        <p:tgtEl>
                                          <p:spTgt spid="18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4286256"/>
            <a:ext cx="8643998" cy="2357454"/>
          </a:xfrm>
        </p:spPr>
        <p:txBody>
          <a:bodyPr>
            <a:normAutofit fontScale="92500" lnSpcReduction="20000"/>
          </a:bodyPr>
          <a:lstStyle/>
          <a:p>
            <a:r>
              <a:rPr lang="ru-RU" b="1" dirty="0" smtClean="0"/>
              <a:t>Мужской Благовещенский монастырь </a:t>
            </a:r>
            <a:r>
              <a:rPr lang="ru-RU" dirty="0" smtClean="0"/>
              <a:t>расположен напротив Троицкого монастыря. Иван Грозный после взятия Казани в 1552 году  основал монастырь на святой земле, там, где были захоронены князь Константин, распространивший христианство на Муромской земле, его жена Ирина и двое детей, причисленные к лику святых. Их мощи покоятся здесь и сейчас.</a:t>
            </a:r>
          </a:p>
          <a:p>
            <a:endParaRPr lang="ru-RU" dirty="0"/>
          </a:p>
        </p:txBody>
      </p:sp>
      <p:pic>
        <p:nvPicPr>
          <p:cNvPr id="19458" name="Picture 2" descr="C:\Documents and Settings\Андрей\Рабочий стол\Новая папка\Муром фото\getImage (2)4.jpg"/>
          <p:cNvPicPr>
            <a:picLocks noChangeAspect="1" noChangeArrowheads="1"/>
          </p:cNvPicPr>
          <p:nvPr/>
        </p:nvPicPr>
        <p:blipFill>
          <a:blip r:embed="rId2"/>
          <a:srcRect/>
          <a:stretch>
            <a:fillRect/>
          </a:stretch>
        </p:blipFill>
        <p:spPr bwMode="auto">
          <a:xfrm>
            <a:off x="214282" y="642918"/>
            <a:ext cx="4165469" cy="29289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9459" name="Picture 3" descr="C:\Documents and Settings\Андрей\Рабочий стол\Новая папка\Муром фото\Благовещенский монастырь.jpg"/>
          <p:cNvPicPr>
            <a:picLocks noChangeAspect="1" noChangeArrowheads="1"/>
          </p:cNvPicPr>
          <p:nvPr/>
        </p:nvPicPr>
        <p:blipFill>
          <a:blip r:embed="rId3"/>
          <a:srcRect/>
          <a:stretch>
            <a:fillRect/>
          </a:stretch>
        </p:blipFill>
        <p:spPr bwMode="auto">
          <a:xfrm>
            <a:off x="4429124" y="1285860"/>
            <a:ext cx="4495786" cy="30003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advTm="19593">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fade">
                                      <p:cBhvr>
                                        <p:cTn id="7" dur="2000"/>
                                        <p:tgtEl>
                                          <p:spTgt spid="19458"/>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9459"/>
                                        </p:tgtEl>
                                        <p:attrNameLst>
                                          <p:attrName>style.visibility</p:attrName>
                                        </p:attrNameLst>
                                      </p:cBhvr>
                                      <p:to>
                                        <p:strVal val="visible"/>
                                      </p:to>
                                    </p:set>
                                    <p:animEffect transition="in" filter="fade">
                                      <p:cBhvr>
                                        <p:cTn id="11" dur="2000"/>
                                        <p:tgtEl>
                                          <p:spTgt spid="19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72066" y="357166"/>
            <a:ext cx="3757610" cy="3571900"/>
          </a:xfrm>
        </p:spPr>
        <p:txBody>
          <a:bodyPr>
            <a:normAutofit fontScale="55000" lnSpcReduction="20000"/>
          </a:bodyPr>
          <a:lstStyle/>
          <a:p>
            <a:r>
              <a:rPr lang="ru-RU" sz="2900" dirty="0" smtClean="0"/>
              <a:t>В центре города, на набережной находится </a:t>
            </a:r>
            <a:r>
              <a:rPr lang="ru-RU" sz="2900" b="1" dirty="0" smtClean="0"/>
              <a:t>Николо-Набережная церковь </a:t>
            </a:r>
            <a:r>
              <a:rPr lang="ru-RU" sz="2900" dirty="0" smtClean="0"/>
              <a:t>она была построена в 1700-1717 годах на средства московского священника Дмитрия Христофорова, решившего таким образом увековечить память о своем отце, служившем здесь в деревянной церкви. Сгорела ли эта деревянная церковь или была разобрана за ветхостью – неизвестно. По преданию, прежде на месте храма здесь, на высоком берегу Оки, стоял деревянный дворец Ивана Грозного.</a:t>
            </a:r>
            <a:br>
              <a:rPr lang="ru-RU" sz="2900" dirty="0" smtClean="0"/>
            </a:br>
            <a:r>
              <a:rPr lang="ru-RU" sz="2900" dirty="0" smtClean="0"/>
              <a:t>   </a:t>
            </a:r>
            <a:endParaRPr lang="ru-RU" dirty="0"/>
          </a:p>
        </p:txBody>
      </p:sp>
      <p:pic>
        <p:nvPicPr>
          <p:cNvPr id="20482" name="Picture 2" descr="C:\Documents and Settings\Андрей\Рабочий стол\Новая папка\Муром фото\getImage никол мост.jpg"/>
          <p:cNvPicPr>
            <a:picLocks noChangeAspect="1" noChangeArrowheads="1"/>
          </p:cNvPicPr>
          <p:nvPr/>
        </p:nvPicPr>
        <p:blipFill>
          <a:blip r:embed="rId2"/>
          <a:srcRect/>
          <a:stretch>
            <a:fillRect/>
          </a:stretch>
        </p:blipFill>
        <p:spPr bwMode="auto">
          <a:xfrm>
            <a:off x="214282" y="214290"/>
            <a:ext cx="4858455" cy="3233910"/>
          </a:xfrm>
          <a:prstGeom prst="rect">
            <a:avLst/>
          </a:prstGeom>
          <a:ln>
            <a:noFill/>
          </a:ln>
          <a:effectLst>
            <a:outerShdw blurRad="292100" dist="139700" dir="2700000" algn="tl" rotWithShape="0">
              <a:srgbClr val="333333">
                <a:alpha val="65000"/>
              </a:srgbClr>
            </a:outerShdw>
          </a:effectLst>
        </p:spPr>
      </p:pic>
      <p:pic>
        <p:nvPicPr>
          <p:cNvPr id="20483" name="Picture 3" descr="C:\Documents and Settings\Андрей\Рабочий стол\Новая папка\Муром фото\Николо-Набережная церковь.jpg"/>
          <p:cNvPicPr>
            <a:picLocks noChangeAspect="1" noChangeArrowheads="1"/>
          </p:cNvPicPr>
          <p:nvPr/>
        </p:nvPicPr>
        <p:blipFill>
          <a:blip r:embed="rId3"/>
          <a:srcRect/>
          <a:stretch>
            <a:fillRect/>
          </a:stretch>
        </p:blipFill>
        <p:spPr bwMode="auto">
          <a:xfrm>
            <a:off x="428596" y="3029396"/>
            <a:ext cx="2500330" cy="3828604"/>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3143240" y="3929066"/>
            <a:ext cx="5286412" cy="2585323"/>
          </a:xfrm>
          <a:prstGeom prst="rect">
            <a:avLst/>
          </a:prstGeom>
          <a:noFill/>
        </p:spPr>
        <p:txBody>
          <a:bodyPr wrap="square" rtlCol="0">
            <a:spAutoFit/>
          </a:bodyPr>
          <a:lstStyle/>
          <a:p>
            <a:r>
              <a:rPr lang="ru-RU" dirty="0" smtClean="0"/>
              <a:t> Ярко-желтая стройная церковь стоит высоко над Окой, и великолепный вид на нее открывается не только с самой реки, но и из городского Окского </a:t>
            </a:r>
            <a:r>
              <a:rPr lang="ru-RU" dirty="0" err="1" smtClean="0"/>
              <a:t>сада.Сейчас</a:t>
            </a:r>
            <a:r>
              <a:rPr lang="ru-RU" dirty="0" smtClean="0"/>
              <a:t> главными святынями храма являются мощи Св. </a:t>
            </a:r>
            <a:r>
              <a:rPr lang="ru-RU" dirty="0" err="1" smtClean="0"/>
              <a:t>ИулианииЛазаревской</a:t>
            </a:r>
            <a:r>
              <a:rPr lang="ru-RU" dirty="0" smtClean="0"/>
              <a:t> (Муромской), привезенные её потомками из Франции в 1999 г., и икона с изображением святой, написанная современным </a:t>
            </a:r>
            <a:r>
              <a:rPr lang="ru-RU" dirty="0" err="1" smtClean="0"/>
              <a:t>муромским</a:t>
            </a:r>
            <a:r>
              <a:rPr lang="ru-RU" dirty="0" smtClean="0"/>
              <a:t> художником.</a:t>
            </a:r>
            <a:endParaRPr lang="ru-RU" dirty="0"/>
          </a:p>
        </p:txBody>
      </p:sp>
    </p:spTree>
  </p:cSld>
  <p:clrMapOvr>
    <a:masterClrMapping/>
  </p:clrMapOvr>
  <p:transition spd="med" advTm="14547">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fade">
                                      <p:cBhvr>
                                        <p:cTn id="7" dur="2000"/>
                                        <p:tgtEl>
                                          <p:spTgt spid="2048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0483"/>
                                        </p:tgtEl>
                                        <p:attrNameLst>
                                          <p:attrName>style.visibility</p:attrName>
                                        </p:attrNameLst>
                                      </p:cBhvr>
                                      <p:to>
                                        <p:strVal val="visible"/>
                                      </p:to>
                                    </p:set>
                                    <p:animEffect transition="in" filter="fade">
                                      <p:cBhvr>
                                        <p:cTn id="11" dur="2000"/>
                                        <p:tgtEl>
                                          <p:spTgt spid="204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Documents and Settings\Андрей\Рабочий стол\Новая папка\Муром фото\Козьмодемьянская церковь.gif"/>
          <p:cNvPicPr>
            <a:picLocks noChangeAspect="1" noChangeArrowheads="1"/>
          </p:cNvPicPr>
          <p:nvPr/>
        </p:nvPicPr>
        <p:blipFill>
          <a:blip r:embed="rId3"/>
          <a:srcRect/>
          <a:stretch>
            <a:fillRect/>
          </a:stretch>
        </p:blipFill>
        <p:spPr bwMode="auto">
          <a:xfrm>
            <a:off x="6215074" y="3447790"/>
            <a:ext cx="2357454" cy="3410210"/>
          </a:xfrm>
          <a:prstGeom prst="rect">
            <a:avLst/>
          </a:prstGeom>
          <a:ln>
            <a:noFill/>
          </a:ln>
          <a:effectLst>
            <a:softEdge rad="112500"/>
          </a:effectLst>
        </p:spPr>
      </p:pic>
      <p:sp>
        <p:nvSpPr>
          <p:cNvPr id="3" name="Содержимое 2"/>
          <p:cNvSpPr>
            <a:spLocks noGrp="1"/>
          </p:cNvSpPr>
          <p:nvPr>
            <p:ph idx="1"/>
          </p:nvPr>
        </p:nvSpPr>
        <p:spPr>
          <a:xfrm>
            <a:off x="4143372" y="214290"/>
            <a:ext cx="4643470" cy="4071966"/>
          </a:xfrm>
        </p:spPr>
        <p:txBody>
          <a:bodyPr>
            <a:normAutofit fontScale="62500" lnSpcReduction="20000"/>
          </a:bodyPr>
          <a:lstStyle/>
          <a:p>
            <a:r>
              <a:rPr lang="ru-RU" dirty="0" smtClean="0"/>
              <a:t> На берегу Оки − одна из старейших сохранившихся церквей </a:t>
            </a:r>
            <a:r>
              <a:rPr lang="ru-RU" dirty="0" err="1" smtClean="0"/>
              <a:t>Мурома</a:t>
            </a:r>
            <a:r>
              <a:rPr lang="ru-RU" b="1" dirty="0" err="1" smtClean="0"/>
              <a:t>Козьмодемьянская</a:t>
            </a:r>
            <a:r>
              <a:rPr lang="ru-RU" b="1" dirty="0" smtClean="0"/>
              <a:t> церковь</a:t>
            </a:r>
            <a:r>
              <a:rPr lang="ru-RU" dirty="0" smtClean="0"/>
              <a:t>. По преданию, она была построена в 1565 году по обету Ивана Грозного, который на пути к Казани останавливался в Муроме и поклялся, что в случае успешного похода на татар построит здесь несколько каменных храмов над мощами своих родственников – Муромских святых князей Константина, Михаила, Федора, а также Петра и </a:t>
            </a:r>
            <a:r>
              <a:rPr lang="ru-RU" dirty="0" err="1" smtClean="0"/>
              <a:t>Февронии</a:t>
            </a:r>
            <a:r>
              <a:rPr lang="ru-RU" dirty="0" smtClean="0"/>
              <a:t>. Летописная «Повесть о водворении христианства в Муроме» </a:t>
            </a:r>
          </a:p>
          <a:p>
            <a:r>
              <a:rPr lang="ru-RU" dirty="0" smtClean="0"/>
              <a:t>свидетельствует, что в 1555 году Грозный прислал сюда из Москвы мастеров-каменщиков, и рядом с простыми деревянными постройками выросли великолепные каменные храмы с белыми стенами. </a:t>
            </a:r>
            <a:br>
              <a:rPr lang="ru-RU" dirty="0" smtClean="0"/>
            </a:br>
            <a:r>
              <a:rPr lang="ru-RU" dirty="0" smtClean="0"/>
              <a:t>   </a:t>
            </a:r>
            <a:endParaRPr lang="ru-RU" dirty="0"/>
          </a:p>
        </p:txBody>
      </p:sp>
      <p:pic>
        <p:nvPicPr>
          <p:cNvPr id="21507" name="Picture 3" descr="C:\Documents and Settings\Андрей\Рабочий стол\Новая папка\Муром фото\getImage (25).jpg"/>
          <p:cNvPicPr>
            <a:picLocks noChangeAspect="1" noChangeArrowheads="1"/>
          </p:cNvPicPr>
          <p:nvPr/>
        </p:nvPicPr>
        <p:blipFill>
          <a:blip r:embed="rId4"/>
          <a:srcRect/>
          <a:stretch>
            <a:fillRect/>
          </a:stretch>
        </p:blipFill>
        <p:spPr bwMode="auto">
          <a:xfrm>
            <a:off x="214282" y="285728"/>
            <a:ext cx="4218489" cy="3500462"/>
          </a:xfrm>
          <a:prstGeom prst="rect">
            <a:avLst/>
          </a:prstGeom>
          <a:ln>
            <a:noFill/>
          </a:ln>
          <a:effectLst>
            <a:softEdge rad="112500"/>
          </a:effectLst>
        </p:spPr>
      </p:pic>
      <p:sp>
        <p:nvSpPr>
          <p:cNvPr id="6" name="TextBox 5"/>
          <p:cNvSpPr txBox="1"/>
          <p:nvPr/>
        </p:nvSpPr>
        <p:spPr>
          <a:xfrm>
            <a:off x="214282" y="3964900"/>
            <a:ext cx="4643470" cy="2893100"/>
          </a:xfrm>
          <a:prstGeom prst="rect">
            <a:avLst/>
          </a:prstGeom>
          <a:noFill/>
        </p:spPr>
        <p:txBody>
          <a:bodyPr wrap="square" rtlCol="0">
            <a:spAutoFit/>
          </a:bodyPr>
          <a:lstStyle/>
          <a:p>
            <a:r>
              <a:rPr lang="ru-RU" sz="1400" dirty="0" smtClean="0"/>
              <a:t> </a:t>
            </a:r>
            <a:r>
              <a:rPr lang="ru-RU" sz="1400" dirty="0" err="1" smtClean="0"/>
              <a:t>Козьмодемьянская</a:t>
            </a:r>
            <a:r>
              <a:rPr lang="ru-RU" sz="1400" dirty="0" smtClean="0"/>
              <a:t> церковь, как гласит легенда, поставлена на том месте, где стоял царский походный шатер. Известно, как Иван IV Грозный относился к шатровому зодчеству: в его царствование шатровых храмов на Руси было построено множество, и в том числе самый знаменитый русский храм – Василия Блаженного (Покрова на Рву) на Красной площади в Москве. Шатровые храмы</a:t>
            </a:r>
            <a:r>
              <a:rPr lang="ru-RU" sz="1400" b="1" dirty="0" smtClean="0"/>
              <a:t> </a:t>
            </a:r>
            <a:r>
              <a:rPr lang="ru-RU" sz="1400" dirty="0" smtClean="0"/>
              <a:t>строились как памятники, поэтому площадь их была невелика, зато высота шатра – напротив, огромна (не стоит забывать, например, что вышеупомянутый храм</a:t>
            </a:r>
            <a:r>
              <a:rPr lang="ru-RU" sz="1400" dirty="0" smtClean="0">
                <a:hlinkClick r:id="rId5"/>
              </a:rPr>
              <a:t> </a:t>
            </a:r>
            <a:r>
              <a:rPr lang="ru-RU" sz="1400" dirty="0" smtClean="0"/>
              <a:t>Василия Блаженного и по сей день самый высокий в Москве). Высота шатра Муромского храма была 12 метров. </a:t>
            </a:r>
            <a:endParaRPr lang="ru-RU" sz="1400" dirty="0"/>
          </a:p>
        </p:txBody>
      </p:sp>
      <p:pic>
        <p:nvPicPr>
          <p:cNvPr id="8" name="Инь-Янь - Гимн семьи.mp3">
            <a:hlinkClick r:id="" action="ppaction://media"/>
          </p:cNvPr>
          <p:cNvPicPr>
            <a:picLocks noRot="1" noChangeAspect="1"/>
          </p:cNvPicPr>
          <p:nvPr>
            <a:audioFile r:link="rId1"/>
          </p:nvPr>
        </p:nvPicPr>
        <p:blipFill>
          <a:blip r:embed="rId6"/>
          <a:stretch>
            <a:fillRect/>
          </a:stretch>
        </p:blipFill>
        <p:spPr>
          <a:xfrm>
            <a:off x="-1428792" y="785794"/>
            <a:ext cx="304800" cy="304800"/>
          </a:xfrm>
          <a:prstGeom prst="rect">
            <a:avLst/>
          </a:prstGeom>
        </p:spPr>
      </p:pic>
    </p:spTree>
  </p:cSld>
  <p:clrMapOvr>
    <a:masterClrMapping/>
  </p:clrMapOvr>
  <p:transition spd="med" advTm="2784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par>
                          <p:cTn id="7" fill="hold">
                            <p:stCondLst>
                              <p:cond delay="0"/>
                            </p:stCondLst>
                            <p:childTnLst>
                              <p:par>
                                <p:cTn id="8" presetID="2" presetClass="entr" presetSubtype="4" fill="hold" nodeType="afterEffect">
                                  <p:stCondLst>
                                    <p:cond delay="0"/>
                                  </p:stCondLst>
                                  <p:childTnLst>
                                    <p:set>
                                      <p:cBhvr>
                                        <p:cTn id="9" dur="1" fill="hold">
                                          <p:stCondLst>
                                            <p:cond delay="0"/>
                                          </p:stCondLst>
                                        </p:cTn>
                                        <p:tgtEl>
                                          <p:spTgt spid="21507"/>
                                        </p:tgtEl>
                                        <p:attrNameLst>
                                          <p:attrName>style.visibility</p:attrName>
                                        </p:attrNameLst>
                                      </p:cBhvr>
                                      <p:to>
                                        <p:strVal val="visible"/>
                                      </p:to>
                                    </p:set>
                                    <p:anim calcmode="lin" valueType="num">
                                      <p:cBhvr additive="base">
                                        <p:cTn id="10" dur="500" fill="hold"/>
                                        <p:tgtEl>
                                          <p:spTgt spid="21507"/>
                                        </p:tgtEl>
                                        <p:attrNameLst>
                                          <p:attrName>ppt_x</p:attrName>
                                        </p:attrNameLst>
                                      </p:cBhvr>
                                      <p:tavLst>
                                        <p:tav tm="0">
                                          <p:val>
                                            <p:strVal val="#ppt_x"/>
                                          </p:val>
                                        </p:tav>
                                        <p:tav tm="100000">
                                          <p:val>
                                            <p:strVal val="#ppt_x"/>
                                          </p:val>
                                        </p:tav>
                                      </p:tavLst>
                                    </p:anim>
                                    <p:anim calcmode="lin" valueType="num">
                                      <p:cBhvr additive="base">
                                        <p:cTn id="11" dur="500" fill="hold"/>
                                        <p:tgtEl>
                                          <p:spTgt spid="21507"/>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 presetClass="entr" presetSubtype="4" fill="hold" nodeType="afterEffect">
                                  <p:stCondLst>
                                    <p:cond delay="0"/>
                                  </p:stCondLst>
                                  <p:childTnLst>
                                    <p:set>
                                      <p:cBhvr>
                                        <p:cTn id="14" dur="1" fill="hold">
                                          <p:stCondLst>
                                            <p:cond delay="0"/>
                                          </p:stCondLst>
                                        </p:cTn>
                                        <p:tgtEl>
                                          <p:spTgt spid="21506"/>
                                        </p:tgtEl>
                                        <p:attrNameLst>
                                          <p:attrName>style.visibility</p:attrName>
                                        </p:attrNameLst>
                                      </p:cBhvr>
                                      <p:to>
                                        <p:strVal val="visible"/>
                                      </p:to>
                                    </p:set>
                                    <p:anim calcmode="lin" valueType="num">
                                      <p:cBhvr additive="base">
                                        <p:cTn id="15" dur="500" fill="hold"/>
                                        <p:tgtEl>
                                          <p:spTgt spid="21506"/>
                                        </p:tgtEl>
                                        <p:attrNameLst>
                                          <p:attrName>ppt_x</p:attrName>
                                        </p:attrNameLst>
                                      </p:cBhvr>
                                      <p:tavLst>
                                        <p:tav tm="0">
                                          <p:val>
                                            <p:strVal val="#ppt_x"/>
                                          </p:val>
                                        </p:tav>
                                        <p:tav tm="100000">
                                          <p:val>
                                            <p:strVal val="#ppt_x"/>
                                          </p:val>
                                        </p:tav>
                                      </p:tavLst>
                                    </p:anim>
                                    <p:anim calcmode="lin" valueType="num">
                                      <p:cBhvr additive="base">
                                        <p:cTn id="16" dur="500" fill="hold"/>
                                        <p:tgtEl>
                                          <p:spTgt spid="215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numSld="999">
                <p:cTn id="1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192</TotalTime>
  <Words>853</Words>
  <Application>Microsoft Office PowerPoint</Application>
  <PresentationFormat>Экран (4:3)</PresentationFormat>
  <Paragraphs>32</Paragraphs>
  <Slides>18</Slides>
  <Notes>0</Notes>
  <HiddenSlides>0</HiddenSlides>
  <MMClips>2</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Поток</vt:lpstr>
      <vt:lpstr>Моя маленькая Родина- город Муром.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 Спасибо за внимание!</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Моя маленькая Родина- город Муром. </dc:title>
  <dc:creator>Андрей</dc:creator>
  <cp:lastModifiedBy>Андрей</cp:lastModifiedBy>
  <cp:revision>30</cp:revision>
  <dcterms:created xsi:type="dcterms:W3CDTF">2012-02-11T11:36:34Z</dcterms:created>
  <dcterms:modified xsi:type="dcterms:W3CDTF">2012-02-11T14:50:09Z</dcterms:modified>
</cp:coreProperties>
</file>