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2"/>
  </p:notesMasterIdLst>
  <p:sldIdLst>
    <p:sldId id="256" r:id="rId2"/>
    <p:sldId id="261" r:id="rId3"/>
    <p:sldId id="262" r:id="rId4"/>
    <p:sldId id="297" r:id="rId5"/>
    <p:sldId id="298" r:id="rId6"/>
    <p:sldId id="299" r:id="rId7"/>
    <p:sldId id="301" r:id="rId8"/>
    <p:sldId id="302" r:id="rId9"/>
    <p:sldId id="300" r:id="rId10"/>
    <p:sldId id="30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7" autoAdjust="0"/>
    <p:restoredTop sz="86275" autoAdjust="0"/>
  </p:normalViewPr>
  <p:slideViewPr>
    <p:cSldViewPr>
      <p:cViewPr varScale="1">
        <p:scale>
          <a:sx n="75" d="100"/>
          <a:sy n="75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E1135-E0C4-4B89-80F5-7467EA3BD56D}" type="datetimeFigureOut">
              <a:rPr lang="ru-RU" smtClean="0"/>
              <a:pPr/>
              <a:t>19.12.2010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E1CC7-65BC-47F8-9E2C-7BF76173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E1CC7-65BC-47F8-9E2C-7BF76173FBD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01BB307-7A33-41F0-ACD1-E99F5D0BEA73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663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666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 build="p" rev="1">
        <p:tmplLst>
          <p:tmpl lvl="1">
            <p:tnLst>
              <p:par>
                <p:cTn presetID="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66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66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8CE99-F43B-4586-AC54-06D275131FB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38968-880B-4890-B4C0-F649565C453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86BF4-615E-4B8C-856D-FAB8CB9BA6B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66E5F-5261-4E3B-B0FA-1422BAB6B52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B5109-C7C5-4DFE-9359-9F253F9A41A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7A38E-FAA1-40C2-B82F-1A065FAB5AB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8CB6-8495-4DFF-912A-A5C366B7220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4845F-381E-4CFF-B4B8-CFAB4B7903C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5D1C-CF99-4AC3-881E-388112DBD2E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2AD1A-4756-4C73-A190-031506CB2A8F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ECF14C5-4C85-4C4C-B105-DB58C58E4D3A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2560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560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 build="p" rev="1">
        <p:tmplLst>
          <p:tmpl lvl="1">
            <p:tnLst>
              <p:par>
                <p:cTn presetID="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1\&#1052;&#1086;&#1080;%20&#1076;&#1086;&#1082;&#1091;&#1084;&#1077;&#1085;&#1090;&#1099;\&#1064;&#1050;&#1054;&#1051;&#1040;\6%20&#1082;&#1083;&#1072;&#1089;&#1089;\&#1087;&#1088;&#1086;&#1077;&#1082;&#1090;\&#1088;&#1077;&#1096;&#1077;&#1090;&#1086;%20&#1069;&#1088;&#1072;&#1090;&#1086;&#1089;&#1092;&#1077;&#1085;&#1072;%20&#1064;&#1072;&#1088;&#1072;&#1075;&#1080;&#1085;.pptx%23-1,1,&#1056;&#1077;&#1096;&#1077;&#1090;&#1086;%20&#1069;&#1088;&#1072;&#1090;&#1086;&#1089;&#1092;&#1077;&#1085;&#1072;" TargetMode="External"/><Relationship Id="rId2" Type="http://schemas.openxmlformats.org/officeDocument/2006/relationships/hyperlink" Target="file:///D:\&#1088;&#1077;&#1096;&#1077;&#1090;&#1086;%20&#1069;&#1088;&#1072;&#1090;&#1086;&#1089;&#1092;&#1077;&#1085;&#1072;%20&#1064;&#1072;&#1088;&#1072;&#1075;&#1080;&#1085;.pptx%23-1,1,&#1056;&#1077;&#1096;&#1077;&#1090;&#1086;%20&#1069;&#1088;&#1072;&#1090;&#1086;&#1089;&#1092;&#1077;&#1085;&#1072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&#1056;&#1077;&#1096;&#1077;&#1090;&#1086;%20&#1069;&#1088;&#1072;&#1090;&#1086;&#1089;&#1092;&#1077;&#1085;&#1072;%20&#1057;&#1090;&#1077;&#1094;&#1077;&#1085;&#1082;&#1086;.ppt%23-1,1,&#1057;&#1083;&#1072;&#1081;&#1076;%20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385&amp;img_url=www.gaston.k12.nc.us/schools/friday/athletics/PublishingImages/book.gif&amp;rpt=simage" TargetMode="External"/><Relationship Id="rId2" Type="http://schemas.openxmlformats.org/officeDocument/2006/relationships/hyperlink" Target="http://images.yandex.ru/yandsearch?ed=1&amp;text=%D0%AD%D0%BA%D1%81%D0%BF%D0%B5%D1%80%D0%B8%D0%BC%D0%B5%D0%BD%D1%82%D0%B0%D0%BB%D1%8C%D0%BD%D1%8B%D0%B5%20%D1%83%D0%BC%D0%B5%D0%BD%D0%B8%D1%8F&amp;p=567&amp;img_url=www.chuvsu.ru/~jornal/images/stories/foto/nov/2009/konk/051109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hyperlink" Target="http://www.topcar-t.ru/assets/drgalleries/237/thumb_top_faq.png" TargetMode="Externa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hyperlink" Target="http://itstep.files.wordpress.com/2010/06/stranavs6.jpg" TargetMode="External"/><Relationship Id="rId12" Type="http://schemas.openxmlformats.org/officeDocument/2006/relationships/hyperlink" Target="http://images.yandex.ru/yandsearch?ed=1&amp;text=%D0%AD%D0%BA%D1%81%D0%BF%D0%B5%D1%80%D0%B8%D0%BC%D0%B5%D0%BD%D1%82%D0%B0%D0%BB%D1%8C%D0%BD%D1%8B%D0%B5%20%D1%83%D0%BC%D0%B5%D0%BD%D0%B8%D1%8F&amp;img_url=21418s02.edusite.ru/images/3.gif&amp;rpt=simage&amp;p=720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895&amp;img_url=sibille.free.fr/icones/icones_classes/1S_svt.gif&amp;rpt=simage" TargetMode="External"/><Relationship Id="rId15" Type="http://schemas.openxmlformats.org/officeDocument/2006/relationships/image" Target="../media/image16.jpeg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436&amp;img_url=chvv.com.ua/wp-content/uploads/2009/12/20149bid.jpg&amp;rpt=simage" TargetMode="External"/><Relationship Id="rId14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824&amp;img_url=lib.gmsib.ru/letter/about.jpg&amp;rpt=simag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hyperlink" Target="http://images.yandex.ru/yandsearch?ed=1&amp;text=%D1%83%D1%87%D0%B8%D1%82%D0%B5%D0%BB%D1%8C%20%D0%B8%20%D0%BA%D0%BE%D0%BC%D0%BF%D1%8C%D1%8E%D1%82%D0%B5%D1%80&amp;p=12&amp;img_url=www2.bc.edu/~alloccak/Images/j0424178.png&amp;rpt=simage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8.jpeg"/><Relationship Id="rId12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jpeg"/><Relationship Id="rId1" Type="http://schemas.openxmlformats.org/officeDocument/2006/relationships/tags" Target="../tags/tag3.xml"/><Relationship Id="rId6" Type="http://schemas.openxmlformats.org/officeDocument/2006/relationships/hyperlink" Target="http://stlameroz.files.wordpress.com/2009/09/sieve375x375.jpg?w=360&amp;h=326" TargetMode="External"/><Relationship Id="rId11" Type="http://schemas.openxmlformats.org/officeDocument/2006/relationships/hyperlink" Target="http://images.yandex.ru/yandsearch?ed=1&amp;text=%D0%BF%D0%B0%D1%83%D1%8D%D1%80%20%D0%BF%D0%BE%D0%B8%D0%BD%D1%82&amp;p=119&amp;img_url=www.chip.com.tr/images/galeri/tmb/20090601140352.jpg&amp;rpt=simage" TargetMode="External"/><Relationship Id="rId5" Type="http://schemas.openxmlformats.org/officeDocument/2006/relationships/image" Target="../media/image17.jpeg"/><Relationship Id="rId15" Type="http://schemas.openxmlformats.org/officeDocument/2006/relationships/hyperlink" Target="http://images.yandex.ru/yandsearch?ed=1&amp;text=%D1%83%D1%87%D0%B8%D1%82%D0%B5%D0%BB%D1%8C%20%D0%B8%20%D0%BA%D0%BE%D0%BC%D0%BF%D1%8C%D1%8E%D1%82%D0%B5%D1%80&amp;p=275&amp;img_url=skinnylittlebitch.files.wordpress.com/2010/08/reflect6.jpg&amp;rpt=simage" TargetMode="External"/><Relationship Id="rId10" Type="http://schemas.openxmlformats.org/officeDocument/2006/relationships/image" Target="../media/image20.jpeg"/><Relationship Id="rId4" Type="http://schemas.openxmlformats.org/officeDocument/2006/relationships/hyperlink" Target="http://www.serv907.ru/deva_17.jpg" TargetMode="External"/><Relationship Id="rId9" Type="http://schemas.openxmlformats.org/officeDocument/2006/relationships/hyperlink" Target="http://images.yandex.ru/yandsearch?ed=1&amp;text=%D1%83%D1%87%D0%B8%D1%82%D0%B5%D0%BB%D1%8C%20%D0%B8%20%D0%BA%D0%BE%D0%BC%D0%BF%D1%8C%D1%8E%D1%82%D0%B5%D1%80&amp;p=607&amp;img_url=www.ixbt.com/short/images/2010/Jan/Kid_Computers_Kids_CyberNet_Station_01.jpg&amp;rpt=simage" TargetMode="External"/><Relationship Id="rId1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ed=1&amp;text=%D1%83%D1%87%D0%B8%D1%82%D0%B5%D0%BB%D1%8C%20%D0%B8%20%D0%BA%D0%BE%D0%BC%D0%BF%D1%8C%D1%8E%D1%82%D0%B5%D1%80&amp;p=220&amp;img_url=img.sunhome.ru/UsersGallery/Cards/105/2381513.jpg&amp;rpt=simage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ed=1&amp;text=%D0%AD%D0%BA%D1%81%D0%BF%D0%B5%D1%80%D0%B8%D0%BC%D0%B5%D0%BD%D1%82%D0%B0%D0%BB%D1%8C%D0%BD%D1%8B%D0%B5%20%D1%83%D0%BC%D0%B5%D0%BD%D0%B8%D1%8F&amp;img_url=home.swbell.net/moonshad/write-us.gif&amp;rpt=simage&amp;p=686" TargetMode="External"/><Relationship Id="rId5" Type="http://schemas.openxmlformats.org/officeDocument/2006/relationships/image" Target="../media/image26.png"/><Relationship Id="rId4" Type="http://schemas.openxmlformats.org/officeDocument/2006/relationships/hyperlink" Target="http://public.superjob.ru/images/albums.ru/49/317337.png" TargetMode="External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2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705&amp;img_url=uchinfovu.ucoz.ru/55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526&amp;img_url=friendsofspruilloaks.athomenet.com/picture/Owl.gif&amp;rpt=simage" TargetMode="External"/><Relationship Id="rId5" Type="http://schemas.openxmlformats.org/officeDocument/2006/relationships/image" Target="../media/image30.jpeg"/><Relationship Id="rId4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718&amp;img_url=www.funreports.com/img/8.gif&amp;rpt=simag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jpe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452&amp;img_url=barryboucher.typepad.com/ministers_matter/images/2008/10/10/partnership.gif&amp;rpt=simage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MOV01211.MPG" TargetMode="Externa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2.jpe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hyperlink" Target="http://images.yandex.ru/yandsearch?ed=1&amp;text=%D0%98%D1%81%D1%81%D0%BB%D0%B5%D0%B4%D0%BE%D0%B2%D0%B0%D1%82%D0%B5%D0%BB%D1%8C%D1%81%D0%BA%D0%B8%D0%B5%20%D1%83%D0%BC%D0%B5%D0%BD%D0%B8%D1%8F&amp;p=747&amp;img_url=www.trainings.ua/media/article_img/058888737875190938712721.jpg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7280423" cy="1800200"/>
          </a:xfrm>
        </p:spPr>
        <p:txBody>
          <a:bodyPr/>
          <a:lstStyle/>
          <a:p>
            <a:pPr algn="ctr"/>
            <a:r>
              <a:rPr lang="ru-RU" dirty="0" smtClean="0"/>
              <a:t>О проекте</a:t>
            </a:r>
            <a:br>
              <a:rPr lang="ru-RU" dirty="0" smtClean="0"/>
            </a:br>
            <a:r>
              <a:rPr lang="ru-RU" dirty="0" smtClean="0"/>
              <a:t>«Решето Эратосфена»  </a:t>
            </a:r>
            <a:endParaRPr lang="ru-RU" dirty="0"/>
          </a:p>
        </p:txBody>
      </p:sp>
      <p:pic>
        <p:nvPicPr>
          <p:cNvPr id="2052" name="Picture 4" descr="so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2924175"/>
            <a:ext cx="4032250" cy="33591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653136"/>
            <a:ext cx="412888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Паламарчук Н.К.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МОУ гимназия №2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г.о. Железнодорожный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543800" cy="1872208"/>
          </a:xfrm>
        </p:spPr>
        <p:txBody>
          <a:bodyPr/>
          <a:lstStyle/>
          <a:p>
            <a:pPr algn="ctr"/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Презентации шестиклассников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3429000"/>
            <a:ext cx="5472608" cy="792088"/>
          </a:xfrm>
        </p:spPr>
        <p:txBody>
          <a:bodyPr/>
          <a:lstStyle/>
          <a:p>
            <a:pPr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pres?slideindex=1&amp;slidetitle=Решето Эратосфена"/>
              </a:rPr>
              <a:t>ПРЕЗЕНТАЦИЯ  1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hlinkClick r:id="rId3" action="ppaction://hlinkpres?slideindex=1&amp;slidetitle=Решето Эратосфена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691680" y="4941168"/>
            <a:ext cx="57606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4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4" action="ppaction://hlinkpres?slideindex=1&amp;slidetitle=Слайд 1"/>
              </a:rPr>
              <a:t>ПРЕЗЕНТАЦИЯ</a:t>
            </a:r>
            <a:r>
              <a:rPr kumimoji="0" lang="ru-RU" sz="4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2</a:t>
            </a:r>
            <a:endParaRPr kumimoji="0" lang="ru-RU" sz="4800" b="1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TW" dirty="0">
                <a:latin typeface="Times New Roman" pitchFamily="18" charset="0"/>
              </a:rPr>
              <a:t>Основами развития общества </a:t>
            </a:r>
            <a:r>
              <a:rPr lang="en-US" altLang="zh-TW" dirty="0">
                <a:latin typeface="Times New Roman" pitchFamily="18" charset="0"/>
                <a:ea typeface="PMingLiU" pitchFamily="18" charset="-120"/>
              </a:rPr>
              <a:t/>
            </a:r>
            <a:br>
              <a:rPr lang="en-US" altLang="zh-TW" dirty="0">
                <a:latin typeface="Times New Roman" pitchFamily="18" charset="0"/>
                <a:ea typeface="PMingLiU" pitchFamily="18" charset="-120"/>
              </a:rPr>
            </a:br>
            <a:r>
              <a:rPr lang="ru-RU" altLang="zh-TW" dirty="0">
                <a:latin typeface="Times New Roman" pitchFamily="18" charset="0"/>
              </a:rPr>
              <a:t>становятся не </a:t>
            </a:r>
            <a:r>
              <a:rPr lang="ru-RU" altLang="zh-TW" i="1" dirty="0">
                <a:latin typeface="Times New Roman" pitchFamily="18" charset="0"/>
              </a:rPr>
              <a:t>ресурсы, а…</a:t>
            </a:r>
            <a:endParaRPr lang="ru-RU" i="1" dirty="0">
              <a:latin typeface="Times New Roman" pitchFamily="18" charset="0"/>
            </a:endParaRPr>
          </a:p>
        </p:txBody>
      </p:sp>
      <p:pic>
        <p:nvPicPr>
          <p:cNvPr id="31748" name="Picture 4" descr="na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6750050" cy="466883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IT_resour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84313"/>
            <a:ext cx="7296150" cy="50466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TW" i="1" dirty="0" err="1" smtClean="0">
                <a:latin typeface="Times New Roman" pitchFamily="18" charset="0"/>
              </a:rPr>
              <a:t>з</a:t>
            </a:r>
            <a:r>
              <a:rPr lang="ru-RU" altLang="zh-TW" i="1" dirty="0" smtClean="0">
                <a:latin typeface="Times New Roman" pitchFamily="18" charset="0"/>
              </a:rPr>
              <a:t> </a:t>
            </a:r>
            <a:r>
              <a:rPr lang="ru-RU" altLang="zh-TW" i="1" dirty="0" err="1" smtClean="0">
                <a:latin typeface="Times New Roman" pitchFamily="18" charset="0"/>
              </a:rPr>
              <a:t>н</a:t>
            </a:r>
            <a:r>
              <a:rPr lang="ru-RU" altLang="zh-TW" i="1" dirty="0" smtClean="0">
                <a:latin typeface="Times New Roman" pitchFamily="18" charset="0"/>
              </a:rPr>
              <a:t> а </a:t>
            </a:r>
            <a:r>
              <a:rPr lang="ru-RU" altLang="zh-TW" i="1" dirty="0" err="1" smtClean="0">
                <a:latin typeface="Times New Roman" pitchFamily="18" charset="0"/>
              </a:rPr>
              <a:t>н</a:t>
            </a:r>
            <a:r>
              <a:rPr lang="ru-RU" altLang="zh-TW" i="1" dirty="0" smtClean="0">
                <a:latin typeface="Times New Roman" pitchFamily="18" charset="0"/>
              </a:rPr>
              <a:t> и я</a:t>
            </a:r>
            <a:r>
              <a:rPr lang="en-US" altLang="zh-TW" i="1" dirty="0" smtClean="0">
                <a:ea typeface="PMingLiU" pitchFamily="18" charset="-120"/>
              </a:rPr>
              <a:t> . .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.36215 -0.09434 " pathEditMode="relative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411662"/>
          </a:xfrm>
        </p:spPr>
        <p:txBody>
          <a:bodyPr/>
          <a:lstStyle/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наши дни </a:t>
            </a: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добывать знания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 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 совершенствовать их, умение работать с информацией в различных областях гораздо </a:t>
            </a: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важнее прочности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приобретаемых знаний, потому что именно добыванием и совершенствованием знаний им придётся заниматься всю сознательную жизнь. Такая постановка вопроса очень актуальна для нашей страны, нашего общества, так как сама жизнь ставит задачу так называемого «обучения через всю жизнь».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im8-tub.yandex.net/i?id=205583905-0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76672"/>
            <a:ext cx="2000183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Картинка 134 из 5987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916832"/>
            <a:ext cx="2679994" cy="2340000"/>
          </a:xfrm>
          <a:prstGeom prst="rect">
            <a:avLst/>
          </a:prstGeom>
          <a:noFill/>
        </p:spPr>
      </p:pic>
      <p:pic>
        <p:nvPicPr>
          <p:cNvPr id="25604" name="Picture 4" descr="http://im6-tub.yandex.net/i?id=89860032-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149080"/>
            <a:ext cx="2947493" cy="2520000"/>
          </a:xfrm>
          <a:prstGeom prst="rect">
            <a:avLst/>
          </a:prstGeom>
          <a:noFill/>
        </p:spPr>
      </p:pic>
      <p:pic>
        <p:nvPicPr>
          <p:cNvPr id="7" name="Рисунок 6" descr="http://im4-tub.yandex.net/i?id=143908541-07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908720"/>
            <a:ext cx="314139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http://im6-tub.yandex.net/i?id=62376552-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3501008"/>
            <a:ext cx="2808312" cy="2095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" presetClass="exit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225809">
            <a:off x="3788016" y="3192783"/>
            <a:ext cx="1522312" cy="720080"/>
          </a:xfrm>
        </p:spPr>
        <p:txBody>
          <a:bodyPr/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УУД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3826768" cy="648072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Проектировочные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freemarket.kiev.ua/images_message/340/212339/611654/6928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780928"/>
            <a:ext cx="2503405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31840" y="908720"/>
            <a:ext cx="3542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Исследовательские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1008"/>
            <a:ext cx="3352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7-tub.yandex.net/i?id=279755-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80928"/>
            <a:ext cx="2320658" cy="1872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52120" y="3284984"/>
            <a:ext cx="29443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Кооперативные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725144"/>
            <a:ext cx="3435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1916832"/>
            <a:ext cx="3757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Экспериментальные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869160"/>
            <a:ext cx="2701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Рефлексивные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5805264"/>
            <a:ext cx="3347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Презентационные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81429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Универсальные Учебные Действия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Рисунок 13" descr="http://im3-tub.yandex.net/i?id=11954366-10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852936"/>
            <a:ext cx="1766279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-main-pic" descr="Картинка 218 из 1006">
            <a:hlinkClick r:id="rId7" tgtFrame="_blank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2780928"/>
            <a:ext cx="1928914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6-tub.yandex.net/i?id=16806962-14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832" y="2780928"/>
            <a:ext cx="2582470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www.unc.edu/~sbettez/Carnegie/images/socialr9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2780928"/>
            <a:ext cx="1900288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6-tub.yandex.net/i?id=167647445-15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75856" y="2780928"/>
            <a:ext cx="2210575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5-tub.yandex.net/i?id=84352199-15">
            <a:hlinkClick r:id="rId14"/>
          </p:cNvPr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79912" y="2636912"/>
            <a:ext cx="1174725" cy="22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79 -0.13641 L -0.33368 -0.3250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7 -0.13618 L -0.0177 -0.28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72 -1.6763E-6 L -0.32361 -1.6763E-6 " pathEditMode="relative" ptsTypes="AA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35 -1.6763E-6 L 0.33143 -1.6763E-6 " pathEditMode="relative" ptsTypes="AA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6763E-6 L 0.34497 0.2938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6763E-6 L 0.24913 -0.2936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763E-6 L -0.27084 0.2728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4624E-7 L -0.00121 0.28855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4474"/>
          </a:xfrm>
        </p:spPr>
        <p:txBody>
          <a:bodyPr/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Выбор темы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293 из 1146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204864"/>
            <a:ext cx="2578735" cy="380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93 из 1146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1916832"/>
            <a:ext cx="2578735" cy="380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293 из 1146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348880"/>
            <a:ext cx="2578735" cy="380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 descr="Картинка 101 из 11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276872"/>
            <a:ext cx="2551727" cy="23107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87624" y="4653136"/>
            <a:ext cx="1008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620688"/>
            <a:ext cx="764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620688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620688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91680" y="620688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9712" y="620688"/>
            <a:ext cx="764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620688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5816" y="620688"/>
            <a:ext cx="595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3347864" y="620688"/>
            <a:ext cx="530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1920" y="620688"/>
            <a:ext cx="630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3968" y="620688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8" name="Picture 8" descr="http://im7-tub.yandex.net/i?id=184599459-0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3" y="1484784"/>
            <a:ext cx="2994392" cy="2016224"/>
          </a:xfrm>
          <a:prstGeom prst="rect">
            <a:avLst/>
          </a:prstGeom>
          <a:noFill/>
        </p:spPr>
      </p:pic>
      <p:pic>
        <p:nvPicPr>
          <p:cNvPr id="22" name="Рисунок 21" descr="http://im7-tub.yandex.net/i?id=101777871-06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3645024"/>
            <a:ext cx="2808312" cy="2463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3-tub.yandex.net/i?id=111891209-04">
            <a:hlinkClick r:id="rId11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79912" y="3861048"/>
            <a:ext cx="1343025" cy="9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im8-tub.yandex.net/i?id=27070241-07">
            <a:hlinkClick r:id="rId13"/>
          </p:cNvPr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00192" y="1700808"/>
            <a:ext cx="247131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im2-tub.yandex.net/i?id=183981534-03">
            <a:hlinkClick r:id="rId15"/>
          </p:cNvPr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56176" y="4509120"/>
            <a:ext cx="2592288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331640" y="3212976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3968" y="306896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92280" y="306896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4509E-6 L 0.06858 0.35908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4509E-6 L 0.01285 0.35908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799 0.34613 " pathEditMode="relative" ptsTypes="AA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142 0.35654 " pathEditMode="relative" ptsTypes="AA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302 0.36694 " pathEditMode="relative" ptsTypes="AA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3386 0.34613 " pathEditMode="relative" ptsTypes="AA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25 0.35654 " pathEditMode="relative" ptsTypes="AA">
                                      <p:cBhvr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35654 " pathEditMode="relative" ptsTypes="AA">
                                      <p:cBhvr>
                                        <p:cTn id="1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8351 0.36694 " pathEditMode="relative" ptsTypes="AA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0712 0.36694 " pathEditMode="relative" ptsTypes="AA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2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000"/>
                            </p:stCondLst>
                            <p:childTnLst>
                              <p:par>
                                <p:cTn id="16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500"/>
                            </p:stCondLst>
                            <p:childTnLst>
                              <p:par>
                                <p:cTn id="1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6500"/>
                            </p:stCondLst>
                            <p:childTnLst>
                              <p:par>
                                <p:cTn id="17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1" grpId="1"/>
      <p:bldP spid="11" grpId="2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/>
      <p:bldP spid="20" grpId="1"/>
      <p:bldP spid="20" grpId="2"/>
      <p:bldP spid="26" grpId="0" build="allAtOnce"/>
      <p:bldP spid="27" grpId="0" build="allAtOnce"/>
      <p:bldP spid="29" grpId="0"/>
      <p:bldP spid="2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2238"/>
            <a:ext cx="7605464" cy="642466"/>
          </a:xfrm>
        </p:spPr>
        <p:txBody>
          <a:bodyPr/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нтернет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207125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http://im5-tub.yandex.net/i?id=117150493-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908720"/>
            <a:ext cx="2160000" cy="2160000"/>
          </a:xfrm>
          <a:prstGeom prst="rect">
            <a:avLst/>
          </a:prstGeom>
          <a:noFill/>
        </p:spPr>
      </p:pic>
      <p:pic>
        <p:nvPicPr>
          <p:cNvPr id="44036" name="Picture 4" descr="Картинка 115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124744"/>
            <a:ext cx="2982583" cy="2160000"/>
          </a:xfrm>
          <a:prstGeom prst="rect">
            <a:avLst/>
          </a:prstGeom>
          <a:noFill/>
        </p:spPr>
      </p:pic>
      <p:pic>
        <p:nvPicPr>
          <p:cNvPr id="6" name="Рисунок 5" descr="http://im7-tub.yandex.net/i?id=79033675-06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573016"/>
            <a:ext cx="22319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.yandex.net/i?id=195270270-09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3573016"/>
            <a:ext cx="387263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03648" y="1196752"/>
            <a:ext cx="5953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    ИНФОРМАЦИИ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995936" y="2132856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9512" y="299695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АНАЛИЗ, ОБОБЩЕНИЕ,  ВЫВОДЫ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139952" y="4149080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67544" y="5013176"/>
            <a:ext cx="795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ПРЕЗЕНТАЦИИ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  <p:bldP spid="10" grpId="0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570458"/>
          </a:xfrm>
        </p:spPr>
        <p:txBody>
          <a:bodyPr/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Выполнение проекта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im3-tub.yandex.net/i?id=134237962-0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168352" cy="29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.yandex.net/i?id=102188787-01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780928"/>
            <a:ext cx="29246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.yandex.net/i?id=80428536-01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764704"/>
            <a:ext cx="282304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23528" y="836712"/>
            <a:ext cx="7256923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какие группы можно разбить </a:t>
            </a:r>
          </a:p>
          <a:p>
            <a:pPr marL="0" marR="0" lvl="0" indent="904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натуральные числа?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528" y="213285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числа являются простыми, какие  -  составными?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1" y="3356992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Единица-это простое или составное число?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479715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способ поиска простых чисел предложил Эратосфен?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xit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50"/>
                            </p:stCondLst>
                            <p:childTnLst>
                              <p:par>
                                <p:cTn id="3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200"/>
                            </p:stCondLst>
                            <p:childTnLst>
                              <p:par>
                                <p:cTn id="4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450"/>
                            </p:stCondLst>
                            <p:childTnLst>
                              <p:par>
                                <p:cTn id="5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9" grpId="0" animBg="1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V01211.MPG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55776" y="188640"/>
            <a:ext cx="3048000" cy="2286000"/>
          </a:xfrm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276872"/>
            <a:ext cx="3465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691680" y="2708920"/>
            <a:ext cx="51184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6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2276872"/>
            <a:ext cx="344767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2276872"/>
            <a:ext cx="339427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2348880"/>
            <a:ext cx="348665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2348880"/>
            <a:ext cx="346021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2348880"/>
            <a:ext cx="345600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2348880"/>
            <a:ext cx="348885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83768" y="2348880"/>
            <a:ext cx="344843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8-tub.yandex.net/i?id=19384419-10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7624" y="2204864"/>
            <a:ext cx="2993343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6-tub.yandex.net/i?id=84833429-07">
            <a:hlinkClick r:id="rId14"/>
          </p:cNvPr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960" y="2204864"/>
            <a:ext cx="31824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50867E-6 L -0.26042 -0.3093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50867E-6 L 0.26823 -0.3093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91908E-6 L -0.25191 7.91908E-6 " pathEditMode="relative" ptsTypes="AA">
                                      <p:cBhvr>
                                        <p:cTn id="3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2948E-6 L -0.2441 0.2622 " pathEditMode="relative" ptsTypes="AA">
                                      <p:cBhvr>
                                        <p:cTn id="4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2948E-6 L 3.61111E-6 0.28301 " pathEditMode="relative" ptsTypes="AA">
                                      <p:cBhvr>
                                        <p:cTn id="4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67052E-7 L 0.28351 -0.0050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8.67052E-7 L 0.33698 0.26751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.5|2.5|2.4|2.3|2.3|2.4|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5|1.8|1.8|16.4"/>
</p:tagLst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1199</TotalTime>
  <Words>175</Words>
  <Application>Microsoft Office PowerPoint</Application>
  <PresentationFormat>Экран (4:3)</PresentationFormat>
  <Paragraphs>50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Сеть</vt:lpstr>
      <vt:lpstr>О проекте «Решето Эратосфена»  </vt:lpstr>
      <vt:lpstr>Основами развития общества  становятся не ресурсы, а…</vt:lpstr>
      <vt:lpstr>з н а н и я . . .</vt:lpstr>
      <vt:lpstr>Слайд 4</vt:lpstr>
      <vt:lpstr>УУД</vt:lpstr>
      <vt:lpstr>Выбор темы</vt:lpstr>
      <vt:lpstr>План работы</vt:lpstr>
      <vt:lpstr>Выполнение проекта</vt:lpstr>
      <vt:lpstr>Слайд 9</vt:lpstr>
      <vt:lpstr>Презентации шестиклассников</vt:lpstr>
    </vt:vector>
  </TitlesOfParts>
  <Company>домашний компьютер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</dc:title>
  <dc:creator>Орлова Марина Ивановна</dc:creator>
  <cp:lastModifiedBy>\</cp:lastModifiedBy>
  <cp:revision>73</cp:revision>
  <dcterms:created xsi:type="dcterms:W3CDTF">2003-11-07T12:30:12Z</dcterms:created>
  <dcterms:modified xsi:type="dcterms:W3CDTF">2010-12-19T18:52:02Z</dcterms:modified>
</cp:coreProperties>
</file>