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113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s/slide120.xml" ContentType="application/vnd.openxmlformats-officedocument.presentationml.slide+xml"/>
  <Override PartName="/ppt/slides/slide13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129.xml" ContentType="application/vnd.openxmlformats-officedocument.presentationml.slide+xml"/>
  <Override PartName="/ppt/slides/slide99.xml" ContentType="application/vnd.openxmlformats-officedocument.presentationml.slide+xml"/>
  <Override PartName="/ppt/slides/slide118.xml" ContentType="application/vnd.openxmlformats-officedocument.presentationml.slide+xml"/>
  <Override PartName="/ppt/slides/slide136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107.xml" ContentType="application/vnd.openxmlformats-officedocument.presentationml.slide+xml"/>
  <Override PartName="/ppt/slides/slide125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s/slide114.xml" ContentType="application/vnd.openxmlformats-officedocument.presentationml.slide+xml"/>
  <Override PartName="/ppt/slides/slide13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121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Override PartName="/ppt/slides/slide110.xml" ContentType="application/vnd.openxmlformats-officedocument.presentationml.slide+xml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s/slide119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108.xml" ContentType="application/vnd.openxmlformats-officedocument.presentationml.slide+xml"/>
  <Override PartName="/ppt/slides/slide117.xml" ContentType="application/vnd.openxmlformats-officedocument.presentationml.slide+xml"/>
  <Override PartName="/ppt/slides/slide126.xml" ContentType="application/vnd.openxmlformats-officedocument.presentationml.slide+xml"/>
  <Override PartName="/ppt/slides/slide128.xml" ContentType="application/vnd.openxmlformats-officedocument.presentationml.slide+xml"/>
  <Override PartName="/ppt/slides/slide137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ppt/slides/slide106.xml" ContentType="application/vnd.openxmlformats-officedocument.presentationml.slide+xml"/>
  <Override PartName="/ppt/slides/slide115.xml" ContentType="application/vnd.openxmlformats-officedocument.presentationml.slide+xml"/>
  <Override PartName="/ppt/slides/slide124.xml" ContentType="application/vnd.openxmlformats-officedocument.presentationml.slide+xml"/>
  <Override PartName="/ppt/slides/slide135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s/slide122.xml" ContentType="application/vnd.openxmlformats-officedocument.presentationml.slide+xml"/>
  <Override PartName="/ppt/slides/slide133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s/slide111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109.xml" ContentType="application/vnd.openxmlformats-officedocument.presentationml.slide+xml"/>
  <Override PartName="/ppt/slides/slide127.xml" ContentType="application/vnd.openxmlformats-officedocument.presentationml.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s/slide116.xml" ContentType="application/vnd.openxmlformats-officedocument.presentationml.slide+xml"/>
  <Override PartName="/ppt/slides/slide134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105.xml" ContentType="application/vnd.openxmlformats-officedocument.presentationml.slide+xml"/>
  <Override PartName="/ppt/slides/slide123.xml" ContentType="application/vnd.openxmlformats-officedocument.presentationml.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slides/slide112.xml" ContentType="application/vnd.openxmlformats-officedocument.presentationml.slide+xml"/>
  <Override PartName="/ppt/slides/slide130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89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  <p:sldId id="357" r:id="rId103"/>
    <p:sldId id="358" r:id="rId104"/>
    <p:sldId id="359" r:id="rId105"/>
    <p:sldId id="360" r:id="rId106"/>
    <p:sldId id="361" r:id="rId107"/>
    <p:sldId id="362" r:id="rId108"/>
    <p:sldId id="363" r:id="rId109"/>
    <p:sldId id="364" r:id="rId110"/>
    <p:sldId id="365" r:id="rId111"/>
    <p:sldId id="366" r:id="rId112"/>
    <p:sldId id="367" r:id="rId113"/>
    <p:sldId id="368" r:id="rId114"/>
    <p:sldId id="369" r:id="rId115"/>
    <p:sldId id="370" r:id="rId116"/>
    <p:sldId id="371" r:id="rId117"/>
    <p:sldId id="372" r:id="rId118"/>
    <p:sldId id="373" r:id="rId119"/>
    <p:sldId id="374" r:id="rId120"/>
    <p:sldId id="375" r:id="rId121"/>
    <p:sldId id="376" r:id="rId122"/>
    <p:sldId id="377" r:id="rId123"/>
    <p:sldId id="378" r:id="rId124"/>
    <p:sldId id="379" r:id="rId125"/>
    <p:sldId id="380" r:id="rId126"/>
    <p:sldId id="381" r:id="rId127"/>
    <p:sldId id="382" r:id="rId128"/>
    <p:sldId id="383" r:id="rId129"/>
    <p:sldId id="384" r:id="rId130"/>
    <p:sldId id="385" r:id="rId131"/>
    <p:sldId id="386" r:id="rId132"/>
    <p:sldId id="387" r:id="rId133"/>
    <p:sldId id="388" r:id="rId134"/>
    <p:sldId id="389" r:id="rId135"/>
    <p:sldId id="390" r:id="rId136"/>
    <p:sldId id="391" r:id="rId137"/>
    <p:sldId id="392" r:id="rId13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38" Type="http://schemas.openxmlformats.org/officeDocument/2006/relationships/slide" Target="slides/slide137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137" Type="http://schemas.openxmlformats.org/officeDocument/2006/relationships/slide" Target="slides/slide13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4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2/29/2012</a:t>
            </a:fld>
            <a:endParaRPr lang="en-US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2/29/2012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2/29/2012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2/29/2012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2/29/2012</a:t>
            </a:fld>
            <a:endParaRPr lang="en-US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2/29/2012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2/29/2012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2/29/2012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2/29/2012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2/29/2012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2/29/2012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2/29/2012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971800"/>
            <a:ext cx="7772400" cy="17526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Итоговые контрольные вопросы с ответами множественного выбора для спасателей МЧС России второго класса.</a:t>
            </a:r>
            <a:br>
              <a:rPr lang="ru-RU" b="1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Выберите один правильный вариант </a:t>
            </a:r>
            <a:r>
              <a:rPr lang="ru-RU" dirty="0" smtClean="0"/>
              <a:t>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/>
              <a:t>2.Вид дыхания, которой используется для преодоления излишнего волнения, снижения тревоги и раздражительности, способствующий максимальному расслаблению для быстрого и эффективного отдыха:</a:t>
            </a:r>
          </a:p>
          <a:p>
            <a:r>
              <a:rPr lang="ru-RU" dirty="0" smtClean="0"/>
              <a:t>1) брюшное дыхание - вдох короче выдоха;</a:t>
            </a:r>
          </a:p>
          <a:p>
            <a:r>
              <a:rPr lang="ru-RU" dirty="0" smtClean="0"/>
              <a:t>2) брюшное дыхание - вдох длиннее выдоха;</a:t>
            </a:r>
          </a:p>
          <a:p>
            <a:r>
              <a:rPr lang="ru-RU" dirty="0" smtClean="0"/>
              <a:t>3) ключичное дыхание - вдох короче выдоха;</a:t>
            </a:r>
          </a:p>
          <a:p>
            <a:r>
              <a:rPr lang="ru-RU" dirty="0" smtClean="0"/>
              <a:t>4) ключичное дыхание - вдох длиннее выдоха;</a:t>
            </a:r>
          </a:p>
          <a:p>
            <a:r>
              <a:rPr lang="ru-RU" dirty="0" smtClean="0"/>
              <a:t>5) другой вид дыхания.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Суицид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Выберите несколько правильных вариантов ответа</a:t>
            </a:r>
          </a:p>
          <a:p>
            <a:r>
              <a:rPr lang="ru-RU" b="1" dirty="0" smtClean="0"/>
              <a:t>1.Виды личностных кризисов:</a:t>
            </a:r>
          </a:p>
          <a:p>
            <a:pPr lvl="0"/>
            <a:r>
              <a:rPr lang="ru-RU" dirty="0" smtClean="0"/>
              <a:t>индивидуальный;</a:t>
            </a:r>
          </a:p>
          <a:p>
            <a:pPr lvl="0"/>
            <a:r>
              <a:rPr lang="ru-RU" dirty="0" smtClean="0"/>
              <a:t>травматический;</a:t>
            </a:r>
          </a:p>
          <a:p>
            <a:pPr lvl="0"/>
            <a:r>
              <a:rPr lang="ru-RU" dirty="0" smtClean="0"/>
              <a:t>социальный;</a:t>
            </a:r>
          </a:p>
          <a:p>
            <a:pPr lvl="0"/>
            <a:r>
              <a:rPr lang="ru-RU" dirty="0" smtClean="0"/>
              <a:t>временный;</a:t>
            </a:r>
          </a:p>
          <a:p>
            <a:pPr lvl="0"/>
            <a:r>
              <a:rPr lang="ru-RU" dirty="0" smtClean="0"/>
              <a:t>психологический;</a:t>
            </a:r>
          </a:p>
          <a:p>
            <a:pPr lvl="0"/>
            <a:r>
              <a:rPr lang="ru-RU" dirty="0" smtClean="0"/>
              <a:t>возрастной;</a:t>
            </a:r>
          </a:p>
          <a:p>
            <a:pPr lvl="0"/>
            <a:r>
              <a:rPr lang="ru-RU" dirty="0" smtClean="0"/>
              <a:t>актуальный;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Выберите несколько правильных вариантов </a:t>
            </a:r>
            <a:r>
              <a:rPr lang="ru-RU" b="1" dirty="0" smtClean="0"/>
              <a:t>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/>
              <a:t>2.Основными последствиями кризиса в личностной сфере могут быть: </a:t>
            </a:r>
          </a:p>
          <a:p>
            <a:pPr lvl="0"/>
            <a:r>
              <a:rPr lang="ru-RU" dirty="0" smtClean="0"/>
              <a:t>зависимое поведение;</a:t>
            </a:r>
          </a:p>
          <a:p>
            <a:pPr lvl="0"/>
            <a:r>
              <a:rPr lang="ru-RU" dirty="0" smtClean="0"/>
              <a:t>агрессивное поведение;</a:t>
            </a:r>
          </a:p>
          <a:p>
            <a:pPr lvl="0"/>
            <a:r>
              <a:rPr lang="ru-RU" dirty="0" smtClean="0"/>
              <a:t>соматические заболевания;</a:t>
            </a:r>
          </a:p>
          <a:p>
            <a:pPr lvl="0"/>
            <a:r>
              <a:rPr lang="ru-RU" dirty="0" smtClean="0"/>
              <a:t>психосоматические заболевания;</a:t>
            </a:r>
          </a:p>
          <a:p>
            <a:pPr lvl="0"/>
            <a:r>
              <a:rPr lang="ru-RU" dirty="0" smtClean="0"/>
              <a:t>депрессии;</a:t>
            </a:r>
          </a:p>
          <a:p>
            <a:pPr lvl="0"/>
            <a:r>
              <a:rPr lang="ru-RU" dirty="0" smtClean="0"/>
              <a:t>нервно – психические расстройства;</a:t>
            </a:r>
          </a:p>
          <a:p>
            <a:pPr lvl="0"/>
            <a:r>
              <a:rPr lang="ru-RU" dirty="0" smtClean="0"/>
              <a:t>суицидальное поведение;</a:t>
            </a:r>
          </a:p>
          <a:p>
            <a:pPr lvl="0"/>
            <a:r>
              <a:rPr lang="ru-RU" dirty="0" smtClean="0"/>
              <a:t>конфликтное поведение;</a:t>
            </a:r>
          </a:p>
          <a:p>
            <a:pPr lvl="0"/>
            <a:r>
              <a:rPr lang="ru-RU" dirty="0" smtClean="0"/>
              <a:t>асоциальное поведение.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Выберите несколько правильных вариантов </a:t>
            </a:r>
            <a:r>
              <a:rPr lang="ru-RU" b="1" dirty="0" smtClean="0"/>
              <a:t>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3.Смыслами обращения через суицид, являются:</a:t>
            </a:r>
          </a:p>
          <a:p>
            <a:r>
              <a:rPr lang="ru-RU" dirty="0" smtClean="0"/>
              <a:t>1) протест, месть;</a:t>
            </a:r>
          </a:p>
          <a:p>
            <a:r>
              <a:rPr lang="ru-RU" dirty="0" smtClean="0"/>
              <a:t>2) призыв к помощи, поиск сочувствия или признания;</a:t>
            </a:r>
          </a:p>
          <a:p>
            <a:r>
              <a:rPr lang="ru-RU" dirty="0" smtClean="0"/>
              <a:t>3) избегание (наказания, страданий от болей…);</a:t>
            </a:r>
          </a:p>
          <a:p>
            <a:r>
              <a:rPr lang="ru-RU" dirty="0" smtClean="0"/>
              <a:t>4) самонаказание;</a:t>
            </a:r>
          </a:p>
          <a:p>
            <a:r>
              <a:rPr lang="ru-RU" dirty="0" smtClean="0"/>
              <a:t>5) отказ от существования;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Выберите несколько правильных вариантов </a:t>
            </a:r>
            <a:r>
              <a:rPr lang="ru-RU" b="1" dirty="0" smtClean="0"/>
              <a:t>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4.Человек стоит на крыше здания и говорит, что сбросится, так как нет смысла в его жизни. Ваши действия:</a:t>
            </a:r>
          </a:p>
          <a:p>
            <a:r>
              <a:rPr lang="ru-RU" dirty="0" smtClean="0"/>
              <a:t>1) сухой сбор информации;</a:t>
            </a:r>
          </a:p>
          <a:p>
            <a:r>
              <a:rPr lang="ru-RU" dirty="0" smtClean="0"/>
              <a:t>2) вход в контакт с </a:t>
            </a:r>
            <a:r>
              <a:rPr lang="ru-RU" dirty="0" err="1" smtClean="0"/>
              <a:t>суицидентом</a:t>
            </a:r>
            <a:r>
              <a:rPr lang="ru-RU" dirty="0" smtClean="0"/>
              <a:t>; </a:t>
            </a:r>
          </a:p>
          <a:p>
            <a:r>
              <a:rPr lang="ru-RU" dirty="0" smtClean="0"/>
              <a:t>3) использование приемов присоединения;</a:t>
            </a:r>
          </a:p>
          <a:p>
            <a:r>
              <a:rPr lang="ru-RU" dirty="0" smtClean="0"/>
              <a:t>4) правильные, с вашей точки зрения, советы;</a:t>
            </a:r>
          </a:p>
          <a:p>
            <a:r>
              <a:rPr lang="ru-RU" dirty="0" smtClean="0"/>
              <a:t>5) поиск ресурса;</a:t>
            </a:r>
          </a:p>
          <a:p>
            <a:r>
              <a:rPr lang="ru-RU" dirty="0" smtClean="0"/>
              <a:t>6) не предпринимать никаких действий до приезда медиков.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Выберите несколько правильных вариантов </a:t>
            </a:r>
            <a:r>
              <a:rPr lang="ru-RU" b="1" dirty="0" smtClean="0"/>
              <a:t>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5.Факторы, препятствующие совершению суицида:</a:t>
            </a:r>
          </a:p>
          <a:p>
            <a:r>
              <a:rPr lang="ru-RU" dirty="0" smtClean="0"/>
              <a:t>1) религиозные представления о греховности самоубийства;</a:t>
            </a:r>
          </a:p>
          <a:p>
            <a:r>
              <a:rPr lang="ru-RU" dirty="0" smtClean="0"/>
              <a:t>2) боязнь физического страдания;</a:t>
            </a:r>
          </a:p>
          <a:p>
            <a:r>
              <a:rPr lang="ru-RU" dirty="0" smtClean="0"/>
              <a:t>3) наличие эстетических критериев – нежелание выглядеть некра­сивым даже после смерти;</a:t>
            </a:r>
          </a:p>
          <a:p>
            <a:r>
              <a:rPr lang="ru-RU" dirty="0" smtClean="0"/>
              <a:t>4) интенсивная эмоциональная привязанность к значимым, для человека, близ­ким.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Выберите несколько правильных вариантов </a:t>
            </a:r>
            <a:r>
              <a:rPr lang="ru-RU" b="1" dirty="0" smtClean="0"/>
              <a:t>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6.К составляющим работы при попытке суицида относится:</a:t>
            </a:r>
          </a:p>
          <a:p>
            <a:r>
              <a:rPr lang="ru-RU" dirty="0" smtClean="0"/>
              <a:t>1) сбор информации;</a:t>
            </a:r>
          </a:p>
          <a:p>
            <a:r>
              <a:rPr lang="ru-RU" dirty="0" smtClean="0"/>
              <a:t>2) оценка летальности;</a:t>
            </a:r>
          </a:p>
          <a:p>
            <a:r>
              <a:rPr lang="ru-RU" dirty="0" smtClean="0"/>
              <a:t>3) использование приемов присоединения;</a:t>
            </a:r>
          </a:p>
          <a:p>
            <a:r>
              <a:rPr lang="ru-RU" dirty="0" smtClean="0"/>
              <a:t>4) правильные, с вашей точки зрения, советы;</a:t>
            </a:r>
          </a:p>
          <a:p>
            <a:r>
              <a:rPr lang="ru-RU" dirty="0" smtClean="0"/>
              <a:t>5) поиск ресурса.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Выберите несколько правильных вариантов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800" b="1" dirty="0" smtClean="0"/>
              <a:t>7.Виды суицида:</a:t>
            </a:r>
            <a:endParaRPr lang="ru-RU" sz="2000" b="1" dirty="0" smtClean="0"/>
          </a:p>
          <a:p>
            <a:pPr lvl="2"/>
            <a:r>
              <a:rPr lang="ru-RU" dirty="0" smtClean="0"/>
              <a:t>истинный;</a:t>
            </a:r>
            <a:endParaRPr lang="ru-RU" sz="1200" dirty="0" smtClean="0"/>
          </a:p>
          <a:p>
            <a:pPr lvl="2"/>
            <a:r>
              <a:rPr lang="ru-RU" dirty="0" smtClean="0"/>
              <a:t>ложный;</a:t>
            </a:r>
            <a:endParaRPr lang="ru-RU" sz="1200" dirty="0" smtClean="0"/>
          </a:p>
          <a:p>
            <a:pPr lvl="2"/>
            <a:r>
              <a:rPr lang="ru-RU" dirty="0" smtClean="0"/>
              <a:t>хладнокровный;</a:t>
            </a:r>
            <a:endParaRPr lang="ru-RU" sz="1200" dirty="0" smtClean="0"/>
          </a:p>
          <a:p>
            <a:pPr lvl="2"/>
            <a:r>
              <a:rPr lang="ru-RU" dirty="0" smtClean="0"/>
              <a:t>аффективный;</a:t>
            </a:r>
            <a:endParaRPr lang="ru-RU" sz="1200" dirty="0" smtClean="0"/>
          </a:p>
          <a:p>
            <a:pPr lvl="2"/>
            <a:r>
              <a:rPr lang="ru-RU" dirty="0" smtClean="0"/>
              <a:t>демонстративный;</a:t>
            </a:r>
            <a:endParaRPr lang="ru-RU" sz="1200" dirty="0" smtClean="0"/>
          </a:p>
          <a:p>
            <a:pPr lvl="2"/>
            <a:r>
              <a:rPr lang="ru-RU" dirty="0" smtClean="0"/>
              <a:t>сглаженный.</a:t>
            </a:r>
            <a:endParaRPr lang="ru-RU" sz="12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Толпа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Выберите один правильный вариант ответа</a:t>
            </a:r>
          </a:p>
          <a:p>
            <a:r>
              <a:rPr lang="ru-RU" b="1" dirty="0" smtClean="0"/>
              <a:t>1.Вид толпы, где люди собрались на неожиданное происшествие (автомобильная авария):</a:t>
            </a:r>
          </a:p>
          <a:p>
            <a:r>
              <a:rPr lang="ru-RU" dirty="0" smtClean="0"/>
              <a:t>1) глазеющая;</a:t>
            </a:r>
          </a:p>
          <a:p>
            <a:r>
              <a:rPr lang="ru-RU" dirty="0" smtClean="0"/>
              <a:t>2) конвенциональная;</a:t>
            </a:r>
          </a:p>
          <a:p>
            <a:r>
              <a:rPr lang="ru-RU" dirty="0" smtClean="0"/>
              <a:t>3) экспрессивная;</a:t>
            </a:r>
          </a:p>
          <a:p>
            <a:r>
              <a:rPr lang="ru-RU" dirty="0" smtClean="0"/>
              <a:t>4) окказиональная.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Выберите один правильный вариант </a:t>
            </a:r>
            <a:r>
              <a:rPr lang="ru-RU" b="1" dirty="0" smtClean="0"/>
              <a:t>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2.Толпа участников митинга, зрителей на концерте, болельщиков на футбольном матче:</a:t>
            </a:r>
          </a:p>
          <a:p>
            <a:r>
              <a:rPr lang="ru-RU" dirty="0" smtClean="0"/>
              <a:t>1) конвенциональная;</a:t>
            </a:r>
          </a:p>
          <a:p>
            <a:r>
              <a:rPr lang="ru-RU" dirty="0" smtClean="0"/>
              <a:t>2) экспрессивная;</a:t>
            </a:r>
          </a:p>
          <a:p>
            <a:r>
              <a:rPr lang="ru-RU" dirty="0" smtClean="0"/>
              <a:t>3) окказиональная;</a:t>
            </a:r>
          </a:p>
          <a:p>
            <a:r>
              <a:rPr lang="ru-RU" dirty="0" smtClean="0"/>
              <a:t>4) этническая.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Выберите один правильный вариант </a:t>
            </a:r>
            <a:r>
              <a:rPr lang="ru-RU" b="1" dirty="0" smtClean="0"/>
              <a:t>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3.Толпа людей, скандирующих на митингах лозунги, ритмически выражая ту или иную эмоцию:</a:t>
            </a:r>
          </a:p>
          <a:p>
            <a:r>
              <a:rPr lang="ru-RU" dirty="0" smtClean="0"/>
              <a:t>1) экспрессивная;</a:t>
            </a:r>
          </a:p>
          <a:p>
            <a:r>
              <a:rPr lang="ru-RU" dirty="0" smtClean="0"/>
              <a:t>2) митингующая;</a:t>
            </a:r>
          </a:p>
          <a:p>
            <a:r>
              <a:rPr lang="ru-RU" dirty="0" smtClean="0"/>
              <a:t>3) окказиональная;</a:t>
            </a:r>
          </a:p>
          <a:p>
            <a:r>
              <a:rPr lang="ru-RU" dirty="0" smtClean="0"/>
              <a:t>4) конвенциональная.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Выберите один правильный вариант </a:t>
            </a:r>
            <a:r>
              <a:rPr lang="ru-RU" dirty="0" smtClean="0"/>
              <a:t>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3.Вид дыхания, который применяется в случаях, когда необходимо взбодриться после монотонной работы, скинуть усталость и подготовиться к активной деятельности:</a:t>
            </a:r>
          </a:p>
          <a:p>
            <a:r>
              <a:rPr lang="ru-RU" dirty="0" smtClean="0"/>
              <a:t>1) брюшное дыхание - вдох короче выдоха;</a:t>
            </a:r>
          </a:p>
          <a:p>
            <a:r>
              <a:rPr lang="ru-RU" dirty="0" smtClean="0"/>
              <a:t>2) брюшное дыхание - вдох длиннее выдоха;</a:t>
            </a:r>
          </a:p>
          <a:p>
            <a:r>
              <a:rPr lang="ru-RU" dirty="0" smtClean="0"/>
              <a:t>3) ключичное дыхание - вдох короче выдоха;</a:t>
            </a:r>
          </a:p>
          <a:p>
            <a:r>
              <a:rPr lang="ru-RU" dirty="0" smtClean="0"/>
              <a:t>4) ключичное дыхание - вдох длиннее выдоха;</a:t>
            </a:r>
          </a:p>
          <a:p>
            <a:r>
              <a:rPr lang="ru-RU" dirty="0" smtClean="0"/>
              <a:t>5) другой вид дыхания.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Выберите один правильный вариант </a:t>
            </a:r>
            <a:r>
              <a:rPr lang="ru-RU" b="1" dirty="0" smtClean="0"/>
              <a:t>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4.Толпа людей, выражающих агрессию, жажду обладания чем-либо:</a:t>
            </a:r>
          </a:p>
          <a:p>
            <a:r>
              <a:rPr lang="ru-RU" dirty="0" smtClean="0"/>
              <a:t>1) действующая;</a:t>
            </a:r>
          </a:p>
          <a:p>
            <a:r>
              <a:rPr lang="ru-RU" dirty="0" smtClean="0"/>
              <a:t>2) агрессивная;</a:t>
            </a:r>
          </a:p>
          <a:p>
            <a:r>
              <a:rPr lang="ru-RU" dirty="0" smtClean="0"/>
              <a:t>3) экспрессивная;</a:t>
            </a:r>
          </a:p>
          <a:p>
            <a:r>
              <a:rPr lang="ru-RU" dirty="0" smtClean="0"/>
              <a:t>4) этническая.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Выберите несколько правильных вариантов </a:t>
            </a:r>
            <a:r>
              <a:rPr lang="ru-RU" dirty="0" smtClean="0"/>
              <a:t>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5.К эмоциональному заражению относится:</a:t>
            </a:r>
          </a:p>
          <a:p>
            <a:r>
              <a:rPr lang="ru-RU" dirty="0" smtClean="0"/>
              <a:t>1) повышенная восприимчивость к импульсам в толпе;</a:t>
            </a:r>
          </a:p>
          <a:p>
            <a:r>
              <a:rPr lang="ru-RU" dirty="0" smtClean="0"/>
              <a:t>2) стирание индивидуальных различий;</a:t>
            </a:r>
          </a:p>
          <a:p>
            <a:r>
              <a:rPr lang="ru-RU" dirty="0" smtClean="0"/>
              <a:t>3) взаимное заражение – передача эмоционального состояния.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Выберите несколько правильных вариантов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6.Виды толпы:</a:t>
            </a:r>
          </a:p>
          <a:p>
            <a:r>
              <a:rPr lang="ru-RU" dirty="0" smtClean="0"/>
              <a:t> 1)  окказиональна толпа;</a:t>
            </a:r>
          </a:p>
          <a:p>
            <a:r>
              <a:rPr lang="ru-RU" dirty="0" smtClean="0"/>
              <a:t> 2)  экспрессивная толпа;</a:t>
            </a:r>
          </a:p>
          <a:p>
            <a:r>
              <a:rPr lang="ru-RU" dirty="0" smtClean="0"/>
              <a:t> 4)  этническая толпа;</a:t>
            </a:r>
          </a:p>
          <a:p>
            <a:r>
              <a:rPr lang="ru-RU" dirty="0" smtClean="0"/>
              <a:t> 5)  действующая толпа;</a:t>
            </a:r>
          </a:p>
          <a:p>
            <a:r>
              <a:rPr lang="ru-RU" dirty="0" smtClean="0"/>
              <a:t> 6)  конвенциональная толпа;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Выберите несколько правильных вариантов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7.К направлениям управления толпой можно отнести:</a:t>
            </a:r>
          </a:p>
          <a:p>
            <a:r>
              <a:rPr lang="ru-RU" dirty="0" smtClean="0"/>
              <a:t>1) воздействие на толпу извне и изнутри;</a:t>
            </a:r>
          </a:p>
          <a:p>
            <a:r>
              <a:rPr lang="ru-RU" dirty="0" smtClean="0"/>
              <a:t>2) логическая аргументация;</a:t>
            </a:r>
          </a:p>
          <a:p>
            <a:r>
              <a:rPr lang="ru-RU" dirty="0" smtClean="0"/>
              <a:t>3) переключение внимания толпы на другой объект;</a:t>
            </a:r>
          </a:p>
          <a:p>
            <a:r>
              <a:rPr lang="ru-RU" dirty="0" smtClean="0"/>
              <a:t>4) использование ритма.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Психологическая составляющая деятельности </a:t>
            </a:r>
            <a:r>
              <a:rPr lang="ru-RU" b="1" dirty="0" smtClean="0"/>
              <a:t>спасателя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Выберите один правильный вариант ответа</a:t>
            </a:r>
          </a:p>
          <a:p>
            <a:pPr lvl="0"/>
            <a:r>
              <a:rPr lang="ru-RU" b="1" dirty="0" smtClean="0"/>
              <a:t>Личностные особенности спасателя влияют на успешное выполнение профессиональной деятельности:</a:t>
            </a:r>
          </a:p>
          <a:p>
            <a:pPr lvl="0"/>
            <a:r>
              <a:rPr lang="ru-RU" dirty="0" smtClean="0"/>
              <a:t>да;</a:t>
            </a:r>
          </a:p>
          <a:p>
            <a:pPr lvl="0"/>
            <a:r>
              <a:rPr lang="ru-RU" dirty="0" smtClean="0"/>
              <a:t>нет;</a:t>
            </a:r>
          </a:p>
          <a:p>
            <a:pPr lvl="0"/>
            <a:r>
              <a:rPr lang="ru-RU" dirty="0" smtClean="0"/>
              <a:t>да, но не значимо.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Выберите несколько правильных вариантов </a:t>
            </a:r>
            <a:r>
              <a:rPr lang="ru-RU" dirty="0" smtClean="0"/>
              <a:t>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b="1" dirty="0" smtClean="0"/>
              <a:t>Проявления, возможные у специалистов-спасателей в ходе нарушения  профессиональной деятельности:</a:t>
            </a:r>
          </a:p>
          <a:p>
            <a:pPr lvl="0"/>
            <a:r>
              <a:rPr lang="ru-RU" dirty="0" smtClean="0"/>
              <a:t>снижение эффективности и надежности профессиональной деятельности;</a:t>
            </a:r>
          </a:p>
          <a:p>
            <a:pPr lvl="0"/>
            <a:r>
              <a:rPr lang="ru-RU" dirty="0" smtClean="0"/>
              <a:t>увеличение количества ошибок, в том числе приводящих к авариям;</a:t>
            </a:r>
          </a:p>
          <a:p>
            <a:pPr lvl="0"/>
            <a:r>
              <a:rPr lang="ru-RU" dirty="0" smtClean="0"/>
              <a:t>нарушения профессионального здоровья;</a:t>
            </a:r>
          </a:p>
          <a:p>
            <a:pPr lvl="0"/>
            <a:r>
              <a:rPr lang="ru-RU" dirty="0" smtClean="0"/>
              <a:t>снижение профессионального долголетия;</a:t>
            </a:r>
          </a:p>
          <a:p>
            <a:pPr lvl="0"/>
            <a:r>
              <a:rPr lang="ru-RU" dirty="0" smtClean="0"/>
              <a:t>профессиональное долголетие;</a:t>
            </a:r>
          </a:p>
          <a:p>
            <a:pPr lvl="0"/>
            <a:r>
              <a:rPr lang="ru-RU" dirty="0" smtClean="0"/>
              <a:t>уменьшение количества ошибок;</a:t>
            </a:r>
          </a:p>
          <a:p>
            <a:pPr lvl="0"/>
            <a:r>
              <a:rPr lang="ru-RU" dirty="0" smtClean="0"/>
              <a:t>улучшение мыслительной деятельности.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Выберите несколько правильных вариантов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3.Особенности, характеризующие состояние пострадавших в результате ЧС:</a:t>
            </a:r>
          </a:p>
          <a:p>
            <a:pPr lvl="0"/>
            <a:r>
              <a:rPr lang="ru-RU" dirty="0" smtClean="0"/>
              <a:t>снижение или утрата способности самостоятельно удовлетворить  потребности в тепле, пище, безопасности;</a:t>
            </a:r>
          </a:p>
          <a:p>
            <a:pPr lvl="0"/>
            <a:r>
              <a:rPr lang="ru-RU" dirty="0" smtClean="0"/>
              <a:t>нарушение способности к планированию собственных действий; </a:t>
            </a:r>
          </a:p>
          <a:p>
            <a:pPr lvl="0"/>
            <a:r>
              <a:rPr lang="ru-RU" dirty="0" smtClean="0"/>
              <a:t>сужение временной перспективы;</a:t>
            </a:r>
          </a:p>
          <a:p>
            <a:pPr lvl="0"/>
            <a:r>
              <a:rPr lang="ru-RU" dirty="0" smtClean="0"/>
              <a:t>высокая вероятность эмоционального заражения.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Выберите несколько правильных вариантов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4.Личностные особенности, влияющие на состояние пострадавших в результате ЧС:</a:t>
            </a:r>
          </a:p>
          <a:p>
            <a:pPr lvl="0"/>
            <a:r>
              <a:rPr lang="ru-RU" dirty="0" smtClean="0"/>
              <a:t>соматическое здоровье;</a:t>
            </a:r>
          </a:p>
          <a:p>
            <a:pPr lvl="0"/>
            <a:r>
              <a:rPr lang="ru-RU" dirty="0" smtClean="0"/>
              <a:t>возраст, пол пострадавших; </a:t>
            </a:r>
          </a:p>
          <a:p>
            <a:pPr lvl="0"/>
            <a:r>
              <a:rPr lang="ru-RU" dirty="0" smtClean="0"/>
              <a:t>подготовленность к ЧС; </a:t>
            </a:r>
          </a:p>
          <a:p>
            <a:pPr lvl="0"/>
            <a:r>
              <a:rPr lang="ru-RU" dirty="0" smtClean="0"/>
              <a:t>индивидуально-психологические особенности; </a:t>
            </a:r>
          </a:p>
          <a:p>
            <a:pPr lvl="0"/>
            <a:r>
              <a:rPr lang="ru-RU" dirty="0" smtClean="0"/>
              <a:t>личностный смысл трагического события;</a:t>
            </a:r>
          </a:p>
          <a:p>
            <a:pPr lvl="0"/>
            <a:r>
              <a:rPr lang="ru-RU" dirty="0" smtClean="0"/>
              <a:t>коллективное поведение.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Выберите несколько правильных вариантов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5.Отметьте группу факторов риска для пострадавших:</a:t>
            </a:r>
          </a:p>
          <a:p>
            <a:pPr lvl="0"/>
            <a:r>
              <a:rPr lang="ru-RU" dirty="0" smtClean="0"/>
              <a:t>группа факторов, характеризующих личностные особенности пострадавших и особенности групп пострадавших;</a:t>
            </a:r>
          </a:p>
          <a:p>
            <a:pPr lvl="0"/>
            <a:r>
              <a:rPr lang="ru-RU" dirty="0" smtClean="0"/>
              <a:t>группа факторов, характеризующих ЧС;</a:t>
            </a:r>
          </a:p>
          <a:p>
            <a:pPr lvl="0"/>
            <a:r>
              <a:rPr lang="ru-RU" dirty="0" smtClean="0"/>
              <a:t>группа факторов, характеризующая местность;</a:t>
            </a:r>
          </a:p>
          <a:p>
            <a:pPr lvl="0"/>
            <a:r>
              <a:rPr lang="ru-RU" dirty="0" smtClean="0"/>
              <a:t>группа факторов, характеризующих особенности организации помощи.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Выберите несколько правильных вариантов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6.Группа факторов, характеризующих ЧС:</a:t>
            </a:r>
          </a:p>
          <a:p>
            <a:pPr lvl="0"/>
            <a:r>
              <a:rPr lang="ru-RU" dirty="0" smtClean="0"/>
              <a:t>интенсивность; </a:t>
            </a:r>
          </a:p>
          <a:p>
            <a:pPr lvl="0"/>
            <a:r>
              <a:rPr lang="ru-RU" dirty="0" smtClean="0"/>
              <a:t>масштабность;</a:t>
            </a:r>
          </a:p>
          <a:p>
            <a:pPr lvl="0"/>
            <a:r>
              <a:rPr lang="ru-RU" dirty="0" smtClean="0"/>
              <a:t>личность виновника происшествия;</a:t>
            </a:r>
          </a:p>
          <a:p>
            <a:pPr lvl="0"/>
            <a:r>
              <a:rPr lang="ru-RU" dirty="0" smtClean="0"/>
              <a:t>внезапность возникновения; </a:t>
            </a:r>
          </a:p>
          <a:p>
            <a:pPr lvl="0"/>
            <a:r>
              <a:rPr lang="ru-RU" dirty="0" smtClean="0"/>
              <a:t>длительность; </a:t>
            </a:r>
          </a:p>
          <a:p>
            <a:pPr lvl="0"/>
            <a:r>
              <a:rPr lang="ru-RU" dirty="0" smtClean="0"/>
              <a:t>деятельность;</a:t>
            </a:r>
          </a:p>
          <a:p>
            <a:pPr lvl="0"/>
            <a:r>
              <a:rPr lang="ru-RU" dirty="0" smtClean="0"/>
              <a:t>этап развития.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Выберите один правильный вариант </a:t>
            </a:r>
            <a:r>
              <a:rPr lang="ru-RU" dirty="0" smtClean="0"/>
              <a:t>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4.Мышечная релаксация проводится:</a:t>
            </a:r>
          </a:p>
          <a:p>
            <a:r>
              <a:rPr lang="ru-RU" dirty="0" smtClean="0"/>
              <a:t>1) со всеми группами мышц сразу;</a:t>
            </a:r>
          </a:p>
          <a:p>
            <a:r>
              <a:rPr lang="ru-RU" dirty="0" smtClean="0"/>
              <a:t>2) постепенно, переходя от одной группы мышц к другой;</a:t>
            </a:r>
          </a:p>
          <a:p>
            <a:r>
              <a:rPr lang="ru-RU" dirty="0" smtClean="0"/>
              <a:t>3) другой вариант.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Выберите несколько правильных вариантов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 smtClean="0"/>
              <a:t>7.Выделите группу факторов, которая характеризует особенности организации помощи:</a:t>
            </a:r>
          </a:p>
          <a:p>
            <a:pPr lvl="0"/>
            <a:r>
              <a:rPr lang="ru-RU" dirty="0" smtClean="0"/>
              <a:t>организация аварийно-спасательных работ;</a:t>
            </a:r>
          </a:p>
          <a:p>
            <a:pPr lvl="0"/>
            <a:r>
              <a:rPr lang="ru-RU" dirty="0" smtClean="0"/>
              <a:t>особенности информационного обеспечения;</a:t>
            </a:r>
          </a:p>
          <a:p>
            <a:pPr lvl="0"/>
            <a:r>
              <a:rPr lang="ru-RU" dirty="0" smtClean="0"/>
              <a:t>увеселительные программы;</a:t>
            </a:r>
          </a:p>
          <a:p>
            <a:pPr lvl="0"/>
            <a:r>
              <a:rPr lang="ru-RU" dirty="0" smtClean="0"/>
              <a:t>характер освещения в СМИ хода аварийно-спасательных и восстановительных работ; </a:t>
            </a:r>
          </a:p>
          <a:p>
            <a:pPr lvl="0"/>
            <a:r>
              <a:rPr lang="ru-RU" dirty="0" smtClean="0"/>
              <a:t>отношение различных социальных институтов  к пострадавшим; </a:t>
            </a:r>
          </a:p>
          <a:p>
            <a:pPr lvl="0"/>
            <a:r>
              <a:rPr lang="ru-RU" dirty="0" smtClean="0"/>
              <a:t>демографические, этнические, социально-экономические особенности региона.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Конфликты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 smtClean="0"/>
              <a:t>Выберите один правильный вариант ответа</a:t>
            </a:r>
          </a:p>
          <a:p>
            <a:r>
              <a:rPr lang="ru-RU" b="1" dirty="0" smtClean="0"/>
              <a:t>1.Определение конфликта:</a:t>
            </a:r>
          </a:p>
          <a:p>
            <a:r>
              <a:rPr lang="ru-RU" dirty="0" smtClean="0"/>
              <a:t>1) борьба мнений;</a:t>
            </a:r>
          </a:p>
          <a:p>
            <a:r>
              <a:rPr lang="ru-RU" dirty="0" smtClean="0"/>
              <a:t>2) спор, дискуссия по острой проблеме;</a:t>
            </a:r>
          </a:p>
          <a:p>
            <a:r>
              <a:rPr lang="ru-RU" dirty="0" smtClean="0"/>
              <a:t>3) противоборство на основе столкновения противоположно направленных мотивов или суждений;</a:t>
            </a:r>
          </a:p>
          <a:p>
            <a:r>
              <a:rPr lang="ru-RU" dirty="0" smtClean="0"/>
              <a:t>4) соперничество, направленное на достижение победы в споре;</a:t>
            </a:r>
          </a:p>
          <a:p>
            <a:r>
              <a:rPr lang="ru-RU" dirty="0" smtClean="0"/>
              <a:t>5) другой вариант.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Выберите один правильный вариант </a:t>
            </a:r>
            <a:r>
              <a:rPr lang="ru-RU" b="1" dirty="0" smtClean="0"/>
              <a:t>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 smtClean="0"/>
              <a:t>2.Порядок развития конфликтной ситуации:</a:t>
            </a:r>
          </a:p>
          <a:p>
            <a:r>
              <a:rPr lang="ru-RU" dirty="0" smtClean="0"/>
              <a:t>1) начальная фаза, пик конфликта, фаза подъема, фаза спада;</a:t>
            </a:r>
          </a:p>
          <a:p>
            <a:r>
              <a:rPr lang="ru-RU" dirty="0" smtClean="0"/>
              <a:t>2) возникновение и развитие конфликтной ситуации, пик конфликта,  разрешение конфликта;</a:t>
            </a:r>
          </a:p>
          <a:p>
            <a:r>
              <a:rPr lang="ru-RU" dirty="0" smtClean="0"/>
              <a:t>3) начальная фаза, пик конфликта, разрешения конфликта, фаза спада;</a:t>
            </a:r>
          </a:p>
          <a:p>
            <a:r>
              <a:rPr lang="ru-RU" dirty="0" smtClean="0"/>
              <a:t>4) начальная фаза, фаза подъема, пик конфликта, фаза спада;</a:t>
            </a:r>
          </a:p>
          <a:p>
            <a:r>
              <a:rPr lang="ru-RU" dirty="0" smtClean="0"/>
              <a:t>5) другой вариант.</a:t>
            </a:r>
            <a:endParaRPr lang="ru-RU" dirty="0"/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Выберите один правильный вариант </a:t>
            </a:r>
            <a:r>
              <a:rPr lang="ru-RU" b="1" dirty="0" smtClean="0"/>
              <a:t>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3.Стратегии разрешения конфликта:</a:t>
            </a:r>
          </a:p>
          <a:p>
            <a:r>
              <a:rPr lang="ru-RU" dirty="0" smtClean="0"/>
              <a:t>1) порицание, юмор, убеждение, уступка;</a:t>
            </a:r>
          </a:p>
          <a:p>
            <a:r>
              <a:rPr lang="ru-RU" dirty="0" smtClean="0"/>
              <a:t>2) уступка, компромисс, уход, сотрудничество;</a:t>
            </a:r>
          </a:p>
          <a:p>
            <a:r>
              <a:rPr lang="ru-RU" dirty="0" smtClean="0"/>
              <a:t>3) требования, критика, убеждение, юмор;</a:t>
            </a:r>
          </a:p>
          <a:p>
            <a:r>
              <a:rPr lang="ru-RU" dirty="0" smtClean="0"/>
              <a:t>4) уступка, требования, убеждение, критика;</a:t>
            </a:r>
          </a:p>
          <a:p>
            <a:r>
              <a:rPr lang="ru-RU" dirty="0" smtClean="0"/>
              <a:t>5) подчинение; примирение; убеждение, согласование.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Выберите один правильный вариант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4.То, из-за чего возникает конфликт – это:</a:t>
            </a:r>
          </a:p>
          <a:p>
            <a:r>
              <a:rPr lang="ru-RU" dirty="0" smtClean="0"/>
              <a:t>1) мотивы конфликта;</a:t>
            </a:r>
          </a:p>
          <a:p>
            <a:r>
              <a:rPr lang="ru-RU" dirty="0" smtClean="0"/>
              <a:t>2) позиции конфликтующих сторон;</a:t>
            </a:r>
          </a:p>
          <a:p>
            <a:r>
              <a:rPr lang="ru-RU" dirty="0" smtClean="0"/>
              <a:t>3) предмет конфликта;</a:t>
            </a:r>
          </a:p>
          <a:p>
            <a:r>
              <a:rPr lang="ru-RU" dirty="0" smtClean="0"/>
              <a:t>4) стороны конфликта;</a:t>
            </a:r>
          </a:p>
          <a:p>
            <a:r>
              <a:rPr lang="ru-RU" dirty="0" smtClean="0"/>
              <a:t>5) образ конфликтной ситуации.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Выберите один правильный вариант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5.Стратегия выхода из конфликтной ситуации, характеризующаяся высоким уровнем направленности как на собственные интересы, так и на интересы </a:t>
            </a:r>
            <a:r>
              <a:rPr lang="ru-RU" b="1" dirty="0" smtClean="0"/>
              <a:t>соперника</a:t>
            </a:r>
            <a:r>
              <a:rPr lang="ru-RU" b="1" dirty="0" smtClean="0"/>
              <a:t>: </a:t>
            </a:r>
          </a:p>
          <a:p>
            <a:r>
              <a:rPr lang="ru-RU" dirty="0" smtClean="0"/>
              <a:t>1) компромисс;</a:t>
            </a:r>
          </a:p>
          <a:p>
            <a:r>
              <a:rPr lang="ru-RU" dirty="0" smtClean="0"/>
              <a:t>2) уступка, сотрудничество;</a:t>
            </a:r>
          </a:p>
          <a:p>
            <a:r>
              <a:rPr lang="ru-RU" dirty="0" smtClean="0"/>
              <a:t>3) сотрудничество, компромисс;</a:t>
            </a:r>
          </a:p>
          <a:p>
            <a:r>
              <a:rPr lang="ru-RU" dirty="0" smtClean="0"/>
              <a:t>4) сотрудничество;</a:t>
            </a:r>
          </a:p>
          <a:p>
            <a:r>
              <a:rPr lang="ru-RU" dirty="0" smtClean="0"/>
              <a:t>5) другой вариант.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Выберите один правильный вариант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6.По приезду на ЧС выяснилось, что не оказалось нужного оборудования для проведения аварийно-спасательных работ из-за неправильного информирования о характере ЧС со стороны руководства, в результате чего между спасателями возник конфликт. Причины такого конфликта:</a:t>
            </a:r>
          </a:p>
          <a:p>
            <a:r>
              <a:rPr lang="ru-RU" dirty="0" smtClean="0"/>
              <a:t>1) объективные, управленческие;</a:t>
            </a:r>
          </a:p>
          <a:p>
            <a:r>
              <a:rPr lang="ru-RU" dirty="0" smtClean="0"/>
              <a:t>2) субъективные;</a:t>
            </a:r>
          </a:p>
          <a:p>
            <a:r>
              <a:rPr lang="ru-RU" dirty="0" smtClean="0"/>
              <a:t>3) субъективные, личностные;</a:t>
            </a:r>
          </a:p>
          <a:p>
            <a:r>
              <a:rPr lang="ru-RU" dirty="0" smtClean="0"/>
              <a:t>4) субъективные, управленческие;</a:t>
            </a:r>
          </a:p>
          <a:p>
            <a:r>
              <a:rPr lang="ru-RU" dirty="0" smtClean="0"/>
              <a:t>5) объективные, управленческие, личностные.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Выберите один правильный вариант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/>
              <a:t>7.В вашей смене конфликтная личность. Ведет себя агрессивно, часто отказывается от выполнения непривлекательных заданий, «сваливает» свою работу на других. Наиболее эффективная стратегия взаимодействия в данной ситуации:</a:t>
            </a:r>
          </a:p>
          <a:p>
            <a:r>
              <a:rPr lang="ru-RU" dirty="0" smtClean="0"/>
              <a:t>1) уход;</a:t>
            </a:r>
          </a:p>
          <a:p>
            <a:r>
              <a:rPr lang="ru-RU" dirty="0" smtClean="0"/>
              <a:t>2) уступка;</a:t>
            </a:r>
          </a:p>
          <a:p>
            <a:r>
              <a:rPr lang="ru-RU" dirty="0" smtClean="0"/>
              <a:t>3) принуждение;</a:t>
            </a:r>
          </a:p>
          <a:p>
            <a:r>
              <a:rPr lang="ru-RU" dirty="0" smtClean="0"/>
              <a:t>5) компромисс;</a:t>
            </a:r>
          </a:p>
          <a:p>
            <a:r>
              <a:rPr lang="ru-RU" dirty="0" smtClean="0"/>
              <a:t>6) сотрудничество.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Выберите один правильный вариант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8.Какой стиль руководства подходит для ситуации взрыва и пожара в жилом здании:</a:t>
            </a:r>
          </a:p>
          <a:p>
            <a:r>
              <a:rPr lang="ru-RU" dirty="0" smtClean="0"/>
              <a:t>1) демократический;</a:t>
            </a:r>
          </a:p>
          <a:p>
            <a:r>
              <a:rPr lang="ru-RU" dirty="0" smtClean="0"/>
              <a:t>2) рефлексивный;</a:t>
            </a:r>
          </a:p>
          <a:p>
            <a:r>
              <a:rPr lang="ru-RU" dirty="0" smtClean="0"/>
              <a:t>3) авторитарный;</a:t>
            </a:r>
          </a:p>
          <a:p>
            <a:r>
              <a:rPr lang="ru-RU" dirty="0" smtClean="0"/>
              <a:t>4) попустительский.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Выберите один правильный вариант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9.Стиль руководства, при котором руководитель предоставляет полную свободу действий своим подчиненным:</a:t>
            </a:r>
          </a:p>
          <a:p>
            <a:r>
              <a:rPr lang="ru-RU" dirty="0" smtClean="0"/>
              <a:t>1) либеральный;</a:t>
            </a:r>
          </a:p>
          <a:p>
            <a:r>
              <a:rPr lang="ru-RU" dirty="0" smtClean="0"/>
              <a:t>2) авторитарный;</a:t>
            </a:r>
          </a:p>
          <a:p>
            <a:r>
              <a:rPr lang="ru-RU" dirty="0" smtClean="0"/>
              <a:t>3) демократический;</a:t>
            </a:r>
          </a:p>
          <a:p>
            <a:r>
              <a:rPr lang="ru-RU" dirty="0" smtClean="0"/>
              <a:t>4) другой вариант.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Выберите один правильный вариант </a:t>
            </a:r>
            <a:r>
              <a:rPr lang="ru-RU" dirty="0" smtClean="0"/>
              <a:t>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5.Активная нервно-мышечная релаксация способствует:</a:t>
            </a:r>
          </a:p>
          <a:p>
            <a:r>
              <a:rPr lang="ru-RU" dirty="0" smtClean="0"/>
              <a:t>1) снятию мышечных зажимов;</a:t>
            </a:r>
          </a:p>
          <a:p>
            <a:r>
              <a:rPr lang="ru-RU" dirty="0" smtClean="0"/>
              <a:t>2) быстрому восстановлению сил;</a:t>
            </a:r>
          </a:p>
          <a:p>
            <a:r>
              <a:rPr lang="ru-RU" dirty="0" smtClean="0"/>
              <a:t>3) снятию нервно-эмоционального напряжения;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Выберите несколько правильных вариантов </a:t>
            </a:r>
            <a:r>
              <a:rPr lang="ru-RU" dirty="0" smtClean="0"/>
              <a:t>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smtClean="0"/>
              <a:t>10.Самостоятельное вмешательство в конфликт третьей стороны необходимо в ситуациях, когда:</a:t>
            </a:r>
          </a:p>
          <a:p>
            <a:r>
              <a:rPr lang="ru-RU" dirty="0" smtClean="0"/>
              <a:t>1) происходит опасная эскалация конфликтных событий, существует непосредственная угроза применения насилия;</a:t>
            </a:r>
          </a:p>
          <a:p>
            <a:r>
              <a:rPr lang="ru-RU" dirty="0" smtClean="0"/>
              <a:t>2) одной из сторон массированно применяется насилие;</a:t>
            </a:r>
          </a:p>
          <a:p>
            <a:r>
              <a:rPr lang="ru-RU" dirty="0" smtClean="0"/>
              <a:t>3) третьей стороне лично невыгоден этот конфликт;</a:t>
            </a:r>
          </a:p>
          <a:p>
            <a:r>
              <a:rPr lang="ru-RU" dirty="0" smtClean="0"/>
              <a:t>4) конфликт отрицательно влияет на среду, которая контролируется третьей стороной (руководитель вынужден регулировать конфликт, который негативно влияет на коллектива);</a:t>
            </a:r>
          </a:p>
          <a:p>
            <a:r>
              <a:rPr lang="ru-RU" dirty="0" smtClean="0"/>
              <a:t>5) сторонам важно сохранить хорошие отношения, конфликт не интенсивный, но взаимоприемлемое решение они найти не могут.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Выберите несколько правильных вариантов </a:t>
            </a:r>
            <a:r>
              <a:rPr lang="ru-RU" dirty="0" smtClean="0"/>
              <a:t>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11.Высокоавторитарный стиль </a:t>
            </a:r>
            <a:r>
              <a:rPr lang="ru-RU" b="1" dirty="0" err="1" smtClean="0"/>
              <a:t>медиаторства</a:t>
            </a:r>
            <a:r>
              <a:rPr lang="ru-RU" b="1" dirty="0" smtClean="0"/>
              <a:t> оптимален в случае:</a:t>
            </a:r>
          </a:p>
          <a:p>
            <a:r>
              <a:rPr lang="ru-RU" dirty="0" smtClean="0"/>
              <a:t>1) быстро обостряющегося конфликта;</a:t>
            </a:r>
          </a:p>
          <a:p>
            <a:r>
              <a:rPr lang="ru-RU" dirty="0" smtClean="0"/>
              <a:t>2) явной неправоты одной из сторон;</a:t>
            </a:r>
          </a:p>
          <a:p>
            <a:r>
              <a:rPr lang="ru-RU" dirty="0" smtClean="0"/>
              <a:t>3) протекания конфликта в экстремальных условиях (аварийная ситуация, боевая обстановка);</a:t>
            </a:r>
          </a:p>
          <a:p>
            <a:r>
              <a:rPr lang="ru-RU" dirty="0" smtClean="0"/>
              <a:t>4) кратковременности и незначительности конфликта;</a:t>
            </a:r>
          </a:p>
          <a:p>
            <a:r>
              <a:rPr lang="ru-RU" dirty="0" smtClean="0"/>
              <a:t>5) урегулирование конфликтов по горизонтали; </a:t>
            </a:r>
          </a:p>
          <a:p>
            <a:r>
              <a:rPr lang="ru-RU" dirty="0" smtClean="0"/>
              <a:t>6) урегулирование конфликтов по вертикали, особенно если оппоненты разделены несколькими ступеньками иерархической лестницы.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Выберите несколько правильных вариантов </a:t>
            </a:r>
            <a:r>
              <a:rPr lang="ru-RU" dirty="0" smtClean="0"/>
              <a:t>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12.Неавторитарный стиль </a:t>
            </a:r>
            <a:r>
              <a:rPr lang="ru-RU" b="1" dirty="0" err="1" smtClean="0"/>
              <a:t>медиаторства</a:t>
            </a:r>
            <a:r>
              <a:rPr lang="ru-RU" b="1" dirty="0" smtClean="0"/>
              <a:t> оптимален в случае:</a:t>
            </a:r>
          </a:p>
          <a:p>
            <a:r>
              <a:rPr lang="ru-RU" dirty="0" smtClean="0"/>
              <a:t>1) равенства должностных статусов участников конфликта;</a:t>
            </a:r>
          </a:p>
          <a:p>
            <a:r>
              <a:rPr lang="ru-RU" dirty="0" smtClean="0"/>
              <a:t>2) длительных,   неприязненных,   сложных   взаимоотношений сторон;</a:t>
            </a:r>
          </a:p>
          <a:p>
            <a:r>
              <a:rPr lang="ru-RU" dirty="0" smtClean="0"/>
              <a:t>3) наличия у оппонентов хороших навыков общения и поведения;</a:t>
            </a:r>
          </a:p>
          <a:p>
            <a:r>
              <a:rPr lang="ru-RU" dirty="0" smtClean="0"/>
              <a:t>4) отсутствия четких критериев разрешения проблемы;</a:t>
            </a:r>
          </a:p>
          <a:p>
            <a:r>
              <a:rPr lang="ru-RU" dirty="0" smtClean="0"/>
              <a:t>5) наличия хороших отношений посредника с одной из сторон.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Выберите несколько правильных вариантов </a:t>
            </a:r>
            <a:r>
              <a:rPr lang="ru-RU" dirty="0" smtClean="0"/>
              <a:t>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13.Переговоры на основе взаимного учета интересов, сотрудничающий тип поведения это:</a:t>
            </a:r>
          </a:p>
          <a:p>
            <a:r>
              <a:rPr lang="ru-RU" dirty="0" smtClean="0"/>
              <a:t>1) взаимное стремление сторон к выработке решения максимально удовлетворяет интересы каждой из них;</a:t>
            </a:r>
          </a:p>
          <a:p>
            <a:r>
              <a:rPr lang="ru-RU" dirty="0" smtClean="0"/>
              <a:t>2) компромиссное решение проблемы;</a:t>
            </a:r>
          </a:p>
          <a:p>
            <a:r>
              <a:rPr lang="ru-RU" dirty="0" smtClean="0"/>
              <a:t>3) выход на принципиально новое решение проблемы, удовлетворяющий интересы каждой стороны.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Выберите несколько правильных вариантов </a:t>
            </a:r>
            <a:r>
              <a:rPr lang="ru-RU" dirty="0" smtClean="0"/>
              <a:t>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14.Выбор стратегии сотрудничества невозможен в случае, если:</a:t>
            </a:r>
          </a:p>
          <a:p>
            <a:r>
              <a:rPr lang="ru-RU" dirty="0" smtClean="0"/>
              <a:t>1) одна из сторон не готова идти на сотрудничество;</a:t>
            </a:r>
          </a:p>
          <a:p>
            <a:r>
              <a:rPr lang="ru-RU" dirty="0" smtClean="0"/>
              <a:t>2) в условиях конфликта сторонам трудно сразу перейти от конфронтации к сотрудничеству;</a:t>
            </a:r>
          </a:p>
          <a:p>
            <a:r>
              <a:rPr lang="ru-RU" dirty="0" smtClean="0"/>
              <a:t>3) при решении проблем за обладание ограниченного ресурса;</a:t>
            </a:r>
          </a:p>
          <a:p>
            <a:r>
              <a:rPr lang="ru-RU" dirty="0" smtClean="0"/>
              <a:t>4) в ситуации острого конфликта.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Выберите несколько правильных вариантов </a:t>
            </a:r>
            <a:r>
              <a:rPr lang="ru-RU" dirty="0" smtClean="0"/>
              <a:t>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15.К показателям успешности переговоров относятся:</a:t>
            </a:r>
          </a:p>
          <a:p>
            <a:r>
              <a:rPr lang="ru-RU" dirty="0" smtClean="0"/>
              <a:t>1) обе стороны высоко оценивают их итоги переговоров;</a:t>
            </a:r>
          </a:p>
          <a:p>
            <a:r>
              <a:rPr lang="ru-RU" dirty="0" smtClean="0"/>
              <a:t>2) обе стороны высоко оценивают степень решения проблем,  однако участники могут по-разному видеть, насколько проблема решена;</a:t>
            </a:r>
          </a:p>
          <a:p>
            <a:r>
              <a:rPr lang="ru-RU" dirty="0" smtClean="0"/>
              <a:t>3) выполнение       обеими       сторонами       взятых     на     себя     обязательств;</a:t>
            </a:r>
          </a:p>
          <a:p>
            <a:r>
              <a:rPr lang="ru-RU" dirty="0" smtClean="0"/>
              <a:t>4) отсутствие каких-либо контактов  сторон.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Выберите несколько правильных вариантов </a:t>
            </a:r>
            <a:r>
              <a:rPr lang="ru-RU" dirty="0" smtClean="0"/>
              <a:t>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16.Предпосылки разрешения конфликта: </a:t>
            </a:r>
          </a:p>
          <a:p>
            <a:r>
              <a:rPr lang="ru-RU" dirty="0" smtClean="0"/>
              <a:t>1) потребность субъектов конфликта в его разрешении, наличие необходимых ресурсов и средств для разрешения конфликта;</a:t>
            </a:r>
          </a:p>
          <a:p>
            <a:r>
              <a:rPr lang="ru-RU" dirty="0" smtClean="0"/>
              <a:t>2) достаточная зрелость конфликта, высокий авторитет одной из конфликтующих сторон;</a:t>
            </a:r>
          </a:p>
          <a:p>
            <a:r>
              <a:rPr lang="ru-RU" dirty="0" smtClean="0"/>
              <a:t>3) наличие необходимых ресурсов и средств для разрешения конфликта, потребность субъектов конфликта в его разрешении, коллективная форма деятельности;</a:t>
            </a:r>
          </a:p>
          <a:p>
            <a:r>
              <a:rPr lang="ru-RU" dirty="0" smtClean="0"/>
              <a:t>4) высокий авторитет одной из конфликтующих сторон, коллективная форма деятельности, лидерство в группе.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Выберите несколько правильных вариантов </a:t>
            </a:r>
            <a:r>
              <a:rPr lang="ru-RU" dirty="0" smtClean="0"/>
              <a:t>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/>
              <a:t>17.В случае конфликтной ситуации оппоненты обращаются к посреднику когда:</a:t>
            </a:r>
          </a:p>
          <a:p>
            <a:r>
              <a:rPr lang="ru-RU" dirty="0" smtClean="0"/>
              <a:t>1) объектом регулирования является затянувшийся конфликт. Все аргументы, силы, средства исчерпаны, но выхода не видно;</a:t>
            </a:r>
          </a:p>
          <a:p>
            <a:r>
              <a:rPr lang="ru-RU" dirty="0" smtClean="0"/>
              <a:t>2) одной из сторон нанесен серьезный ущерб, и она требует санкций по отношению к оппоненту;</a:t>
            </a:r>
          </a:p>
          <a:p>
            <a:r>
              <a:rPr lang="ru-RU" dirty="0" smtClean="0"/>
              <a:t>3) сторонам важно сохранить хорошие отношения, конфликт не интенсивный, но взаимоприемлемое решение они найти не могут;</a:t>
            </a:r>
          </a:p>
          <a:p>
            <a:r>
              <a:rPr lang="ru-RU" dirty="0" smtClean="0"/>
              <a:t>4) стороны отстаивают противоположные, взаимоисключающие интересы и не могут найти общих точек соприкосновения;</a:t>
            </a:r>
          </a:p>
          <a:p>
            <a:r>
              <a:rPr lang="ru-RU" dirty="0" smtClean="0"/>
              <a:t>5) оппоненты пришли к временному соглашению, но необходим внешний объективный контроль за его выполнением.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Выберите один правильный вариант </a:t>
            </a:r>
            <a:r>
              <a:rPr lang="ru-RU" dirty="0" smtClean="0"/>
              <a:t>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6.Активная нервно-мышечная релаксация проводится:</a:t>
            </a:r>
          </a:p>
          <a:p>
            <a:r>
              <a:rPr lang="ru-RU" dirty="0" smtClean="0"/>
              <a:t>1) с головы – до ног;</a:t>
            </a:r>
          </a:p>
          <a:p>
            <a:r>
              <a:rPr lang="ru-RU" dirty="0" smtClean="0"/>
              <a:t>2) с ног – до головы.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Выберите один правильный вариант </a:t>
            </a:r>
            <a:r>
              <a:rPr lang="ru-RU" dirty="0" smtClean="0"/>
              <a:t>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7.Пассивная нервно-мышечная релаксация способствует:</a:t>
            </a:r>
          </a:p>
          <a:p>
            <a:r>
              <a:rPr lang="ru-RU" dirty="0" smtClean="0"/>
              <a:t>1) моментальному расслаблению всех групп мышц;</a:t>
            </a:r>
          </a:p>
          <a:p>
            <a:r>
              <a:rPr lang="ru-RU" dirty="0" smtClean="0"/>
              <a:t>2) последовательному расслаблению всех групп мышц;</a:t>
            </a:r>
          </a:p>
          <a:p>
            <a:r>
              <a:rPr lang="ru-RU" dirty="0" smtClean="0"/>
              <a:t>3) другой вариант.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Выберите один правильный вариант </a:t>
            </a:r>
            <a:r>
              <a:rPr lang="ru-RU" dirty="0" smtClean="0"/>
              <a:t>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8.Пассивная нервно-мышечная релаксация проводится:</a:t>
            </a:r>
          </a:p>
          <a:p>
            <a:r>
              <a:rPr lang="ru-RU" dirty="0" smtClean="0"/>
              <a:t>1) начиная с головы – до ног;</a:t>
            </a:r>
          </a:p>
          <a:p>
            <a:r>
              <a:rPr lang="ru-RU" dirty="0" smtClean="0"/>
              <a:t>2) начиная с ног – до головы.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Выберите один правильный вариант </a:t>
            </a:r>
            <a:r>
              <a:rPr lang="ru-RU" dirty="0" smtClean="0"/>
              <a:t>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9.Самовнушение способствует:</a:t>
            </a:r>
          </a:p>
          <a:p>
            <a:r>
              <a:rPr lang="ru-RU" dirty="0" smtClean="0"/>
              <a:t>1) управлению вниманием;</a:t>
            </a:r>
          </a:p>
          <a:p>
            <a:r>
              <a:rPr lang="ru-RU" dirty="0" smtClean="0"/>
              <a:t>2) управлению эмоциями;</a:t>
            </a:r>
          </a:p>
          <a:p>
            <a:r>
              <a:rPr lang="ru-RU" dirty="0" smtClean="0"/>
              <a:t>3) управлению памяти;</a:t>
            </a:r>
          </a:p>
          <a:p>
            <a:r>
              <a:rPr lang="ru-RU" dirty="0" smtClean="0"/>
              <a:t>4) снижению уровня саморегуляции.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Выберите один правильный вариант </a:t>
            </a:r>
            <a:r>
              <a:rPr lang="ru-RU" dirty="0" smtClean="0"/>
              <a:t>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10.Идеомоторная тренировка представляет собой:</a:t>
            </a:r>
          </a:p>
          <a:p>
            <a:r>
              <a:rPr lang="ru-RU" dirty="0" smtClean="0"/>
              <a:t>1) психическую </a:t>
            </a:r>
            <a:r>
              <a:rPr lang="ru-RU" dirty="0" err="1" smtClean="0"/>
              <a:t>саморегуляцию</a:t>
            </a:r>
            <a:r>
              <a:rPr lang="ru-RU" dirty="0" smtClean="0"/>
              <a:t>, имеющую профессиональную направленность;</a:t>
            </a:r>
          </a:p>
          <a:p>
            <a:r>
              <a:rPr lang="ru-RU" dirty="0" smtClean="0"/>
              <a:t>2) мыслительное проигрывание предстоящей деятельности;</a:t>
            </a:r>
          </a:p>
          <a:p>
            <a:r>
              <a:rPr lang="ru-RU" dirty="0" smtClean="0"/>
              <a:t>3) медитацию;</a:t>
            </a:r>
          </a:p>
          <a:p>
            <a:r>
              <a:rPr lang="ru-RU" dirty="0" smtClean="0"/>
              <a:t>4) другой вариант.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Выберите один правильный вариант </a:t>
            </a:r>
            <a:r>
              <a:rPr lang="ru-RU" dirty="0" smtClean="0"/>
              <a:t>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11.Аутотренинг способствует:</a:t>
            </a:r>
          </a:p>
          <a:p>
            <a:r>
              <a:rPr lang="ru-RU" dirty="0" smtClean="0"/>
              <a:t>1) восстановлению эмоционального равновесия;</a:t>
            </a:r>
          </a:p>
          <a:p>
            <a:r>
              <a:rPr lang="ru-RU" dirty="0" smtClean="0"/>
              <a:t>2) улучшению самочувствия;</a:t>
            </a:r>
          </a:p>
          <a:p>
            <a:r>
              <a:rPr lang="ru-RU" dirty="0" smtClean="0"/>
              <a:t>3) максимальному расслаблению мышц.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Профессиональное здоровье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Выберите один правильный вариант ответа</a:t>
            </a:r>
          </a:p>
          <a:p>
            <a:r>
              <a:rPr lang="ru-RU" b="1" dirty="0" smtClean="0"/>
              <a:t>1.Профессиональный стресс – это стресс, возникающий:</a:t>
            </a:r>
          </a:p>
          <a:p>
            <a:r>
              <a:rPr lang="ru-RU" dirty="0" smtClean="0"/>
              <a:t>1) в процессе трудовой деятельности человека;</a:t>
            </a:r>
          </a:p>
          <a:p>
            <a:r>
              <a:rPr lang="ru-RU" dirty="0" smtClean="0"/>
              <a:t>2) во время отдыха;</a:t>
            </a:r>
          </a:p>
          <a:p>
            <a:r>
              <a:rPr lang="ru-RU" dirty="0" smtClean="0"/>
              <a:t>3) в профессиональной деятельности человека при исключительных (травмирующих) обстоятельствах;</a:t>
            </a:r>
          </a:p>
          <a:p>
            <a:r>
              <a:rPr lang="ru-RU" dirty="0" smtClean="0"/>
              <a:t>4) не возникающий вообще.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Выберите один правильный вариант </a:t>
            </a:r>
            <a:r>
              <a:rPr lang="ru-RU" dirty="0" smtClean="0"/>
              <a:t>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12.Аутотренинг более эффективен при использовании:</a:t>
            </a:r>
          </a:p>
          <a:p>
            <a:r>
              <a:rPr lang="ru-RU" dirty="0" smtClean="0"/>
              <a:t>1) формул самовнушения;</a:t>
            </a:r>
          </a:p>
          <a:p>
            <a:r>
              <a:rPr lang="ru-RU" dirty="0" smtClean="0"/>
              <a:t>2) заговоров на самовнушение.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Выберите один правильный вариант </a:t>
            </a:r>
            <a:r>
              <a:rPr lang="ru-RU" dirty="0" smtClean="0"/>
              <a:t>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13.Биологически активные точки (БАТ):</a:t>
            </a:r>
          </a:p>
          <a:p>
            <a:r>
              <a:rPr lang="ru-RU" dirty="0" smtClean="0"/>
              <a:t>1) воздействуют на функции различных органов и систем;</a:t>
            </a:r>
          </a:p>
          <a:p>
            <a:r>
              <a:rPr lang="ru-RU" dirty="0" smtClean="0"/>
              <a:t>2) регулируют вегетативной функции;</a:t>
            </a:r>
          </a:p>
          <a:p>
            <a:r>
              <a:rPr lang="ru-RU" dirty="0" smtClean="0"/>
              <a:t>3) регулируют обменные и восстановительные процессы;</a:t>
            </a:r>
          </a:p>
          <a:p>
            <a:r>
              <a:rPr lang="ru-RU" dirty="0" smtClean="0"/>
              <a:t>4) стимулируют рост волос.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Выберите один правильный вариант </a:t>
            </a:r>
            <a:r>
              <a:rPr lang="ru-RU" dirty="0" smtClean="0"/>
              <a:t>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14.Правильность нахождения БАТ определяется:</a:t>
            </a:r>
          </a:p>
          <a:p>
            <a:r>
              <a:rPr lang="ru-RU" dirty="0" smtClean="0"/>
              <a:t>1) абсолютной безболезненностью данной точки;</a:t>
            </a:r>
          </a:p>
          <a:p>
            <a:r>
              <a:rPr lang="ru-RU" dirty="0" smtClean="0"/>
              <a:t>2) ощущениями ломоты и </a:t>
            </a:r>
            <a:r>
              <a:rPr lang="ru-RU" dirty="0" err="1" smtClean="0"/>
              <a:t>распирания</a:t>
            </a:r>
            <a:r>
              <a:rPr lang="ru-RU" dirty="0" smtClean="0"/>
              <a:t>;</a:t>
            </a:r>
          </a:p>
          <a:p>
            <a:r>
              <a:rPr lang="ru-RU" dirty="0" smtClean="0"/>
              <a:t>3) онемением и болью.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Выберите один правильный вариант </a:t>
            </a:r>
            <a:r>
              <a:rPr lang="ru-RU" dirty="0" smtClean="0"/>
              <a:t>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15.Работа с БАТ осуществляется:</a:t>
            </a:r>
          </a:p>
          <a:p>
            <a:r>
              <a:rPr lang="ru-RU" dirty="0" smtClean="0"/>
              <a:t>1) аккуратно, легкими массажными движениями вокруг определенной точки;</a:t>
            </a:r>
          </a:p>
          <a:p>
            <a:r>
              <a:rPr lang="ru-RU" dirty="0" smtClean="0"/>
              <a:t>2) пальцевым надавливанием на строго определенные точки;</a:t>
            </a:r>
          </a:p>
          <a:p>
            <a:r>
              <a:rPr lang="ru-RU" dirty="0" smtClean="0"/>
              <a:t>3) дозировано и избирательно.</a:t>
            </a:r>
          </a:p>
          <a:p>
            <a:r>
              <a:rPr lang="ru-RU" i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Выберите несколько правильных вариантов </a:t>
            </a:r>
            <a:r>
              <a:rPr lang="ru-RU" dirty="0" smtClean="0"/>
              <a:t>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16.Способы саморегуляции психического состояния:</a:t>
            </a:r>
          </a:p>
          <a:p>
            <a:r>
              <a:rPr lang="ru-RU" dirty="0" smtClean="0"/>
              <a:t>1) формирование навыков расслабления мышц;</a:t>
            </a:r>
          </a:p>
          <a:p>
            <a:r>
              <a:rPr lang="ru-RU" dirty="0" smtClean="0"/>
              <a:t>2) управление концентрацией внимания;</a:t>
            </a:r>
          </a:p>
          <a:p>
            <a:r>
              <a:rPr lang="ru-RU" dirty="0" smtClean="0"/>
              <a:t>3) работа с воображением;</a:t>
            </a:r>
          </a:p>
          <a:p>
            <a:r>
              <a:rPr lang="ru-RU" dirty="0" smtClean="0"/>
              <a:t>4) регуляция мышечного тонуса;</a:t>
            </a:r>
          </a:p>
          <a:p>
            <a:r>
              <a:rPr lang="ru-RU" dirty="0" smtClean="0"/>
              <a:t>5) снятие болевых ощущений;</a:t>
            </a:r>
          </a:p>
          <a:p>
            <a:r>
              <a:rPr lang="ru-RU" dirty="0" smtClean="0"/>
              <a:t>6) физические упражнения;</a:t>
            </a:r>
          </a:p>
          <a:p>
            <a:r>
              <a:rPr lang="ru-RU" dirty="0" smtClean="0"/>
              <a:t>7) медитация;</a:t>
            </a:r>
          </a:p>
          <a:p>
            <a:r>
              <a:rPr lang="ru-RU" dirty="0" smtClean="0"/>
              <a:t>8) релаксация.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Выберите несколько правильных вариантов </a:t>
            </a:r>
            <a:r>
              <a:rPr lang="ru-RU" dirty="0" smtClean="0"/>
              <a:t>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Courier New" pitchFamily="49" charset="0"/>
              <a:buChar char="o"/>
            </a:pPr>
            <a:r>
              <a:rPr lang="ru-RU" dirty="0" smtClean="0"/>
              <a:t> </a:t>
            </a:r>
            <a:r>
              <a:rPr lang="ru-RU" b="1" dirty="0" smtClean="0"/>
              <a:t>17.К </a:t>
            </a:r>
            <a:r>
              <a:rPr lang="ru-RU" b="1" dirty="0" smtClean="0"/>
              <a:t>принципам, соблюдаемым </a:t>
            </a:r>
            <a:r>
              <a:rPr lang="ru-RU" b="1" dirty="0" smtClean="0"/>
              <a:t>при формулировании </a:t>
            </a:r>
            <a:r>
              <a:rPr lang="ru-RU" b="1" dirty="0" smtClean="0"/>
              <a:t>намерений, относятся:</a:t>
            </a:r>
          </a:p>
          <a:p>
            <a:r>
              <a:rPr lang="ru-RU" dirty="0" smtClean="0"/>
              <a:t>1) формула цели не должна быть краткой;</a:t>
            </a:r>
          </a:p>
          <a:p>
            <a:r>
              <a:rPr lang="ru-RU" dirty="0" smtClean="0"/>
              <a:t>2) формула цели должна быть краткой;</a:t>
            </a:r>
          </a:p>
          <a:p>
            <a:r>
              <a:rPr lang="ru-RU" dirty="0" smtClean="0"/>
              <a:t>3) формула цели должна иметь позитивный характер;</a:t>
            </a:r>
          </a:p>
          <a:p>
            <a:r>
              <a:rPr lang="ru-RU" dirty="0" smtClean="0"/>
              <a:t>4) формула цели должна иметь только негативный  характер.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Выберите несколько правильных вариантов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18.Уменьшение болевых ощущений при отсутствии лекарственных препаратов можно осуществить с помощью:</a:t>
            </a:r>
          </a:p>
          <a:p>
            <a:r>
              <a:rPr lang="ru-RU" dirty="0" smtClean="0"/>
              <a:t>1) точечного массажа;</a:t>
            </a:r>
          </a:p>
          <a:p>
            <a:r>
              <a:rPr lang="ru-RU" dirty="0" smtClean="0"/>
              <a:t>2) выдыхания;</a:t>
            </a:r>
          </a:p>
          <a:p>
            <a:r>
              <a:rPr lang="ru-RU" dirty="0" smtClean="0"/>
              <a:t>3) метода изменения </a:t>
            </a:r>
            <a:r>
              <a:rPr lang="ru-RU" dirty="0" err="1" smtClean="0"/>
              <a:t>субмодальностей</a:t>
            </a:r>
            <a:r>
              <a:rPr lang="ru-RU" dirty="0" smtClean="0"/>
              <a:t>;</a:t>
            </a:r>
          </a:p>
          <a:p>
            <a:r>
              <a:rPr lang="ru-RU" dirty="0" smtClean="0"/>
              <a:t>4) пассивной нервно-мышечной релаксации.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Стресс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Выберите один правильный вариант ответа</a:t>
            </a:r>
          </a:p>
          <a:p>
            <a:pPr lvl="0"/>
            <a:r>
              <a:rPr lang="ru-RU" b="1" dirty="0" smtClean="0"/>
              <a:t>Ученый, положивший начало созданию биологической концепции стресса:</a:t>
            </a:r>
          </a:p>
          <a:p>
            <a:pPr lvl="0"/>
            <a:r>
              <a:rPr lang="ru-RU" dirty="0" smtClean="0"/>
              <a:t>О. </a:t>
            </a:r>
            <a:r>
              <a:rPr lang="ru-RU" dirty="0" err="1" smtClean="0"/>
              <a:t>Микшик</a:t>
            </a:r>
            <a:r>
              <a:rPr lang="ru-RU" dirty="0" smtClean="0"/>
              <a:t>;</a:t>
            </a:r>
          </a:p>
          <a:p>
            <a:pPr lvl="0"/>
            <a:r>
              <a:rPr lang="ru-RU" dirty="0" err="1" smtClean="0"/>
              <a:t>Ганс</a:t>
            </a:r>
            <a:r>
              <a:rPr lang="ru-RU" dirty="0" smtClean="0"/>
              <a:t> </a:t>
            </a:r>
            <a:r>
              <a:rPr lang="ru-RU" dirty="0" err="1" smtClean="0"/>
              <a:t>Селье</a:t>
            </a:r>
            <a:r>
              <a:rPr lang="ru-RU" dirty="0" smtClean="0"/>
              <a:t>;</a:t>
            </a:r>
          </a:p>
          <a:p>
            <a:pPr lvl="0"/>
            <a:r>
              <a:rPr lang="ru-RU" dirty="0" smtClean="0"/>
              <a:t>З. Фрейд.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Выберите один правильный вариант </a:t>
            </a:r>
            <a:r>
              <a:rPr lang="ru-RU" b="1" dirty="0" smtClean="0"/>
              <a:t>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b="1" dirty="0" smtClean="0"/>
              <a:t>Типичная реакция организма на любое предъявляемое ему требование:</a:t>
            </a:r>
          </a:p>
          <a:p>
            <a:pPr lvl="0"/>
            <a:r>
              <a:rPr lang="ru-RU" dirty="0" smtClean="0"/>
              <a:t>стресс;</a:t>
            </a:r>
          </a:p>
          <a:p>
            <a:pPr lvl="0"/>
            <a:r>
              <a:rPr lang="ru-RU" dirty="0" smtClean="0"/>
              <a:t>травм;</a:t>
            </a:r>
          </a:p>
          <a:p>
            <a:pPr lvl="0"/>
            <a:r>
              <a:rPr lang="ru-RU" dirty="0" smtClean="0"/>
              <a:t>страх.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Выберите один правильный вариант </a:t>
            </a:r>
            <a:r>
              <a:rPr lang="ru-RU" b="1" dirty="0" smtClean="0"/>
              <a:t>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b="1" dirty="0" smtClean="0"/>
              <a:t>Фактор,  </a:t>
            </a:r>
            <a:r>
              <a:rPr lang="ru-RU" b="1" dirty="0" smtClean="0"/>
              <a:t>вызывающий </a:t>
            </a:r>
            <a:r>
              <a:rPr lang="ru-RU" b="1" dirty="0" smtClean="0"/>
              <a:t>состояние стресса:</a:t>
            </a:r>
          </a:p>
          <a:p>
            <a:pPr lvl="0"/>
            <a:r>
              <a:rPr lang="ru-RU" dirty="0" smtClean="0"/>
              <a:t>раздражитель;</a:t>
            </a:r>
          </a:p>
          <a:p>
            <a:pPr lvl="0"/>
            <a:r>
              <a:rPr lang="ru-RU" dirty="0" smtClean="0"/>
              <a:t>стрессор;</a:t>
            </a:r>
          </a:p>
          <a:p>
            <a:pPr lvl="0"/>
            <a:r>
              <a:rPr lang="ru-RU" dirty="0" smtClean="0"/>
              <a:t>стимулятор.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Выберите один правильный вариант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/>
              <a:t>2.Профессионально важные качества – это:</a:t>
            </a:r>
          </a:p>
          <a:p>
            <a:r>
              <a:rPr lang="ru-RU" dirty="0" smtClean="0"/>
              <a:t>1) качества субъекта (как индивидуально-психологические свойства, так и отношения личности, включенные в процесс профессиональной деятельности и влияющие на эффективность ее выполнения по качеству и надежности;</a:t>
            </a:r>
          </a:p>
          <a:p>
            <a:r>
              <a:rPr lang="ru-RU" dirty="0" smtClean="0"/>
              <a:t>2) только психофизиологические особенности профессионала, обеспечивающие высокую работоспособность;</a:t>
            </a:r>
          </a:p>
          <a:p>
            <a:r>
              <a:rPr lang="ru-RU" dirty="0" smtClean="0"/>
              <a:t>3) отсутствие противопоказаний к профессиональной деятельности.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Выберите один правильный вариант </a:t>
            </a:r>
            <a:r>
              <a:rPr lang="ru-RU" b="1" dirty="0" smtClean="0"/>
              <a:t>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b="1" dirty="0" smtClean="0"/>
              <a:t>Первая стадия развития стресса:</a:t>
            </a:r>
          </a:p>
          <a:p>
            <a:pPr lvl="0"/>
            <a:r>
              <a:rPr lang="ru-RU" dirty="0" err="1" smtClean="0"/>
              <a:t>резистенция</a:t>
            </a:r>
            <a:r>
              <a:rPr lang="ru-RU" dirty="0" smtClean="0"/>
              <a:t>;</a:t>
            </a:r>
          </a:p>
          <a:p>
            <a:pPr lvl="0"/>
            <a:r>
              <a:rPr lang="ru-RU" dirty="0" smtClean="0"/>
              <a:t>тревога;</a:t>
            </a:r>
          </a:p>
          <a:p>
            <a:pPr lvl="0"/>
            <a:r>
              <a:rPr lang="ru-RU" dirty="0" smtClean="0"/>
              <a:t>истощение.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Выберите один правильный вариант </a:t>
            </a:r>
            <a:r>
              <a:rPr lang="ru-RU" b="1" dirty="0" smtClean="0"/>
              <a:t>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b="1" dirty="0" smtClean="0"/>
              <a:t>Стресс, позволяющий организму мобилизоваться, почувствовать прилив сил, помогающий на высоком уровне работать:</a:t>
            </a:r>
          </a:p>
          <a:p>
            <a:pPr lvl="0"/>
            <a:r>
              <a:rPr lang="ru-RU" dirty="0" err="1" smtClean="0"/>
              <a:t>дистресс</a:t>
            </a:r>
            <a:r>
              <a:rPr lang="ru-RU" dirty="0" smtClean="0"/>
              <a:t>;</a:t>
            </a:r>
          </a:p>
          <a:p>
            <a:pPr lvl="0"/>
            <a:r>
              <a:rPr lang="ru-RU" dirty="0" err="1" smtClean="0"/>
              <a:t>эустресс</a:t>
            </a:r>
            <a:r>
              <a:rPr lang="ru-RU" dirty="0" smtClean="0"/>
              <a:t>;</a:t>
            </a:r>
          </a:p>
          <a:p>
            <a:pPr lvl="0"/>
            <a:r>
              <a:rPr lang="ru-RU" dirty="0" err="1" smtClean="0"/>
              <a:t>постстресс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Выберите один правильный вариант </a:t>
            </a:r>
            <a:r>
              <a:rPr lang="ru-RU" b="1" dirty="0" smtClean="0"/>
              <a:t>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b="1" dirty="0" smtClean="0"/>
              <a:t>Вид стресса, к которому относятся болевые воздействия, холод, жара, давление, физические нагрузки:</a:t>
            </a:r>
          </a:p>
          <a:p>
            <a:pPr lvl="0"/>
            <a:r>
              <a:rPr lang="ru-RU" dirty="0" smtClean="0"/>
              <a:t>психологический;</a:t>
            </a:r>
          </a:p>
          <a:p>
            <a:pPr lvl="0"/>
            <a:r>
              <a:rPr lang="ru-RU" dirty="0" smtClean="0"/>
              <a:t>информационный;</a:t>
            </a:r>
          </a:p>
          <a:p>
            <a:r>
              <a:rPr lang="ru-RU" dirty="0" smtClean="0"/>
              <a:t>физиологический</a:t>
            </a:r>
            <a:endParaRPr lang="ru-R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Выберите один правильный вариант </a:t>
            </a:r>
            <a:r>
              <a:rPr lang="ru-RU" b="1" dirty="0" smtClean="0"/>
              <a:t>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b="1" dirty="0" smtClean="0"/>
              <a:t>Стресс, который перегружает психологические, физиологические, адаптационные возможности человека и разрушает защиту: </a:t>
            </a:r>
          </a:p>
          <a:p>
            <a:pPr lvl="0"/>
            <a:r>
              <a:rPr lang="ru-RU" dirty="0" smtClean="0"/>
              <a:t>травматический;</a:t>
            </a:r>
          </a:p>
          <a:p>
            <a:pPr lvl="0"/>
            <a:r>
              <a:rPr lang="ru-RU" dirty="0" smtClean="0"/>
              <a:t>острый;</a:t>
            </a:r>
          </a:p>
          <a:p>
            <a:pPr lvl="0"/>
            <a:r>
              <a:rPr lang="ru-RU" dirty="0" err="1" smtClean="0"/>
              <a:t>эустресс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Выберите один правильный вариант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b="1" dirty="0" smtClean="0"/>
              <a:t>Первая фаза психологической реакции на травму:</a:t>
            </a:r>
          </a:p>
          <a:p>
            <a:pPr lvl="0"/>
            <a:r>
              <a:rPr lang="ru-RU" dirty="0" smtClean="0"/>
              <a:t>нормального реагирования;</a:t>
            </a:r>
          </a:p>
          <a:p>
            <a:pPr lvl="0"/>
            <a:r>
              <a:rPr lang="ru-RU" dirty="0" smtClean="0"/>
              <a:t>онемения;</a:t>
            </a:r>
          </a:p>
          <a:p>
            <a:pPr lvl="0"/>
            <a:r>
              <a:rPr lang="ru-RU" dirty="0" smtClean="0"/>
              <a:t>психологического шока.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Выберите один правильный вариант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b="1" dirty="0" smtClean="0"/>
              <a:t>Стрессовая реакция, которая выражается реакцией бегства или нападения (человек  начинает активно бороться с ситуацией, или пытается убежать, выключиться из неё):</a:t>
            </a:r>
          </a:p>
          <a:p>
            <a:pPr lvl="0"/>
            <a:r>
              <a:rPr lang="ru-RU" dirty="0" smtClean="0"/>
              <a:t>эмоциональная; </a:t>
            </a:r>
          </a:p>
          <a:p>
            <a:pPr lvl="0"/>
            <a:r>
              <a:rPr lang="ru-RU" dirty="0" smtClean="0"/>
              <a:t>физиологическая;</a:t>
            </a:r>
          </a:p>
          <a:p>
            <a:pPr lvl="0"/>
            <a:r>
              <a:rPr lang="ru-RU" dirty="0" smtClean="0"/>
              <a:t>поведенческая.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Выберите один правильный вариант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b="1" dirty="0" smtClean="0"/>
              <a:t>Активное, преимущественно созна­тельное усилие человека, направленное на овладение ситуацией или проблемой:</a:t>
            </a:r>
          </a:p>
          <a:p>
            <a:pPr lvl="0"/>
            <a:r>
              <a:rPr lang="ru-RU" dirty="0" smtClean="0"/>
              <a:t>механизм защиты;</a:t>
            </a:r>
          </a:p>
          <a:p>
            <a:pPr lvl="0"/>
            <a:r>
              <a:rPr lang="ru-RU" dirty="0" err="1" smtClean="0"/>
              <a:t>копинг-механизм</a:t>
            </a:r>
            <a:r>
              <a:rPr lang="ru-RU" dirty="0" smtClean="0"/>
              <a:t>;</a:t>
            </a:r>
          </a:p>
          <a:p>
            <a:r>
              <a:rPr lang="ru-RU" dirty="0" smtClean="0"/>
              <a:t>адаптационный механизм.</a:t>
            </a:r>
            <a:endParaRPr lang="ru-RU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Выберите один правильный вариант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b="1" dirty="0" smtClean="0"/>
              <a:t>Стадия стресса, на какой происходит расстройство механизмов нервной и гуморальной регуляции, снижается общая </a:t>
            </a:r>
            <a:r>
              <a:rPr lang="ru-RU" b="1" dirty="0" err="1" smtClean="0"/>
              <a:t>резистентность</a:t>
            </a:r>
            <a:r>
              <a:rPr lang="ru-RU" b="1" dirty="0" smtClean="0"/>
              <a:t>  и приспособляемость организма, нарушается его жизнедеятельность:</a:t>
            </a:r>
          </a:p>
          <a:p>
            <a:pPr lvl="0"/>
            <a:r>
              <a:rPr lang="ru-RU" dirty="0" smtClean="0"/>
              <a:t>тревоги;</a:t>
            </a:r>
          </a:p>
          <a:p>
            <a:pPr lvl="0"/>
            <a:r>
              <a:rPr lang="ru-RU" dirty="0" smtClean="0"/>
              <a:t>истощения;</a:t>
            </a:r>
          </a:p>
          <a:p>
            <a:pPr lvl="0"/>
            <a:r>
              <a:rPr lang="ru-RU" dirty="0" smtClean="0"/>
              <a:t>сопротивления.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Выберите один правильный вариант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b="1" dirty="0" smtClean="0"/>
              <a:t>Травматический стресс проявляется:</a:t>
            </a:r>
          </a:p>
          <a:p>
            <a:pPr lvl="0"/>
            <a:r>
              <a:rPr lang="ru-RU" dirty="0" smtClean="0"/>
              <a:t>в течение 1 месяца после критического инцидента от 2-х суток до 4 недель;</a:t>
            </a:r>
          </a:p>
          <a:p>
            <a:pPr lvl="0"/>
            <a:r>
              <a:rPr lang="ru-RU" dirty="0" smtClean="0"/>
              <a:t>в течение 1 месяца после критического инцидента и сразу после него до двух суток;</a:t>
            </a:r>
          </a:p>
          <a:p>
            <a:r>
              <a:rPr lang="ru-RU" dirty="0" smtClean="0"/>
              <a:t>на протяжении последующей жизни человека, пережившего травму.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Выберите один правильный вариант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b="1" dirty="0" smtClean="0"/>
              <a:t>Неуспешные, затрудняющие адаптацию механизмы </a:t>
            </a:r>
            <a:r>
              <a:rPr lang="ru-RU" b="1" dirty="0" err="1" smtClean="0"/>
              <a:t>совладания</a:t>
            </a:r>
            <a:r>
              <a:rPr lang="ru-RU" b="1" dirty="0" smtClean="0"/>
              <a:t>:</a:t>
            </a:r>
          </a:p>
          <a:p>
            <a:pPr lvl="0"/>
            <a:r>
              <a:rPr lang="ru-RU" dirty="0" smtClean="0"/>
              <a:t>неконструктивные;</a:t>
            </a:r>
          </a:p>
          <a:p>
            <a:pPr lvl="0"/>
            <a:r>
              <a:rPr lang="ru-RU" dirty="0" err="1" smtClean="0"/>
              <a:t>дезадаптивные</a:t>
            </a:r>
            <a:r>
              <a:rPr lang="ru-RU" dirty="0" smtClean="0"/>
              <a:t>;</a:t>
            </a:r>
          </a:p>
          <a:p>
            <a:pPr lvl="0"/>
            <a:r>
              <a:rPr lang="ru-RU" dirty="0" smtClean="0"/>
              <a:t>когнитивные.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Выберите один правильный вариант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3.Недостаточно развитые профессионально важные качества: </a:t>
            </a:r>
          </a:p>
          <a:p>
            <a:r>
              <a:rPr lang="ru-RU" dirty="0" smtClean="0"/>
              <a:t>1) являются четким указанием на профессиональную непригодность; </a:t>
            </a:r>
          </a:p>
          <a:p>
            <a:r>
              <a:rPr lang="ru-RU" dirty="0" smtClean="0"/>
              <a:t>2) могут быть скомпенсированы другими, более развитыми профессионально важными качествами;</a:t>
            </a:r>
          </a:p>
          <a:p>
            <a:r>
              <a:rPr lang="ru-RU" dirty="0" smtClean="0"/>
              <a:t>3) не оказывают никакого влияния на надежность и эффективность профессиональной деятельности.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Выберите один правильный вариант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b="1" dirty="0" smtClean="0"/>
              <a:t>Механизм психологической защиты, который характеризуется приписыванием </a:t>
            </a:r>
            <a:r>
              <a:rPr lang="ru-RU" b="1" dirty="0" err="1" smtClean="0"/>
              <a:t>непризнаваемых</a:t>
            </a:r>
            <a:r>
              <a:rPr lang="ru-RU" b="1" dirty="0" smtClean="0"/>
              <a:t> соб­ственных мыслей, чувств и мотивов другим людям:</a:t>
            </a:r>
          </a:p>
          <a:p>
            <a:pPr lvl="0"/>
            <a:r>
              <a:rPr lang="ru-RU" dirty="0" smtClean="0"/>
              <a:t>вытеснение;</a:t>
            </a:r>
          </a:p>
          <a:p>
            <a:pPr lvl="0"/>
            <a:r>
              <a:rPr lang="ru-RU" dirty="0" smtClean="0"/>
              <a:t>перенос;</a:t>
            </a:r>
          </a:p>
          <a:p>
            <a:pPr lvl="0"/>
            <a:r>
              <a:rPr lang="ru-RU" dirty="0" smtClean="0"/>
              <a:t>замещение;</a:t>
            </a:r>
          </a:p>
          <a:p>
            <a:pPr lvl="0"/>
            <a:r>
              <a:rPr lang="ru-RU" dirty="0" smtClean="0"/>
              <a:t>проекция.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Выберите несколько правильных вариантов </a:t>
            </a:r>
            <a:r>
              <a:rPr lang="ru-RU" dirty="0" smtClean="0"/>
              <a:t>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b="1" dirty="0" smtClean="0"/>
              <a:t>Выделите реакции организма на стресс:</a:t>
            </a:r>
          </a:p>
          <a:p>
            <a:pPr lvl="0"/>
            <a:r>
              <a:rPr lang="ru-RU" dirty="0" smtClean="0"/>
              <a:t>ухудшение кровоснабжения из-за сужения сосудов, кислородное голодание клеток мозга;</a:t>
            </a:r>
          </a:p>
          <a:p>
            <a:pPr lvl="0"/>
            <a:r>
              <a:rPr lang="ru-RU" dirty="0" smtClean="0"/>
              <a:t>бессонница, неврозы, депрессии, синдром хронической усталости;</a:t>
            </a:r>
          </a:p>
          <a:p>
            <a:pPr lvl="0"/>
            <a:r>
              <a:rPr lang="ru-RU" dirty="0" smtClean="0"/>
              <a:t>учащенное сердцебиение, аритмии, головная боль, мигрень, гипертоническая болезнь, инфаркт миокарда, ишемическая болезнь сердца;</a:t>
            </a:r>
          </a:p>
          <a:p>
            <a:pPr lvl="0"/>
            <a:r>
              <a:rPr lang="ru-RU" dirty="0" smtClean="0"/>
              <a:t> учащение дыхания, одышка, хроническая гипервентиляция легких, нарушение функций гладкой мускулатуры, бронхов, астма.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Выберите несколько правильных вариантов </a:t>
            </a:r>
            <a:r>
              <a:rPr lang="ru-RU" dirty="0" smtClean="0"/>
              <a:t>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b="1" dirty="0" err="1" smtClean="0"/>
              <a:t>Субсиндромы</a:t>
            </a:r>
            <a:r>
              <a:rPr lang="ru-RU" b="1" dirty="0" smtClean="0"/>
              <a:t> стресса:</a:t>
            </a:r>
          </a:p>
          <a:p>
            <a:pPr lvl="0"/>
            <a:r>
              <a:rPr lang="ru-RU" dirty="0" smtClean="0"/>
              <a:t>вегетативный — проявляется в возникновении либо тотальных, либо локальных физиологических стрессовых реакций, которые направлены на адаптацию, но могут стать основанием для развития так называемых болезней стресса;</a:t>
            </a:r>
          </a:p>
          <a:p>
            <a:pPr lvl="0"/>
            <a:r>
              <a:rPr lang="ru-RU" dirty="0" smtClean="0"/>
              <a:t>эмоционально-поведенческий — состоит в эмоционально-чувственных реакция на экстремальные, критические условия, ситуации и т. д.;</a:t>
            </a:r>
          </a:p>
          <a:p>
            <a:pPr lvl="0"/>
            <a:r>
              <a:rPr lang="ru-RU" dirty="0" smtClean="0"/>
              <a:t>философский – проявляется в поиске жизненного смысла.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Выберите несколько правильных вариантов </a:t>
            </a:r>
            <a:r>
              <a:rPr lang="ru-RU" dirty="0" smtClean="0"/>
              <a:t>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b="1" dirty="0" smtClean="0"/>
              <a:t>Механизмы </a:t>
            </a:r>
            <a:r>
              <a:rPr lang="ru-RU" b="1" dirty="0" smtClean="0"/>
              <a:t>психологической </a:t>
            </a:r>
            <a:r>
              <a:rPr lang="ru-RU" b="1" dirty="0" smtClean="0"/>
              <a:t>защиты, относящиеся к группе </a:t>
            </a:r>
            <a:r>
              <a:rPr lang="ru-RU" b="1" dirty="0" err="1" smtClean="0"/>
              <a:t>манипулятивного</a:t>
            </a:r>
            <a:r>
              <a:rPr lang="ru-RU" b="1" dirty="0" smtClean="0"/>
              <a:t> типа:</a:t>
            </a:r>
          </a:p>
          <a:p>
            <a:pPr lvl="0"/>
            <a:r>
              <a:rPr lang="ru-RU" dirty="0" smtClean="0"/>
              <a:t>регрессия;</a:t>
            </a:r>
          </a:p>
          <a:p>
            <a:pPr lvl="0"/>
            <a:r>
              <a:rPr lang="ru-RU" dirty="0" smtClean="0"/>
              <a:t>уход в болезнь;</a:t>
            </a:r>
          </a:p>
          <a:p>
            <a:pPr lvl="0"/>
            <a:r>
              <a:rPr lang="ru-RU" dirty="0" smtClean="0"/>
              <a:t>фантазирование.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Выберите несколько правильных вариантов </a:t>
            </a:r>
            <a:r>
              <a:rPr lang="ru-RU" dirty="0" smtClean="0"/>
              <a:t>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b="1" dirty="0" smtClean="0"/>
              <a:t>Сферы личности человека, в которых могут проявляться типы </a:t>
            </a:r>
            <a:r>
              <a:rPr lang="ru-RU" b="1" dirty="0" err="1" smtClean="0"/>
              <a:t>копинг-механизмы</a:t>
            </a:r>
            <a:r>
              <a:rPr lang="ru-RU" b="1" dirty="0" smtClean="0"/>
              <a:t>:</a:t>
            </a:r>
          </a:p>
          <a:p>
            <a:pPr lvl="0"/>
            <a:r>
              <a:rPr lang="ru-RU" dirty="0" smtClean="0"/>
              <a:t>когнитивная;</a:t>
            </a:r>
          </a:p>
          <a:p>
            <a:pPr lvl="0"/>
            <a:r>
              <a:rPr lang="ru-RU" dirty="0" smtClean="0"/>
              <a:t>поведенческая;</a:t>
            </a:r>
          </a:p>
          <a:p>
            <a:pPr lvl="0"/>
            <a:r>
              <a:rPr lang="ru-RU" dirty="0" smtClean="0"/>
              <a:t>защитная.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Экстренная психологическая </a:t>
            </a:r>
            <a:r>
              <a:rPr lang="ru-RU" b="1" dirty="0" smtClean="0"/>
              <a:t>помощь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Выберите один правильный вариант ответа</a:t>
            </a:r>
          </a:p>
          <a:p>
            <a:r>
              <a:rPr lang="ru-RU" b="1" dirty="0" smtClean="0"/>
              <a:t>1.Экстренная психологическая помощь может быть оказана, если:</a:t>
            </a:r>
          </a:p>
          <a:p>
            <a:r>
              <a:rPr lang="ru-RU" dirty="0" smtClean="0"/>
              <a:t>1)  реакцию человека можно описать, как нормальную, на ненормальные обстоятельства;</a:t>
            </a:r>
          </a:p>
          <a:p>
            <a:r>
              <a:rPr lang="ru-RU" dirty="0" smtClean="0"/>
              <a:t>2)  реакция человека выходит за пределы психической нормы;</a:t>
            </a:r>
          </a:p>
          <a:p>
            <a:r>
              <a:rPr lang="ru-RU" dirty="0" smtClean="0"/>
              <a:t>3)  другой вариант.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Выберите несколько правильных вариантов </a:t>
            </a:r>
            <a:r>
              <a:rPr lang="ru-RU" dirty="0" smtClean="0"/>
              <a:t>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2.Привлечение психиатра необходимо при:</a:t>
            </a:r>
          </a:p>
          <a:p>
            <a:r>
              <a:rPr lang="ru-RU" dirty="0" smtClean="0"/>
              <a:t>1) ступоре;</a:t>
            </a:r>
          </a:p>
          <a:p>
            <a:r>
              <a:rPr lang="ru-RU" dirty="0" smtClean="0"/>
              <a:t>2) истерике;</a:t>
            </a:r>
          </a:p>
          <a:p>
            <a:r>
              <a:rPr lang="ru-RU" dirty="0" smtClean="0"/>
              <a:t>3) бредовом состояние;</a:t>
            </a:r>
          </a:p>
          <a:p>
            <a:r>
              <a:rPr lang="ru-RU" dirty="0" smtClean="0"/>
              <a:t>4) наличии галлюцинаций; </a:t>
            </a:r>
          </a:p>
          <a:p>
            <a:r>
              <a:rPr lang="ru-RU" dirty="0" smtClean="0"/>
              <a:t>5) агрессии.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Выберите несколько правильных вариантов </a:t>
            </a:r>
            <a:r>
              <a:rPr lang="ru-RU" dirty="0" smtClean="0"/>
              <a:t>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3.Экстренная психологическая помощь включает в себя:</a:t>
            </a:r>
          </a:p>
          <a:p>
            <a:r>
              <a:rPr lang="ru-RU" dirty="0" smtClean="0"/>
              <a:t>1) создание пострадавшим ощущения безопасности;</a:t>
            </a:r>
          </a:p>
          <a:p>
            <a:r>
              <a:rPr lang="ru-RU" dirty="0" smtClean="0"/>
              <a:t>2) работу с острыми реакциями на стрессовую ситуацию;</a:t>
            </a:r>
          </a:p>
          <a:p>
            <a:r>
              <a:rPr lang="ru-RU" dirty="0" smtClean="0"/>
              <a:t>5) работу с посттравматическими стрессовыми расстройствами;</a:t>
            </a:r>
          </a:p>
          <a:p>
            <a:r>
              <a:rPr lang="ru-RU" dirty="0" smtClean="0"/>
              <a:t>6) поиск ресурса у пострадавшего;</a:t>
            </a:r>
          </a:p>
          <a:p>
            <a:r>
              <a:rPr lang="ru-RU" dirty="0" smtClean="0"/>
              <a:t>7) индивидуальную работу с пострадавшим в момент проведения спасательных работ;</a:t>
            </a:r>
          </a:p>
          <a:p>
            <a:r>
              <a:rPr lang="ru-RU" dirty="0" smtClean="0"/>
              <a:t>8) информационную поддержку;</a:t>
            </a:r>
          </a:p>
          <a:p>
            <a:r>
              <a:rPr lang="ru-RU" dirty="0" smtClean="0"/>
              <a:t>9) коррекцию актуального состояния пострадавшего.</a:t>
            </a:r>
            <a:endParaRPr lang="ru-RU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Выберите один правильный вариант </a:t>
            </a:r>
            <a:r>
              <a:rPr lang="ru-RU" dirty="0" smtClean="0"/>
              <a:t>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4.Экстренную </a:t>
            </a:r>
            <a:r>
              <a:rPr lang="ru-RU" b="1" dirty="0" smtClean="0"/>
              <a:t>психологическую помощь могут оказывать:</a:t>
            </a:r>
          </a:p>
          <a:p>
            <a:r>
              <a:rPr lang="ru-RU" dirty="0" smtClean="0"/>
              <a:t>1)  медики, психиатры, психологи, спасатели;</a:t>
            </a:r>
          </a:p>
          <a:p>
            <a:r>
              <a:rPr lang="ru-RU" dirty="0" smtClean="0"/>
              <a:t>2)  спасатели, наблюдатели, родственники пострадавших;</a:t>
            </a:r>
          </a:p>
          <a:p>
            <a:r>
              <a:rPr lang="ru-RU" dirty="0" smtClean="0"/>
              <a:t>3)  психологи, спасатели;</a:t>
            </a:r>
          </a:p>
          <a:p>
            <a:r>
              <a:rPr lang="ru-RU" dirty="0" smtClean="0"/>
              <a:t>4)  все люди, находящиеся в зоне ЧС.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Выберите один правильный вариант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smtClean="0"/>
              <a:t>5.Экстренная психологическая помощь – это система:</a:t>
            </a:r>
          </a:p>
          <a:p>
            <a:r>
              <a:rPr lang="ru-RU" dirty="0" smtClean="0"/>
              <a:t>1) краткосрочных мероприятий, направленных на оказание помощи одному человеку, группе людей или большому числу пострадавших в чрезвычайном событии, целью которых является регуляция актуального психического состояния при помощи профессиональных психологических методов;</a:t>
            </a:r>
          </a:p>
          <a:p>
            <a:r>
              <a:rPr lang="ru-RU" dirty="0" smtClean="0"/>
              <a:t>2) долгосрочных мероприятий, направленных на снятие эмоционального напряжения у пострадавших в чрезвычайном событии, целью которых является профилактика неблагоприятных массовых явлений;</a:t>
            </a:r>
          </a:p>
          <a:p>
            <a:r>
              <a:rPr lang="ru-RU" dirty="0" smtClean="0"/>
              <a:t>3) оказания помощи пострадавшим в чрезвычайном событии специалистами психологами и психиатрами.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531352" cy="1219200"/>
          </a:xfrm>
        </p:spPr>
        <p:txBody>
          <a:bodyPr>
            <a:normAutofit/>
          </a:bodyPr>
          <a:lstStyle/>
          <a:p>
            <a:r>
              <a:rPr lang="ru-RU" dirty="0" smtClean="0"/>
              <a:t>Выберите несколько правильных вариантов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 smtClean="0"/>
              <a:t>4.Симптомы эмоционального выгорания:</a:t>
            </a:r>
          </a:p>
          <a:p>
            <a:r>
              <a:rPr lang="ru-RU" dirty="0" smtClean="0"/>
              <a:t>1) ограничение общения с близкими и друзьями;</a:t>
            </a:r>
          </a:p>
          <a:p>
            <a:r>
              <a:rPr lang="ru-RU" dirty="0" smtClean="0"/>
              <a:t>2) регулярное нежелание контактировать с пострадавшими (в рамках ЧС), даже если это необходимо;</a:t>
            </a:r>
          </a:p>
          <a:p>
            <a:r>
              <a:rPr lang="ru-RU" dirty="0" smtClean="0"/>
              <a:t>3) регулярное нежелание идти на работу, желание взять больничный;</a:t>
            </a:r>
          </a:p>
          <a:p>
            <a:r>
              <a:rPr lang="ru-RU" dirty="0" smtClean="0"/>
              <a:t>4) разочарование в выбранной профессии;</a:t>
            </a:r>
          </a:p>
          <a:p>
            <a:r>
              <a:rPr lang="ru-RU" dirty="0" smtClean="0"/>
              <a:t>5) формальное выполнение служебных обязанностей;</a:t>
            </a:r>
          </a:p>
          <a:p>
            <a:r>
              <a:rPr lang="ru-RU" dirty="0" smtClean="0"/>
              <a:t>6) ощущение того, что пропала способность эмоционально помочь пострадавшим;</a:t>
            </a:r>
          </a:p>
          <a:p>
            <a:r>
              <a:rPr lang="ru-RU" dirty="0" smtClean="0"/>
              <a:t>7) более частое употребление алкоголя / увеличение дозы.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Общение с </a:t>
            </a:r>
            <a:r>
              <a:rPr lang="ru-RU" b="1" dirty="0" smtClean="0"/>
              <a:t>пострадавшими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Выберите один правильный вариант ответа</a:t>
            </a:r>
          </a:p>
          <a:p>
            <a:r>
              <a:rPr lang="ru-RU" b="1" dirty="0" smtClean="0"/>
              <a:t>1.Перефразирование:</a:t>
            </a:r>
          </a:p>
          <a:p>
            <a:r>
              <a:rPr lang="ru-RU" dirty="0" smtClean="0"/>
              <a:t>1) точное повторение уже сказанного вашим собеседником;</a:t>
            </a:r>
          </a:p>
          <a:p>
            <a:r>
              <a:rPr lang="ru-RU" dirty="0" smtClean="0"/>
              <a:t>2) формулировка той же мысли вашего собеседника, но иными словами;</a:t>
            </a:r>
          </a:p>
          <a:p>
            <a:r>
              <a:rPr lang="ru-RU" dirty="0" smtClean="0"/>
              <a:t>3) категоричное опровержение высказанной мысли вашего собеседника.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Выберите один правильный вариант </a:t>
            </a:r>
            <a:r>
              <a:rPr lang="ru-RU" b="1" dirty="0" smtClean="0"/>
              <a:t>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2.Резюмирование:</a:t>
            </a:r>
          </a:p>
          <a:p>
            <a:r>
              <a:rPr lang="ru-RU" dirty="0" smtClean="0"/>
              <a:t>1) формулировка той же мысли вашего собеседника, но иными словами;</a:t>
            </a:r>
          </a:p>
          <a:p>
            <a:r>
              <a:rPr lang="ru-RU" dirty="0" smtClean="0"/>
              <a:t>2) категоричное опровержение высказанной мысли вашего собеседника;</a:t>
            </a:r>
          </a:p>
          <a:p>
            <a:r>
              <a:rPr lang="ru-RU" dirty="0" smtClean="0"/>
              <a:t>3) </a:t>
            </a:r>
            <a:r>
              <a:rPr lang="ru-RU" dirty="0" err="1" smtClean="0"/>
              <a:t>подытоживание</a:t>
            </a:r>
            <a:r>
              <a:rPr lang="ru-RU" dirty="0" smtClean="0"/>
              <a:t> основных идей вашего собеседника.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7003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Выберите один правильный вариант </a:t>
            </a:r>
            <a:r>
              <a:rPr lang="ru-RU" b="1" dirty="0" smtClean="0"/>
              <a:t>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3.Вопросы закрытого типа уместны в тех случаях, когда:</a:t>
            </a:r>
          </a:p>
          <a:p>
            <a:pPr lvl="0"/>
            <a:r>
              <a:rPr lang="ru-RU" dirty="0" smtClean="0"/>
              <a:t>необходимо ускорить получение согласия или подтверждения ранее достигнутой договоренности;</a:t>
            </a:r>
            <a:endParaRPr lang="ru-RU" b="1" dirty="0" smtClean="0"/>
          </a:p>
          <a:p>
            <a:pPr lvl="0"/>
            <a:r>
              <a:rPr lang="ru-RU" dirty="0" smtClean="0"/>
              <a:t>вам необходимо узнать как можно больше информации от собеседника;</a:t>
            </a:r>
            <a:endParaRPr lang="ru-RU" b="1" dirty="0" smtClean="0"/>
          </a:p>
          <a:p>
            <a:pPr lvl="0"/>
            <a:r>
              <a:rPr lang="en-US" dirty="0" err="1" smtClean="0"/>
              <a:t>другой</a:t>
            </a:r>
            <a:r>
              <a:rPr lang="en-US" dirty="0" smtClean="0"/>
              <a:t> </a:t>
            </a:r>
            <a:r>
              <a:rPr lang="en-US" dirty="0" err="1" smtClean="0"/>
              <a:t>вариант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Выберите один правильный вариант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4.Вопросы открытого типа уместны в тех случаях, когда:</a:t>
            </a:r>
          </a:p>
          <a:p>
            <a:pPr lvl="0"/>
            <a:r>
              <a:rPr lang="ru-RU" dirty="0" smtClean="0"/>
              <a:t>вам необходимо узнать как можно больше информации от собеседника;</a:t>
            </a:r>
            <a:endParaRPr lang="ru-RU" b="1" dirty="0" smtClean="0"/>
          </a:p>
          <a:p>
            <a:pPr lvl="0"/>
            <a:r>
              <a:rPr lang="ru-RU" dirty="0" smtClean="0"/>
              <a:t>необходимо ускорить получение согласия или подтверждения ранее достигнутой договоренности;</a:t>
            </a:r>
            <a:endParaRPr lang="ru-RU" b="1" dirty="0" smtClean="0"/>
          </a:p>
          <a:p>
            <a:pPr lvl="0"/>
            <a:r>
              <a:rPr lang="en-US" dirty="0" err="1" smtClean="0"/>
              <a:t>другой</a:t>
            </a:r>
            <a:r>
              <a:rPr lang="en-US" dirty="0" smtClean="0"/>
              <a:t> </a:t>
            </a:r>
            <a:r>
              <a:rPr lang="en-US" dirty="0" err="1" smtClean="0"/>
              <a:t>вариант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Выберите один правильный вариант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5.Вопросы: «Ты меня видишь?», «Спать хочешь?», «Ты цел?», являются:</a:t>
            </a:r>
          </a:p>
          <a:p>
            <a:r>
              <a:rPr lang="ru-RU" dirty="0" smtClean="0"/>
              <a:t>1) открытыми;</a:t>
            </a:r>
            <a:endParaRPr lang="ru-RU" b="1" dirty="0" smtClean="0"/>
          </a:p>
          <a:p>
            <a:r>
              <a:rPr lang="ru-RU" dirty="0" smtClean="0"/>
              <a:t>2) не раскрытыми;</a:t>
            </a:r>
            <a:endParaRPr lang="ru-RU" b="1" dirty="0" smtClean="0"/>
          </a:p>
          <a:p>
            <a:r>
              <a:rPr lang="ru-RU" dirty="0" smtClean="0"/>
              <a:t>3) закрытыми;</a:t>
            </a:r>
            <a:endParaRPr lang="ru-RU" b="1" dirty="0" smtClean="0"/>
          </a:p>
          <a:p>
            <a:r>
              <a:rPr lang="ru-RU" dirty="0" smtClean="0"/>
              <a:t>4) перекрытыми.</a:t>
            </a:r>
            <a:endParaRPr lang="ru-RU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9888" y="35521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Выберите один правильный вариант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6.Вопросы: «Когда это произошло?», «Где ты сейчас находишься?», «Как ты себя чувствуешь?», являются:</a:t>
            </a:r>
          </a:p>
          <a:p>
            <a:r>
              <a:rPr lang="ru-RU" dirty="0" smtClean="0"/>
              <a:t>1) открытыми;</a:t>
            </a:r>
            <a:endParaRPr lang="ru-RU" b="1" dirty="0" smtClean="0"/>
          </a:p>
          <a:p>
            <a:r>
              <a:rPr lang="ru-RU" dirty="0" smtClean="0"/>
              <a:t>2) не раскрытыми;</a:t>
            </a:r>
            <a:endParaRPr lang="ru-RU" b="1" dirty="0" smtClean="0"/>
          </a:p>
          <a:p>
            <a:r>
              <a:rPr lang="ru-RU" dirty="0" smtClean="0"/>
              <a:t>3) закрытыми;</a:t>
            </a:r>
            <a:endParaRPr lang="ru-RU" b="1" dirty="0" smtClean="0"/>
          </a:p>
          <a:p>
            <a:r>
              <a:rPr lang="ru-RU" dirty="0" smtClean="0"/>
              <a:t>4) перекрытыми.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Выберите один правильный вариант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7.Преобладающая модальность - при восприятии человеком окружающего мира через слух:</a:t>
            </a:r>
          </a:p>
          <a:p>
            <a:r>
              <a:rPr lang="ru-RU" dirty="0" smtClean="0"/>
              <a:t>1) кинестетическая;</a:t>
            </a:r>
          </a:p>
          <a:p>
            <a:r>
              <a:rPr lang="ru-RU" dirty="0" smtClean="0"/>
              <a:t>2) виртуальная;</a:t>
            </a:r>
          </a:p>
          <a:p>
            <a:r>
              <a:rPr lang="ru-RU" dirty="0" smtClean="0"/>
              <a:t>3) </a:t>
            </a:r>
            <a:r>
              <a:rPr lang="ru-RU" dirty="0" err="1" smtClean="0"/>
              <a:t>аудиальная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Выберите один правильный вариант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8.Преобладающая модальность - при ориентации человеком через увиденное:</a:t>
            </a:r>
          </a:p>
          <a:p>
            <a:r>
              <a:rPr lang="ru-RU" dirty="0" smtClean="0"/>
              <a:t>1) </a:t>
            </a:r>
            <a:r>
              <a:rPr lang="ru-RU" dirty="0" err="1" smtClean="0"/>
              <a:t>аудиальная</a:t>
            </a:r>
            <a:r>
              <a:rPr lang="ru-RU" dirty="0" smtClean="0"/>
              <a:t>;</a:t>
            </a:r>
          </a:p>
          <a:p>
            <a:r>
              <a:rPr lang="ru-RU" dirty="0" smtClean="0"/>
              <a:t>2) кинестетическая;</a:t>
            </a:r>
          </a:p>
          <a:p>
            <a:r>
              <a:rPr lang="ru-RU" dirty="0" smtClean="0"/>
              <a:t>3) другой вариант.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Выберите один правильный вариант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9.Преобладающая модальность – при восприятии человеком окружающего мира через телесные ощущения:</a:t>
            </a:r>
          </a:p>
          <a:p>
            <a:r>
              <a:rPr lang="ru-RU" dirty="0" smtClean="0"/>
              <a:t>1) виртуальная;</a:t>
            </a:r>
          </a:p>
          <a:p>
            <a:r>
              <a:rPr lang="ru-RU" dirty="0" smtClean="0"/>
              <a:t>2) кинестетическая.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Выберите один правильный вариант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10.Общение с изолированным пострадавшим после его извлечения направлено:</a:t>
            </a:r>
          </a:p>
          <a:p>
            <a:r>
              <a:rPr lang="ru-RU" dirty="0" smtClean="0"/>
              <a:t>1) на то, что все, наконец, окончено, и можно расслабиться;</a:t>
            </a:r>
          </a:p>
          <a:p>
            <a:r>
              <a:rPr lang="ru-RU" dirty="0" smtClean="0"/>
              <a:t>2) на то, что человеку больше не надо прилагать собственных усилий – за него сейчас все сделают медики;</a:t>
            </a:r>
          </a:p>
          <a:p>
            <a:r>
              <a:rPr lang="ru-RU" dirty="0" smtClean="0"/>
              <a:t>3) другой вариант.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Выберите несколько правильных вариантов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r>
              <a:rPr lang="ru-RU" b="1" dirty="0" smtClean="0"/>
              <a:t>5.Развитию синдрома «выгорания» способствует:</a:t>
            </a:r>
          </a:p>
          <a:p>
            <a:r>
              <a:rPr lang="ru-RU" dirty="0" smtClean="0"/>
              <a:t>1) недостаточная оплата труда, низкий социальный статус профессии;</a:t>
            </a:r>
          </a:p>
          <a:p>
            <a:r>
              <a:rPr lang="ru-RU" dirty="0" smtClean="0"/>
              <a:t>2) хронически эмоционально напряженная профессиональная деятельность;</a:t>
            </a:r>
          </a:p>
          <a:p>
            <a:r>
              <a:rPr lang="ru-RU" dirty="0" smtClean="0"/>
              <a:t>3) психологически сложный контингент;</a:t>
            </a:r>
          </a:p>
          <a:p>
            <a:r>
              <a:rPr lang="ru-RU" dirty="0" smtClean="0"/>
              <a:t>4) негативное освящение деятельности в СМИ профессиональной деятельности;</a:t>
            </a:r>
          </a:p>
          <a:p>
            <a:r>
              <a:rPr lang="ru-RU" dirty="0" smtClean="0"/>
              <a:t>5) конфликты в коллективе.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Выберите один правильный вариант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/>
              <a:t>11.Человек, на глазах которого произошел взрыв бытового газа в жилом доме,  к группе пострадавших:</a:t>
            </a:r>
          </a:p>
          <a:p>
            <a:pPr lvl="0"/>
            <a:r>
              <a:rPr lang="ru-RU" dirty="0" smtClean="0"/>
              <a:t>обездоленные;</a:t>
            </a:r>
          </a:p>
          <a:p>
            <a:pPr lvl="0"/>
            <a:r>
              <a:rPr lang="ru-RU" dirty="0" smtClean="0"/>
              <a:t>наблюдатели (зеваки);</a:t>
            </a:r>
          </a:p>
          <a:p>
            <a:pPr lvl="0"/>
            <a:r>
              <a:rPr lang="ru-RU" dirty="0" smtClean="0"/>
              <a:t>жертвы;</a:t>
            </a:r>
          </a:p>
          <a:p>
            <a:pPr lvl="0"/>
            <a:r>
              <a:rPr lang="ru-RU" dirty="0" smtClean="0"/>
              <a:t>несчастные;</a:t>
            </a:r>
          </a:p>
          <a:p>
            <a:pPr lvl="0"/>
            <a:r>
              <a:rPr lang="ru-RU" dirty="0" smtClean="0"/>
              <a:t>специалисты экстремального профиля;</a:t>
            </a:r>
          </a:p>
          <a:p>
            <a:pPr lvl="0"/>
            <a:r>
              <a:rPr lang="ru-RU" dirty="0" smtClean="0"/>
              <a:t>телезрители; </a:t>
            </a:r>
          </a:p>
          <a:p>
            <a:pPr lvl="0"/>
            <a:r>
              <a:rPr lang="ru-RU" dirty="0" smtClean="0"/>
              <a:t>очевидцы (свидетели);</a:t>
            </a:r>
          </a:p>
          <a:p>
            <a:pPr lvl="0"/>
            <a:r>
              <a:rPr lang="ru-RU" dirty="0" smtClean="0"/>
              <a:t>пострадавшие.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Выберите один правильный вариант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12.Специалисты экстремального профиля, участвующие в ликвидации последствий ЧС, относятся к пострадавшей категории:</a:t>
            </a:r>
          </a:p>
          <a:p>
            <a:pPr lvl="0"/>
            <a:r>
              <a:rPr lang="ru-RU" dirty="0" smtClean="0"/>
              <a:t>да;</a:t>
            </a:r>
          </a:p>
          <a:p>
            <a:pPr lvl="0"/>
            <a:r>
              <a:rPr lang="ru-RU" dirty="0" smtClean="0"/>
              <a:t>нет;</a:t>
            </a:r>
          </a:p>
          <a:p>
            <a:pPr lvl="0"/>
            <a:r>
              <a:rPr lang="ru-RU" dirty="0" smtClean="0"/>
              <a:t>да, но не редко.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Выберите один правильный вариант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/>
              <a:t>13.Группа людей, собравшихся просто посмотреть на пожар, относится к группе пострадавших:</a:t>
            </a:r>
          </a:p>
          <a:p>
            <a:pPr lvl="0"/>
            <a:r>
              <a:rPr lang="ru-RU" dirty="0" smtClean="0"/>
              <a:t>обездоленные;</a:t>
            </a:r>
          </a:p>
          <a:p>
            <a:pPr lvl="0"/>
            <a:r>
              <a:rPr lang="ru-RU" dirty="0" smtClean="0"/>
              <a:t>наблюдатели (зеваки);</a:t>
            </a:r>
          </a:p>
          <a:p>
            <a:pPr lvl="0"/>
            <a:r>
              <a:rPr lang="ru-RU" dirty="0" smtClean="0"/>
              <a:t>жертвы;</a:t>
            </a:r>
          </a:p>
          <a:p>
            <a:pPr lvl="0"/>
            <a:r>
              <a:rPr lang="ru-RU" dirty="0" smtClean="0"/>
              <a:t>несчастные;</a:t>
            </a:r>
          </a:p>
          <a:p>
            <a:pPr lvl="0"/>
            <a:r>
              <a:rPr lang="ru-RU" dirty="0" smtClean="0"/>
              <a:t>специалисты экстремального профиля;</a:t>
            </a:r>
          </a:p>
          <a:p>
            <a:pPr lvl="0"/>
            <a:r>
              <a:rPr lang="ru-RU" dirty="0" smtClean="0"/>
              <a:t>телезрители; </a:t>
            </a:r>
          </a:p>
          <a:p>
            <a:pPr lvl="0"/>
            <a:r>
              <a:rPr lang="ru-RU" dirty="0" smtClean="0"/>
              <a:t>очевидцы (свидетели);</a:t>
            </a:r>
          </a:p>
          <a:p>
            <a:pPr lvl="0"/>
            <a:r>
              <a:rPr lang="ru-RU" dirty="0" smtClean="0"/>
              <a:t>пострадавшие.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Выберите один правильный вариант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14.Группа людей, эвакуированных в пункт временного размещения (ПВР) после землетрясения, относится к группе пострадавших:</a:t>
            </a:r>
          </a:p>
          <a:p>
            <a:pPr lvl="0"/>
            <a:r>
              <a:rPr lang="ru-RU" dirty="0" smtClean="0"/>
              <a:t>обездоленные;</a:t>
            </a:r>
          </a:p>
          <a:p>
            <a:pPr lvl="0"/>
            <a:r>
              <a:rPr lang="ru-RU" dirty="0" smtClean="0"/>
              <a:t>наблюдатели (зеваки);</a:t>
            </a:r>
          </a:p>
          <a:p>
            <a:pPr lvl="0"/>
            <a:r>
              <a:rPr lang="ru-RU" dirty="0" smtClean="0"/>
              <a:t>жертвы;</a:t>
            </a:r>
          </a:p>
          <a:p>
            <a:pPr lvl="0"/>
            <a:r>
              <a:rPr lang="ru-RU" dirty="0" smtClean="0"/>
              <a:t>несчастные;</a:t>
            </a:r>
          </a:p>
          <a:p>
            <a:pPr lvl="0"/>
            <a:r>
              <a:rPr lang="ru-RU" dirty="0" smtClean="0"/>
              <a:t>специалисты экстремального профиля;</a:t>
            </a:r>
          </a:p>
          <a:p>
            <a:pPr lvl="0"/>
            <a:r>
              <a:rPr lang="ru-RU" dirty="0" smtClean="0"/>
              <a:t>телезрители; </a:t>
            </a:r>
          </a:p>
          <a:p>
            <a:pPr lvl="0"/>
            <a:r>
              <a:rPr lang="ru-RU" dirty="0" smtClean="0"/>
              <a:t>очевидцы (свидетели);</a:t>
            </a:r>
          </a:p>
          <a:p>
            <a:pPr lvl="0"/>
            <a:r>
              <a:rPr lang="ru-RU" dirty="0" smtClean="0"/>
              <a:t>пострадавшие.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Выберите один правильный вариант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15.Человек, находящийся под завалом, относится к группе пострадавших:</a:t>
            </a:r>
          </a:p>
          <a:p>
            <a:pPr lvl="0"/>
            <a:r>
              <a:rPr lang="ru-RU" dirty="0" smtClean="0"/>
              <a:t>обездоленные;</a:t>
            </a:r>
          </a:p>
          <a:p>
            <a:pPr lvl="0"/>
            <a:r>
              <a:rPr lang="ru-RU" dirty="0" smtClean="0"/>
              <a:t>наблюдатели (зеваки);</a:t>
            </a:r>
          </a:p>
          <a:p>
            <a:pPr lvl="0"/>
            <a:r>
              <a:rPr lang="ru-RU" dirty="0" smtClean="0"/>
              <a:t>жертвы;</a:t>
            </a:r>
          </a:p>
          <a:p>
            <a:pPr lvl="0"/>
            <a:r>
              <a:rPr lang="ru-RU" dirty="0" smtClean="0"/>
              <a:t>несчастные;</a:t>
            </a:r>
          </a:p>
          <a:p>
            <a:pPr lvl="0"/>
            <a:r>
              <a:rPr lang="ru-RU" dirty="0" smtClean="0"/>
              <a:t>специалисты экстремального профиля;</a:t>
            </a:r>
          </a:p>
          <a:p>
            <a:pPr lvl="0"/>
            <a:r>
              <a:rPr lang="ru-RU" dirty="0" smtClean="0"/>
              <a:t>телезрители; </a:t>
            </a:r>
          </a:p>
          <a:p>
            <a:pPr lvl="0"/>
            <a:r>
              <a:rPr lang="ru-RU" dirty="0" smtClean="0"/>
              <a:t>очевидцы (свидетели);</a:t>
            </a:r>
          </a:p>
          <a:p>
            <a:pPr lvl="0"/>
            <a:r>
              <a:rPr lang="ru-RU" dirty="0" smtClean="0"/>
              <a:t>пострадавшие.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Выберите один правильный вариант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smtClean="0"/>
              <a:t>16.Женщина, просмотревшая все репортажи о захвате заложников в школе №1 города Беслан и после этого не выпускающая своего ребенка из квартиры одного, относится к группе пострадавших:</a:t>
            </a:r>
          </a:p>
          <a:p>
            <a:pPr lvl="0"/>
            <a:r>
              <a:rPr lang="ru-RU" dirty="0" smtClean="0"/>
              <a:t>обездоленные;</a:t>
            </a:r>
          </a:p>
          <a:p>
            <a:pPr lvl="0"/>
            <a:r>
              <a:rPr lang="ru-RU" dirty="0" smtClean="0"/>
              <a:t>наблюдатели (зеваки);</a:t>
            </a:r>
          </a:p>
          <a:p>
            <a:pPr lvl="0"/>
            <a:r>
              <a:rPr lang="ru-RU" dirty="0" smtClean="0"/>
              <a:t>жертвы;</a:t>
            </a:r>
          </a:p>
          <a:p>
            <a:pPr lvl="0"/>
            <a:r>
              <a:rPr lang="ru-RU" dirty="0" smtClean="0"/>
              <a:t>несчастные;</a:t>
            </a:r>
          </a:p>
          <a:p>
            <a:pPr lvl="0"/>
            <a:r>
              <a:rPr lang="ru-RU" dirty="0" smtClean="0"/>
              <a:t>специалисты экстремального профиля;</a:t>
            </a:r>
          </a:p>
          <a:p>
            <a:pPr lvl="0"/>
            <a:r>
              <a:rPr lang="ru-RU" dirty="0" smtClean="0"/>
              <a:t>телезрители; </a:t>
            </a:r>
          </a:p>
          <a:p>
            <a:pPr lvl="0"/>
            <a:r>
              <a:rPr lang="ru-RU" dirty="0" smtClean="0"/>
              <a:t>очевидцы (свидетели);</a:t>
            </a:r>
          </a:p>
          <a:p>
            <a:pPr lvl="0"/>
            <a:r>
              <a:rPr lang="ru-RU" dirty="0" smtClean="0"/>
              <a:t>пострадавшие.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Выберите один правильный вариант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17.Люди, стоящие у морга и ждущие информации о начале опознания родственников, относятся к группе:</a:t>
            </a:r>
          </a:p>
          <a:p>
            <a:pPr lvl="0"/>
            <a:r>
              <a:rPr lang="ru-RU" dirty="0" smtClean="0"/>
              <a:t>обездоленные;</a:t>
            </a:r>
          </a:p>
          <a:p>
            <a:pPr lvl="0"/>
            <a:r>
              <a:rPr lang="ru-RU" dirty="0" smtClean="0"/>
              <a:t>наблюдатели (зеваки);</a:t>
            </a:r>
          </a:p>
          <a:p>
            <a:pPr lvl="0"/>
            <a:r>
              <a:rPr lang="ru-RU" dirty="0" smtClean="0"/>
              <a:t>жертвы;</a:t>
            </a:r>
          </a:p>
          <a:p>
            <a:pPr lvl="0"/>
            <a:r>
              <a:rPr lang="ru-RU" dirty="0" smtClean="0"/>
              <a:t>несчастные;</a:t>
            </a:r>
          </a:p>
          <a:p>
            <a:pPr lvl="0"/>
            <a:r>
              <a:rPr lang="ru-RU" dirty="0" smtClean="0"/>
              <a:t>специалисты экстремального профиля;</a:t>
            </a:r>
          </a:p>
          <a:p>
            <a:pPr lvl="0"/>
            <a:r>
              <a:rPr lang="ru-RU" dirty="0" smtClean="0"/>
              <a:t>телезрители; </a:t>
            </a:r>
          </a:p>
          <a:p>
            <a:pPr lvl="0"/>
            <a:r>
              <a:rPr lang="ru-RU" dirty="0" smtClean="0"/>
              <a:t>очевидцы (свидетели);</a:t>
            </a:r>
          </a:p>
          <a:p>
            <a:pPr lvl="0"/>
            <a:r>
              <a:rPr lang="ru-RU" dirty="0" smtClean="0"/>
              <a:t>пострадавшие.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Выберите несколько правильных вариантов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 smtClean="0"/>
              <a:t>18.К характеристикам правильного построения речи при оказании экстренной психологической помощи относятся:</a:t>
            </a:r>
          </a:p>
          <a:p>
            <a:r>
              <a:rPr lang="ru-RU" dirty="0" smtClean="0"/>
              <a:t>1)   использование в речи четких фраз;</a:t>
            </a:r>
          </a:p>
          <a:p>
            <a:r>
              <a:rPr lang="ru-RU" dirty="0" smtClean="0"/>
              <a:t>2)   употребление в речи частицы «не»;</a:t>
            </a:r>
          </a:p>
          <a:p>
            <a:r>
              <a:rPr lang="ru-RU" dirty="0" smtClean="0"/>
              <a:t>3)   неупотребление частицы «не» в речи;</a:t>
            </a:r>
          </a:p>
          <a:p>
            <a:r>
              <a:rPr lang="ru-RU" dirty="0" smtClean="0"/>
              <a:t>4)   построение речи в побудительном наклонении;</a:t>
            </a:r>
          </a:p>
          <a:p>
            <a:r>
              <a:rPr lang="ru-RU" dirty="0" smtClean="0"/>
              <a:t>5)   отслеживание своего темпа речи, его громкости и интонации;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Выберите несколько правильных вариантов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19.Виды общения:</a:t>
            </a:r>
          </a:p>
          <a:p>
            <a:r>
              <a:rPr lang="ru-RU" dirty="0" smtClean="0"/>
              <a:t>1) вербальное;</a:t>
            </a:r>
          </a:p>
          <a:p>
            <a:r>
              <a:rPr lang="ru-RU" dirty="0" smtClean="0"/>
              <a:t>2) невербальное;</a:t>
            </a:r>
          </a:p>
          <a:p>
            <a:r>
              <a:rPr lang="ru-RU" dirty="0" smtClean="0"/>
              <a:t>3) </a:t>
            </a:r>
            <a:r>
              <a:rPr lang="ru-RU" dirty="0" err="1" smtClean="0"/>
              <a:t>паранормальное</a:t>
            </a:r>
            <a:r>
              <a:rPr lang="ru-RU" dirty="0" smtClean="0"/>
              <a:t>; </a:t>
            </a:r>
          </a:p>
          <a:p>
            <a:r>
              <a:rPr lang="ru-RU" dirty="0" smtClean="0"/>
              <a:t>4) </a:t>
            </a:r>
            <a:r>
              <a:rPr lang="ru-RU" dirty="0" err="1" smtClean="0"/>
              <a:t>паравербальное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Выберите несколько правильных вариантов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20.Раппорт – это:</a:t>
            </a:r>
          </a:p>
          <a:p>
            <a:r>
              <a:rPr lang="ru-RU" dirty="0" smtClean="0"/>
              <a:t>1) правильная и четкая постановка вопросов;</a:t>
            </a:r>
          </a:p>
          <a:p>
            <a:r>
              <a:rPr lang="ru-RU" dirty="0" smtClean="0"/>
              <a:t>2) присоединение к собеседнику по дыханию;</a:t>
            </a:r>
          </a:p>
          <a:p>
            <a:r>
              <a:rPr lang="ru-RU" dirty="0" smtClean="0"/>
              <a:t>3) присоединение к собеседнику по темпу речи;</a:t>
            </a:r>
          </a:p>
          <a:p>
            <a:r>
              <a:rPr lang="ru-RU" dirty="0" smtClean="0"/>
              <a:t>4) присоединение к собеседнику по интонации;</a:t>
            </a:r>
          </a:p>
          <a:p>
            <a:r>
              <a:rPr lang="ru-RU" dirty="0" smtClean="0"/>
              <a:t>5) присоединение к собеседнику по ведущим словам;</a:t>
            </a:r>
          </a:p>
          <a:p>
            <a:r>
              <a:rPr lang="ru-RU" dirty="0" smtClean="0"/>
              <a:t>6) присоединение к собеседнику по ведущее модальности.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/>
              <a:t>6.К средствам профилактики </a:t>
            </a:r>
            <a:r>
              <a:rPr lang="ru-RU" b="1" dirty="0" err="1" smtClean="0"/>
              <a:t>профвыгорания</a:t>
            </a:r>
            <a:r>
              <a:rPr lang="ru-RU" b="1" dirty="0" smtClean="0"/>
              <a:t> можно отнести:</a:t>
            </a:r>
          </a:p>
          <a:p>
            <a:r>
              <a:rPr lang="ru-RU" dirty="0" smtClean="0"/>
              <a:t>1) наличие личного хобби;</a:t>
            </a:r>
          </a:p>
          <a:p>
            <a:r>
              <a:rPr lang="ru-RU" dirty="0" smtClean="0"/>
              <a:t>2) широкий круг общения с людьми других профессий;</a:t>
            </a:r>
          </a:p>
          <a:p>
            <a:r>
              <a:rPr lang="ru-RU" dirty="0" smtClean="0"/>
              <a:t>3) поддержка близких людей;</a:t>
            </a:r>
          </a:p>
          <a:p>
            <a:r>
              <a:rPr lang="ru-RU" dirty="0" smtClean="0"/>
              <a:t>4) здоровый образ жизни;</a:t>
            </a:r>
          </a:p>
          <a:p>
            <a:r>
              <a:rPr lang="ru-RU" dirty="0" smtClean="0"/>
              <a:t>5) возможность передавать профессиональный опыт молодым специалистам;</a:t>
            </a:r>
          </a:p>
          <a:p>
            <a:r>
              <a:rPr lang="ru-RU" dirty="0" smtClean="0"/>
              <a:t>6) владение приемами саморегуляции;</a:t>
            </a:r>
          </a:p>
          <a:p>
            <a:r>
              <a:rPr lang="ru-RU" dirty="0" smtClean="0"/>
              <a:t>7) наличие планов профессионального развития.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3648" cy="1066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Выберите несколько правильных вариантов </a:t>
            </a:r>
            <a:r>
              <a:rPr lang="ru-RU" dirty="0" smtClean="0"/>
              <a:t>ответа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Выберите несколько правильных вариантов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21.К основным приемам активного слушания относятся:</a:t>
            </a:r>
          </a:p>
          <a:p>
            <a:r>
              <a:rPr lang="ru-RU" dirty="0" smtClean="0"/>
              <a:t>1) перефразирование полученной информации;</a:t>
            </a:r>
            <a:endParaRPr lang="ru-RU" b="1" dirty="0" smtClean="0"/>
          </a:p>
          <a:p>
            <a:r>
              <a:rPr lang="ru-RU" dirty="0" smtClean="0"/>
              <a:t>2) отражение чувств, </a:t>
            </a:r>
            <a:r>
              <a:rPr lang="ru-RU" dirty="0" err="1" smtClean="0"/>
              <a:t>эмпатия</a:t>
            </a:r>
            <a:r>
              <a:rPr lang="ru-RU" dirty="0" smtClean="0"/>
              <a:t>;</a:t>
            </a:r>
          </a:p>
          <a:p>
            <a:r>
              <a:rPr lang="ru-RU" dirty="0" smtClean="0"/>
              <a:t>3) </a:t>
            </a:r>
            <a:r>
              <a:rPr lang="ru-RU" dirty="0" err="1" smtClean="0"/>
              <a:t>резюмирование</a:t>
            </a:r>
            <a:r>
              <a:rPr lang="ru-RU" dirty="0" smtClean="0"/>
              <a:t>;</a:t>
            </a:r>
          </a:p>
          <a:p>
            <a:r>
              <a:rPr lang="ru-RU" dirty="0" smtClean="0"/>
              <a:t>4) своевременная пауза;</a:t>
            </a:r>
          </a:p>
          <a:p>
            <a:r>
              <a:rPr lang="ru-RU" dirty="0" smtClean="0"/>
              <a:t>5) </a:t>
            </a:r>
            <a:r>
              <a:rPr lang="ru-RU" dirty="0" err="1" smtClean="0"/>
              <a:t>резюмирование</a:t>
            </a:r>
            <a:r>
              <a:rPr lang="ru-RU" dirty="0" smtClean="0"/>
              <a:t>;</a:t>
            </a:r>
          </a:p>
          <a:p>
            <a:r>
              <a:rPr lang="ru-RU" dirty="0" smtClean="0"/>
              <a:t>6)  поддакивание «угу», «ага»;</a:t>
            </a:r>
          </a:p>
          <a:p>
            <a:r>
              <a:rPr lang="ru-RU" dirty="0" smtClean="0"/>
              <a:t>7) правильная постановка вопросов;</a:t>
            </a:r>
          </a:p>
          <a:p>
            <a:r>
              <a:rPr lang="ru-RU" dirty="0" smtClean="0"/>
              <a:t>8) раппорт;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Выберите несколько правильных вариантов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 smtClean="0"/>
              <a:t>22.К характеристикам правильного построения речи при оказании экстренной психологической помощи относятся:</a:t>
            </a:r>
          </a:p>
          <a:p>
            <a:r>
              <a:rPr lang="ru-RU" dirty="0" smtClean="0"/>
              <a:t>1) использование в речи четких фраз;</a:t>
            </a:r>
          </a:p>
          <a:p>
            <a:r>
              <a:rPr lang="ru-RU" dirty="0" smtClean="0"/>
              <a:t>2) употребление в речи частицы «не»;</a:t>
            </a:r>
          </a:p>
          <a:p>
            <a:r>
              <a:rPr lang="ru-RU" dirty="0" smtClean="0"/>
              <a:t>3) неупотребление частицы «не» в речи;</a:t>
            </a:r>
          </a:p>
          <a:p>
            <a:r>
              <a:rPr lang="ru-RU" dirty="0" smtClean="0"/>
              <a:t>4) построение речи в побудительном наклонении;</a:t>
            </a:r>
          </a:p>
          <a:p>
            <a:r>
              <a:rPr lang="ru-RU" dirty="0" smtClean="0"/>
              <a:t>5) отслеживание своего темпа речи, его громкости и интонации.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Выберите несколько правильных вариантов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23.К критериям эффективности активного слушания относятся:</a:t>
            </a:r>
          </a:p>
          <a:p>
            <a:r>
              <a:rPr lang="ru-RU" dirty="0" smtClean="0"/>
              <a:t>1) продвижение в решении проблемы;</a:t>
            </a:r>
          </a:p>
          <a:p>
            <a:r>
              <a:rPr lang="ru-RU" dirty="0" smtClean="0"/>
              <a:t>2) осознание собеседником возможных путей выхода из данной ситуации;</a:t>
            </a:r>
          </a:p>
          <a:p>
            <a:r>
              <a:rPr lang="ru-RU" dirty="0" smtClean="0"/>
              <a:t>3) отсутствие снижения негативных переживаний у собеседника.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Выберите несколько правильных вариантов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24.К ведущим модальностям относятся:</a:t>
            </a:r>
          </a:p>
          <a:p>
            <a:r>
              <a:rPr lang="ru-RU" dirty="0" smtClean="0"/>
              <a:t>1) визуальная;</a:t>
            </a:r>
          </a:p>
          <a:p>
            <a:r>
              <a:rPr lang="ru-RU" dirty="0" smtClean="0"/>
              <a:t>2) виртуальная;</a:t>
            </a:r>
          </a:p>
          <a:p>
            <a:r>
              <a:rPr lang="ru-RU" dirty="0" smtClean="0"/>
              <a:t>3) кинестетическая;</a:t>
            </a:r>
          </a:p>
          <a:p>
            <a:r>
              <a:rPr lang="ru-RU" dirty="0" smtClean="0"/>
              <a:t>4) </a:t>
            </a:r>
            <a:r>
              <a:rPr lang="ru-RU" dirty="0" err="1" smtClean="0"/>
              <a:t>аудиальная</a:t>
            </a:r>
            <a:r>
              <a:rPr lang="ru-RU" dirty="0" smtClean="0"/>
              <a:t>.</a:t>
            </a:r>
          </a:p>
          <a:p>
            <a:r>
              <a:rPr lang="ru-RU" dirty="0" smtClean="0"/>
              <a:t> 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Выберите несколько правильных вариантов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25.При поиске ресурса необходимо учитывать, что:</a:t>
            </a:r>
          </a:p>
          <a:p>
            <a:r>
              <a:rPr lang="ru-RU" dirty="0" smtClean="0"/>
              <a:t>1) найденный ресурс должен быть адекватен для данного человека;</a:t>
            </a:r>
          </a:p>
          <a:p>
            <a:r>
              <a:rPr lang="ru-RU" dirty="0" smtClean="0"/>
              <a:t>2) найденный ресурс должен быть адекватен для данной ситуации;</a:t>
            </a:r>
          </a:p>
          <a:p>
            <a:r>
              <a:rPr lang="ru-RU" dirty="0" smtClean="0"/>
              <a:t>3) ресурс – это решение самой проблемы;</a:t>
            </a:r>
          </a:p>
          <a:p>
            <a:r>
              <a:rPr lang="ru-RU" dirty="0" smtClean="0"/>
              <a:t>4) ресурс, найденный для одного человека, совсем не обязательно будет подходить </a:t>
            </a:r>
          </a:p>
          <a:p>
            <a:r>
              <a:rPr lang="ru-RU" dirty="0" smtClean="0"/>
              <a:t>другому.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Выберите несколько правильных вариантов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26.Общение с временно изолированным пострадавшим включает в себя:</a:t>
            </a:r>
          </a:p>
          <a:p>
            <a:r>
              <a:rPr lang="ru-RU" dirty="0" smtClean="0"/>
              <a:t>1) общение с пострадавшим до начала ведения аварийно-спасательных работ;</a:t>
            </a:r>
          </a:p>
          <a:p>
            <a:r>
              <a:rPr lang="ru-RU" dirty="0" smtClean="0"/>
              <a:t>2) общение с пострадавшим в течение аварийно-спасательных работ;</a:t>
            </a:r>
          </a:p>
          <a:p>
            <a:r>
              <a:rPr lang="ru-RU" dirty="0" smtClean="0"/>
              <a:t>3) общение с пострадавшим уже после его извлечения</a:t>
            </a:r>
            <a:endParaRPr lang="ru-RU" dirty="0"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Выберите несколько правильных вариантов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27.К основным принципам общения с изолированным пострадавшим относятся:</a:t>
            </a:r>
          </a:p>
          <a:p>
            <a:r>
              <a:rPr lang="ru-RU" dirty="0" smtClean="0"/>
              <a:t>1) сбор информации о пострадавшем;</a:t>
            </a:r>
          </a:p>
          <a:p>
            <a:r>
              <a:rPr lang="ru-RU" dirty="0" smtClean="0"/>
              <a:t>2) поддержка пострадавшего в сознании;</a:t>
            </a:r>
          </a:p>
          <a:p>
            <a:r>
              <a:rPr lang="ru-RU" dirty="0" smtClean="0"/>
              <a:t>3) при возможности – поддержка физического контакта с пострадавшим;</a:t>
            </a:r>
          </a:p>
          <a:p>
            <a:r>
              <a:rPr lang="ru-RU" dirty="0" smtClean="0"/>
              <a:t>4) поиск ресурса, построение перспективы на будущее;</a:t>
            </a:r>
          </a:p>
          <a:p>
            <a:r>
              <a:rPr lang="ru-RU" dirty="0" smtClean="0"/>
              <a:t>5) не обращать внимания на крики и стоны пострадавшего.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Особенности переживания горя и утраты пострадавшими в </a:t>
            </a:r>
            <a:r>
              <a:rPr lang="ru-RU" b="1" dirty="0" smtClean="0"/>
              <a:t>ЧС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 smtClean="0"/>
              <a:t>Выберите один правильный вариант ответа</a:t>
            </a:r>
          </a:p>
          <a:p>
            <a:r>
              <a:rPr lang="ru-RU" b="1" dirty="0" smtClean="0"/>
              <a:t>1.Для успешного завершения процесса </a:t>
            </a:r>
            <a:r>
              <a:rPr lang="ru-RU" b="1" dirty="0" err="1" smtClean="0"/>
              <a:t>горевания</a:t>
            </a:r>
            <a:r>
              <a:rPr lang="ru-RU" b="1" dirty="0" smtClean="0"/>
              <a:t> необходимо:</a:t>
            </a:r>
          </a:p>
          <a:p>
            <a:r>
              <a:rPr lang="ru-RU" dirty="0" smtClean="0"/>
              <a:t>1) прохождение 1 и 2 фаз горя;</a:t>
            </a:r>
          </a:p>
          <a:p>
            <a:r>
              <a:rPr lang="ru-RU" dirty="0" smtClean="0"/>
              <a:t>2) прохождение всех фаз горя;</a:t>
            </a:r>
          </a:p>
          <a:p>
            <a:r>
              <a:rPr lang="ru-RU" dirty="0" smtClean="0"/>
              <a:t>3) сохранение образа умершего в реальном мире;</a:t>
            </a:r>
          </a:p>
          <a:p>
            <a:r>
              <a:rPr lang="ru-RU" dirty="0" smtClean="0"/>
              <a:t>4) сохранение комнаты и других вещей погибшего в том состоянии, в котором они были при его жизни.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Выберите один правильный вариант </a:t>
            </a:r>
            <a:r>
              <a:rPr lang="ru-RU" dirty="0" smtClean="0"/>
              <a:t>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2.Отрицание произошедшего, апатия, малоподвижность, отсутствие сильных чувств, ощущение нереальности происходящего, относятся к фазам проживания горя:</a:t>
            </a:r>
          </a:p>
          <a:p>
            <a:r>
              <a:rPr lang="ru-RU" dirty="0" smtClean="0"/>
              <a:t>1) завершения;</a:t>
            </a:r>
          </a:p>
          <a:p>
            <a:r>
              <a:rPr lang="ru-RU" dirty="0" smtClean="0"/>
              <a:t>2) страдания и дезорганизации;</a:t>
            </a:r>
          </a:p>
          <a:p>
            <a:r>
              <a:rPr lang="ru-RU" dirty="0" smtClean="0"/>
              <a:t>3) остаточных толчков и реорганизации;</a:t>
            </a:r>
          </a:p>
          <a:p>
            <a:r>
              <a:rPr lang="ru-RU" dirty="0" smtClean="0"/>
              <a:t>4) шока и оцепенения.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Выберите один правильный вариант </a:t>
            </a:r>
            <a:r>
              <a:rPr lang="ru-RU" dirty="0" smtClean="0"/>
              <a:t>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b="1" dirty="0" smtClean="0"/>
              <a:t>3.Сильные нарушения памяти, поглощенность образом умершего, усиления различных телесных реакций, раздражительность, желание уединиться, относятся к фазе проживания горя:</a:t>
            </a:r>
            <a:endParaRPr lang="ru-RU" sz="2000" b="1" dirty="0" smtClean="0"/>
          </a:p>
          <a:p>
            <a:pPr lvl="2"/>
            <a:r>
              <a:rPr lang="ru-RU" sz="2800" dirty="0" smtClean="0"/>
              <a:t>завершения;</a:t>
            </a:r>
          </a:p>
          <a:p>
            <a:pPr lvl="2"/>
            <a:r>
              <a:rPr lang="ru-RU" sz="2800" dirty="0" smtClean="0"/>
              <a:t>страдания и дезорганизации;</a:t>
            </a:r>
          </a:p>
          <a:p>
            <a:pPr lvl="2"/>
            <a:r>
              <a:rPr lang="ru-RU" sz="2800" dirty="0" smtClean="0"/>
              <a:t>остаточных толчков и реорганизации;</a:t>
            </a:r>
          </a:p>
          <a:p>
            <a:pPr lvl="2"/>
            <a:r>
              <a:rPr lang="ru-RU" sz="2800" dirty="0" smtClean="0"/>
              <a:t>шока и оцепенения.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-152400"/>
            <a:ext cx="8531352" cy="1368552"/>
          </a:xfrm>
        </p:spPr>
        <p:txBody>
          <a:bodyPr>
            <a:normAutofit/>
          </a:bodyPr>
          <a:lstStyle/>
          <a:p>
            <a:r>
              <a:rPr lang="ru-RU" dirty="0" smtClean="0"/>
              <a:t>Выберите несколько правильных вариантов </a:t>
            </a:r>
            <a:r>
              <a:rPr lang="ru-RU" dirty="0" smtClean="0"/>
              <a:t>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7.Расположите в порядке развития этапы и стадии профессионального становления личности:</a:t>
            </a:r>
          </a:p>
          <a:p>
            <a:r>
              <a:rPr lang="ru-RU" dirty="0" smtClean="0"/>
              <a:t>1) стадия «вхождения в профессию»; </a:t>
            </a:r>
          </a:p>
          <a:p>
            <a:r>
              <a:rPr lang="ru-RU" dirty="0" smtClean="0"/>
              <a:t>2) этап формирования профессиональных намерений; </a:t>
            </a:r>
          </a:p>
          <a:p>
            <a:r>
              <a:rPr lang="ru-RU" dirty="0" smtClean="0"/>
              <a:t>3) стадия адаптации специалиста в профессиональной среде; </a:t>
            </a:r>
          </a:p>
          <a:p>
            <a:r>
              <a:rPr lang="ru-RU" dirty="0" smtClean="0"/>
              <a:t>4) стадия наставника; </a:t>
            </a:r>
          </a:p>
          <a:p>
            <a:r>
              <a:rPr lang="ru-RU" dirty="0" smtClean="0"/>
              <a:t>5) этап профессионального обучения; </a:t>
            </a:r>
          </a:p>
          <a:p>
            <a:r>
              <a:rPr lang="ru-RU" dirty="0" smtClean="0"/>
              <a:t>6) стадия авторитета; </a:t>
            </a:r>
          </a:p>
          <a:p>
            <a:r>
              <a:rPr lang="ru-RU" dirty="0" smtClean="0"/>
              <a:t>7) стадия мастерства.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Выберите один правильный вариант ответа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4.Периодическая болезненная тоска, воспоминания, печаль, слезливость, потеря интереса к жизни, относятся к стадии переживания горя:</a:t>
            </a:r>
          </a:p>
          <a:p>
            <a:r>
              <a:rPr lang="ru-RU" dirty="0" smtClean="0"/>
              <a:t>1) завершения;</a:t>
            </a:r>
          </a:p>
          <a:p>
            <a:r>
              <a:rPr lang="ru-RU" dirty="0" smtClean="0"/>
              <a:t>2) страдания и дезорганизации;</a:t>
            </a:r>
          </a:p>
          <a:p>
            <a:r>
              <a:rPr lang="ru-RU" dirty="0" smtClean="0"/>
              <a:t>3) остаточных толчков и реорганизации;</a:t>
            </a:r>
          </a:p>
          <a:p>
            <a:r>
              <a:rPr lang="ru-RU" dirty="0" smtClean="0"/>
              <a:t>4) шока и оцепенения.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Выберите один правильный вариант </a:t>
            </a:r>
            <a:r>
              <a:rPr lang="ru-RU" dirty="0" smtClean="0"/>
              <a:t>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800" b="1" dirty="0" smtClean="0"/>
              <a:t>5.Восстановление повседневной активности, способность вспоминать о прошлом с удовольствием, уменьшение количества эпизодов печали, относятся к фазе </a:t>
            </a:r>
            <a:r>
              <a:rPr lang="ru-RU" sz="2800" b="1" dirty="0" err="1" smtClean="0"/>
              <a:t>горевания</a:t>
            </a:r>
            <a:r>
              <a:rPr lang="ru-RU" sz="2800" b="1" dirty="0" smtClean="0"/>
              <a:t>:</a:t>
            </a:r>
            <a:endParaRPr lang="ru-RU" sz="2000" b="1" dirty="0" smtClean="0"/>
          </a:p>
          <a:p>
            <a:pPr lvl="1"/>
            <a:r>
              <a:rPr lang="ru-RU" sz="2400" dirty="0" smtClean="0"/>
              <a:t>завершение;</a:t>
            </a:r>
            <a:endParaRPr lang="ru-RU" sz="1800" dirty="0" smtClean="0"/>
          </a:p>
          <a:p>
            <a:pPr lvl="1"/>
            <a:r>
              <a:rPr lang="ru-RU" sz="2400" dirty="0" smtClean="0"/>
              <a:t>страдания и дезорганизации;</a:t>
            </a:r>
            <a:endParaRPr lang="ru-RU" sz="1800" dirty="0" smtClean="0"/>
          </a:p>
          <a:p>
            <a:pPr lvl="1"/>
            <a:r>
              <a:rPr lang="ru-RU" sz="2400" dirty="0" smtClean="0"/>
              <a:t>остаточных толчков и реорганизации;</a:t>
            </a:r>
            <a:endParaRPr lang="ru-RU" sz="1800" dirty="0" smtClean="0"/>
          </a:p>
          <a:p>
            <a:pPr lvl="1"/>
            <a:r>
              <a:rPr lang="ru-RU" sz="2400" dirty="0" smtClean="0"/>
              <a:t>шока и оцепенения.</a:t>
            </a:r>
            <a:endParaRPr lang="ru-RU" sz="18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Выберите один правильный вариант </a:t>
            </a:r>
            <a:r>
              <a:rPr lang="ru-RU" dirty="0" smtClean="0"/>
              <a:t>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800" b="1" dirty="0" smtClean="0"/>
              <a:t>6.Помощь человеку, переживающему горе на 1 фазе:</a:t>
            </a:r>
            <a:endParaRPr lang="ru-RU" sz="2000" b="1" dirty="0" smtClean="0"/>
          </a:p>
          <a:p>
            <a:pPr lvl="1"/>
            <a:r>
              <a:rPr lang="ru-RU" sz="2400" dirty="0" smtClean="0"/>
              <a:t>утешить человека и сказать, что все будет хорошо;</a:t>
            </a:r>
            <a:endParaRPr lang="ru-RU" sz="1800" dirty="0" smtClean="0"/>
          </a:p>
          <a:p>
            <a:pPr lvl="1"/>
            <a:r>
              <a:rPr lang="ru-RU" sz="2400" dirty="0" smtClean="0"/>
              <a:t>вызвать у человека любые сильные чувства;</a:t>
            </a:r>
            <a:endParaRPr lang="ru-RU" sz="1800" dirty="0" smtClean="0"/>
          </a:p>
          <a:p>
            <a:pPr lvl="1"/>
            <a:r>
              <a:rPr lang="ru-RU" sz="2400" dirty="0" smtClean="0"/>
              <a:t>применить тактильный контакта, например, погладить по голове;</a:t>
            </a:r>
            <a:endParaRPr lang="ru-RU" sz="1800" dirty="0" smtClean="0"/>
          </a:p>
          <a:p>
            <a:pPr lvl="1"/>
            <a:r>
              <a:rPr lang="ru-RU" sz="2400" dirty="0" smtClean="0"/>
              <a:t>если человек начал плакать, надо его успокоить любым способом;</a:t>
            </a:r>
            <a:endParaRPr lang="ru-RU" sz="1800" dirty="0" smtClean="0"/>
          </a:p>
          <a:p>
            <a:pPr lvl="1"/>
            <a:r>
              <a:rPr lang="ru-RU" sz="2400" dirty="0" smtClean="0"/>
              <a:t>помочь человеку заплакать;</a:t>
            </a:r>
            <a:endParaRPr lang="ru-RU" sz="1800" dirty="0" smtClean="0"/>
          </a:p>
          <a:p>
            <a:pPr lvl="1"/>
            <a:r>
              <a:rPr lang="ru-RU" sz="2400" dirty="0" smtClean="0"/>
              <a:t>ходить за ним повсюду «хвостиком».</a:t>
            </a:r>
            <a:endParaRPr lang="ru-RU" sz="18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Выберите несколько правильных вариантов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800" b="1" dirty="0" smtClean="0"/>
              <a:t>7.Помощь человеку, переживающему горе на 2 фазе:</a:t>
            </a:r>
            <a:endParaRPr lang="ru-RU" sz="2000" b="1" dirty="0" smtClean="0"/>
          </a:p>
          <a:p>
            <a:pPr lvl="1"/>
            <a:r>
              <a:rPr lang="ru-RU" sz="2400" dirty="0" smtClean="0"/>
              <a:t>не оставлять человека одно ни на секунду;</a:t>
            </a:r>
            <a:endParaRPr lang="ru-RU" sz="1800" dirty="0" smtClean="0"/>
          </a:p>
          <a:p>
            <a:pPr lvl="1"/>
            <a:r>
              <a:rPr lang="ru-RU" sz="2400" dirty="0" smtClean="0"/>
              <a:t>приобщать человека к общественно полезной  деятельности;</a:t>
            </a:r>
            <a:endParaRPr lang="ru-RU" sz="1800" dirty="0" smtClean="0"/>
          </a:p>
          <a:p>
            <a:pPr lvl="1"/>
            <a:r>
              <a:rPr lang="ru-RU" sz="2400" dirty="0" smtClean="0"/>
              <a:t>дать человеку побыть одному, если он этого хочет;</a:t>
            </a:r>
            <a:endParaRPr lang="ru-RU" sz="1800" dirty="0" smtClean="0"/>
          </a:p>
          <a:p>
            <a:pPr lvl="1"/>
            <a:r>
              <a:rPr lang="ru-RU" sz="2400" dirty="0" smtClean="0"/>
              <a:t>дать человеку </a:t>
            </a:r>
            <a:r>
              <a:rPr lang="ru-RU" sz="2400" dirty="0" smtClean="0"/>
              <a:t>выплакаться</a:t>
            </a:r>
          </a:p>
          <a:p>
            <a:pPr lvl="1"/>
            <a:r>
              <a:rPr lang="ru-RU" sz="2800" dirty="0" smtClean="0"/>
              <a:t>не </a:t>
            </a:r>
            <a:r>
              <a:rPr lang="ru-RU" sz="2800" dirty="0" smtClean="0"/>
              <a:t>позволять горюющему разговаривать о погибшем.</a:t>
            </a:r>
            <a:endParaRPr lang="ru-RU" dirty="0"/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Выберите несколько правильных вариантов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8.Какая помощь может быть оказана человеку, переживающему горе на 3 и 4 фазе?</a:t>
            </a:r>
          </a:p>
          <a:p>
            <a:r>
              <a:rPr lang="ru-RU" dirty="0" smtClean="0"/>
              <a:t>1) помочь человеку  приспособиться к новой реальности;</a:t>
            </a:r>
          </a:p>
          <a:p>
            <a:r>
              <a:rPr lang="ru-RU" dirty="0" smtClean="0"/>
              <a:t>2) построить новые планы на будущее;</a:t>
            </a:r>
          </a:p>
          <a:p>
            <a:r>
              <a:rPr lang="ru-RU" dirty="0" smtClean="0"/>
              <a:t>3) определить долговременные жизненные цели.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Выберите несколько правильных вариантов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800" b="1" dirty="0" smtClean="0"/>
              <a:t>9.Рекомендации родителям ребенка, переживающего утрату близкого ему человека:</a:t>
            </a:r>
            <a:endParaRPr lang="ru-RU" sz="2000" b="1" dirty="0" smtClean="0"/>
          </a:p>
          <a:p>
            <a:pPr lvl="1"/>
            <a:r>
              <a:rPr lang="ru-RU" sz="2400" dirty="0" smtClean="0"/>
              <a:t>отвечать на все вопросы ребенка, касающиеся произошедшего события, честно и доступно, даже если они «нетактичные»;</a:t>
            </a:r>
            <a:endParaRPr lang="ru-RU" sz="1800" dirty="0" smtClean="0"/>
          </a:p>
          <a:p>
            <a:pPr lvl="1"/>
            <a:r>
              <a:rPr lang="ru-RU" sz="2400" dirty="0" smtClean="0"/>
              <a:t>ребенок не должен участвовать в процессе </a:t>
            </a:r>
            <a:r>
              <a:rPr lang="ru-RU" sz="2400" dirty="0" err="1" smtClean="0"/>
              <a:t>оплакивания</a:t>
            </a:r>
            <a:r>
              <a:rPr lang="ru-RU" sz="2400" dirty="0" smtClean="0"/>
              <a:t> и других траурных мероприятиях;</a:t>
            </a:r>
            <a:endParaRPr lang="ru-RU" sz="1800" dirty="0" smtClean="0"/>
          </a:p>
          <a:p>
            <a:pPr lvl="1"/>
            <a:r>
              <a:rPr lang="ru-RU" sz="2400" dirty="0" smtClean="0"/>
              <a:t>отслеживать все изменения в состоянии и поведении ребенка;</a:t>
            </a:r>
            <a:endParaRPr lang="ru-RU" sz="1800" dirty="0" smtClean="0"/>
          </a:p>
          <a:p>
            <a:pPr lvl="1"/>
            <a:r>
              <a:rPr lang="ru-RU" sz="2400" dirty="0" smtClean="0"/>
              <a:t>необходимо создать условия для того, чтобы ребенок почувствовал нерушимость и надежность отношений с оставшимися в живых родственниками.</a:t>
            </a:r>
            <a:endParaRPr lang="ru-RU" sz="18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Выберите несколько правильных вариантов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800" b="1" dirty="0" smtClean="0"/>
              <a:t>10.Особенности детского горя:</a:t>
            </a:r>
            <a:endParaRPr lang="ru-RU" sz="2000" b="1" dirty="0" smtClean="0"/>
          </a:p>
          <a:p>
            <a:pPr lvl="1"/>
            <a:r>
              <a:rPr lang="ru-RU" sz="2400" dirty="0" err="1" smtClean="0"/>
              <a:t>отсроченность</a:t>
            </a:r>
            <a:r>
              <a:rPr lang="ru-RU" sz="2400" dirty="0" smtClean="0"/>
              <a:t>;</a:t>
            </a:r>
            <a:endParaRPr lang="ru-RU" sz="1800" dirty="0" smtClean="0"/>
          </a:p>
          <a:p>
            <a:pPr lvl="1"/>
            <a:r>
              <a:rPr lang="ru-RU" sz="2400" dirty="0" smtClean="0"/>
              <a:t>скрытость;</a:t>
            </a:r>
            <a:endParaRPr lang="ru-RU" sz="1800" dirty="0" smtClean="0"/>
          </a:p>
          <a:p>
            <a:pPr lvl="1"/>
            <a:r>
              <a:rPr lang="ru-RU" sz="2400" dirty="0" smtClean="0"/>
              <a:t>неожиданность;</a:t>
            </a:r>
            <a:endParaRPr lang="ru-RU" sz="1800" dirty="0" smtClean="0"/>
          </a:p>
          <a:p>
            <a:pPr lvl="1"/>
            <a:r>
              <a:rPr lang="ru-RU" sz="2400" dirty="0" smtClean="0"/>
              <a:t>неравномерность.</a:t>
            </a:r>
            <a:endParaRPr lang="ru-RU" sz="18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Выберите несколько правильных вариантов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11.Признаки патологического горя:</a:t>
            </a:r>
          </a:p>
          <a:p>
            <a:r>
              <a:rPr lang="ru-RU" dirty="0" smtClean="0"/>
              <a:t>1) отсрочка реакций;</a:t>
            </a:r>
          </a:p>
          <a:p>
            <a:r>
              <a:rPr lang="ru-RU" dirty="0" smtClean="0"/>
              <a:t>2) повышенная активность без чувства утраты;</a:t>
            </a:r>
          </a:p>
          <a:p>
            <a:r>
              <a:rPr lang="ru-RU" dirty="0" smtClean="0"/>
              <a:t>3) депрессия;</a:t>
            </a:r>
          </a:p>
          <a:p>
            <a:r>
              <a:rPr lang="ru-RU" dirty="0" smtClean="0"/>
              <a:t>4) нарушения сна и аппетита;</a:t>
            </a:r>
          </a:p>
          <a:p>
            <a:r>
              <a:rPr lang="ru-RU" dirty="0" smtClean="0"/>
              <a:t>5) яростная агрессия против определенных лиц;</a:t>
            </a:r>
          </a:p>
          <a:p>
            <a:r>
              <a:rPr lang="ru-RU" dirty="0" smtClean="0"/>
              <a:t>6) появление у человека последнего заболевания умершего;</a:t>
            </a:r>
          </a:p>
          <a:p>
            <a:r>
              <a:rPr lang="ru-RU" dirty="0" smtClean="0"/>
              <a:t>7) потеря интереса к жизни.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Выберите несколько правильных вариантов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12.Для успешного завершения процесса  </a:t>
            </a:r>
            <a:r>
              <a:rPr lang="ru-RU" b="1" dirty="0" err="1" smtClean="0"/>
              <a:t>горевания</a:t>
            </a:r>
            <a:r>
              <a:rPr lang="ru-RU" b="1" dirty="0" smtClean="0"/>
              <a:t> человеку необходимо решить следующие задачи:</a:t>
            </a:r>
          </a:p>
          <a:p>
            <a:r>
              <a:rPr lang="ru-RU" dirty="0" smtClean="0"/>
              <a:t>1) вычеркнуть умершего из памяти</a:t>
            </a:r>
          </a:p>
          <a:p>
            <a:r>
              <a:rPr lang="ru-RU" dirty="0" smtClean="0"/>
              <a:t>2) признать факт потери;</a:t>
            </a:r>
          </a:p>
          <a:p>
            <a:r>
              <a:rPr lang="ru-RU" dirty="0" smtClean="0"/>
              <a:t>3) пережить боль потери;</a:t>
            </a:r>
          </a:p>
          <a:p>
            <a:r>
              <a:rPr lang="ru-RU" dirty="0" smtClean="0"/>
              <a:t>4) наладить окружение, где ощущается отсутствие объекта  утраты;</a:t>
            </a:r>
          </a:p>
          <a:p>
            <a:r>
              <a:rPr lang="ru-RU" dirty="0" smtClean="0"/>
              <a:t>5) избавиться от всех вещей умершего;</a:t>
            </a:r>
          </a:p>
          <a:p>
            <a:r>
              <a:rPr lang="ru-RU" dirty="0" smtClean="0"/>
              <a:t>6) выстроить новое отношение  к  объекту утраты.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Острые стрессовые </a:t>
            </a:r>
            <a:r>
              <a:rPr lang="ru-RU" b="1" dirty="0" smtClean="0"/>
              <a:t>реакции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Выберите один правильный вариант ответа</a:t>
            </a:r>
          </a:p>
          <a:p>
            <a:r>
              <a:rPr lang="ru-RU" b="1" dirty="0" smtClean="0"/>
              <a:t>1.Острые стрессовые реакции возникают:</a:t>
            </a:r>
          </a:p>
          <a:p>
            <a:r>
              <a:rPr lang="ru-RU" dirty="0" smtClean="0"/>
              <a:t>1) в течение нескольких месяцев после произошедшего события;</a:t>
            </a:r>
          </a:p>
          <a:p>
            <a:r>
              <a:rPr lang="ru-RU" dirty="0" smtClean="0"/>
              <a:t>2) в течение нескольких лет после события;</a:t>
            </a:r>
          </a:p>
          <a:p>
            <a:r>
              <a:rPr lang="ru-RU" dirty="0" smtClean="0"/>
              <a:t>4) в момент события, длительностью до нескольких дней.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err="1" smtClean="0"/>
              <a:t>Саморегуляция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Выберите один правильный вариант ответа</a:t>
            </a:r>
          </a:p>
          <a:p>
            <a:r>
              <a:rPr lang="ru-RU" b="1" dirty="0" smtClean="0"/>
              <a:t>1.Положение тела, наиболее удобное для проведения саморегуляции:</a:t>
            </a:r>
          </a:p>
          <a:p>
            <a:r>
              <a:rPr lang="ru-RU" dirty="0" smtClean="0"/>
              <a:t>1) поза «кучера»;</a:t>
            </a:r>
          </a:p>
          <a:p>
            <a:r>
              <a:rPr lang="ru-RU" dirty="0" smtClean="0"/>
              <a:t>2) лежа на спине;</a:t>
            </a:r>
          </a:p>
          <a:p>
            <a:r>
              <a:rPr lang="ru-RU" dirty="0" smtClean="0"/>
              <a:t>3) поза лотоса;</a:t>
            </a:r>
          </a:p>
          <a:p>
            <a:r>
              <a:rPr lang="ru-RU" dirty="0" smtClean="0"/>
              <a:t>4) лежа на животе.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Выберите один правильный вариант </a:t>
            </a:r>
            <a:r>
              <a:rPr lang="ru-RU" b="1" dirty="0" smtClean="0"/>
              <a:t>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2.Симптомы: насыщенная, быстрая речь, рыдания, крики, чрезмерное возбуждение, театральные позы, множество движений, относятся к реакции:</a:t>
            </a:r>
          </a:p>
          <a:p>
            <a:pPr lvl="0"/>
            <a:r>
              <a:rPr lang="ru-RU" dirty="0" smtClean="0"/>
              <a:t>плач;</a:t>
            </a:r>
          </a:p>
          <a:p>
            <a:pPr lvl="0"/>
            <a:r>
              <a:rPr lang="ru-RU" dirty="0" smtClean="0"/>
              <a:t>истерика;</a:t>
            </a:r>
          </a:p>
          <a:p>
            <a:pPr lvl="0"/>
            <a:r>
              <a:rPr lang="ru-RU" dirty="0" smtClean="0"/>
              <a:t>двигательное возбуждение;</a:t>
            </a:r>
          </a:p>
          <a:p>
            <a:pPr lvl="0"/>
            <a:r>
              <a:rPr lang="ru-RU" dirty="0" smtClean="0"/>
              <a:t>другая реакция.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Выберите один правильный вариант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3.Симптомы: сильное сердцебиение, учащенное поверхностное дыхание, сниженный контроль за собственным поведением, напряжение мышц (особенно лицевых); данное состояние способно побудить человека к бегству, относятся к реакции:</a:t>
            </a:r>
          </a:p>
          <a:p>
            <a:pPr lvl="0"/>
            <a:r>
              <a:rPr lang="ru-RU" dirty="0" smtClean="0"/>
              <a:t>агрессия;</a:t>
            </a:r>
          </a:p>
          <a:p>
            <a:pPr lvl="0"/>
            <a:r>
              <a:rPr lang="ru-RU" dirty="0" smtClean="0"/>
              <a:t>истерика;</a:t>
            </a:r>
          </a:p>
          <a:p>
            <a:pPr lvl="0"/>
            <a:r>
              <a:rPr lang="ru-RU" dirty="0" smtClean="0"/>
              <a:t>нервная дрожь;</a:t>
            </a:r>
          </a:p>
          <a:p>
            <a:pPr lvl="0"/>
            <a:r>
              <a:rPr lang="ru-RU" dirty="0" smtClean="0"/>
              <a:t>другая реакция.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Выберите один правильный вариант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4.Симптомы: непреодолимая усталость, равнодушие, безразличие,  отсутствие сил даже на эмоции, относятся к реакции:</a:t>
            </a:r>
          </a:p>
          <a:p>
            <a:pPr lvl="0"/>
            <a:r>
              <a:rPr lang="ru-RU" dirty="0" smtClean="0"/>
              <a:t>ступор;</a:t>
            </a:r>
          </a:p>
          <a:p>
            <a:pPr lvl="0"/>
            <a:r>
              <a:rPr lang="ru-RU" dirty="0" smtClean="0"/>
              <a:t>апатия;</a:t>
            </a:r>
          </a:p>
          <a:p>
            <a:pPr lvl="0"/>
            <a:r>
              <a:rPr lang="ru-RU" dirty="0" smtClean="0"/>
              <a:t>нервная дрожь;</a:t>
            </a:r>
          </a:p>
          <a:p>
            <a:pPr lvl="0"/>
            <a:r>
              <a:rPr lang="ru-RU" dirty="0" smtClean="0"/>
              <a:t>другая реакция.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Выберите один правильный вариант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5.Симптомы: человек готов разрыдаться, подрагивают губы, наблюдается ощущение подавленности, возбуждение в поведении отсутствует, относятся к реакции:</a:t>
            </a:r>
          </a:p>
          <a:p>
            <a:pPr lvl="0"/>
            <a:r>
              <a:rPr lang="ru-RU" dirty="0" smtClean="0"/>
              <a:t>плач;</a:t>
            </a:r>
          </a:p>
          <a:p>
            <a:pPr lvl="0"/>
            <a:r>
              <a:rPr lang="ru-RU" dirty="0" smtClean="0"/>
              <a:t>ступор;</a:t>
            </a:r>
          </a:p>
          <a:p>
            <a:pPr lvl="0"/>
            <a:r>
              <a:rPr lang="ru-RU" dirty="0" smtClean="0"/>
              <a:t>страх;</a:t>
            </a:r>
          </a:p>
          <a:p>
            <a:pPr lvl="0"/>
            <a:r>
              <a:rPr lang="ru-RU" dirty="0" smtClean="0"/>
              <a:t>другая реакция.</a:t>
            </a:r>
            <a:endParaRPr lang="ru-RU" dirty="0"/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Выберите один правильный вариант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6.Сильная неконтролируемая дрожь наблюдается при:</a:t>
            </a:r>
          </a:p>
          <a:p>
            <a:pPr lvl="0"/>
            <a:r>
              <a:rPr lang="ru-RU" dirty="0" smtClean="0"/>
              <a:t>апатии;</a:t>
            </a:r>
          </a:p>
          <a:p>
            <a:pPr lvl="0"/>
            <a:r>
              <a:rPr lang="ru-RU" dirty="0" smtClean="0"/>
              <a:t>страхе;</a:t>
            </a:r>
          </a:p>
          <a:p>
            <a:pPr lvl="0"/>
            <a:r>
              <a:rPr lang="ru-RU" dirty="0" smtClean="0"/>
              <a:t>двигательном возбуждении;</a:t>
            </a:r>
          </a:p>
          <a:p>
            <a:pPr lvl="0"/>
            <a:r>
              <a:rPr lang="ru-RU" dirty="0" smtClean="0"/>
              <a:t>нервной дрожи.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Выберите один правильный вариант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/>
              <a:t>7.Симптомы: временное непонимание происходящего, человек находится в движении. Движений много – как простых, так и сложных, при этом движения не являются целесообразными действиями, относятся к реакции:</a:t>
            </a:r>
          </a:p>
          <a:p>
            <a:pPr lvl="0"/>
            <a:r>
              <a:rPr lang="ru-RU" dirty="0" smtClean="0"/>
              <a:t>двигательное возбуждение;</a:t>
            </a:r>
          </a:p>
          <a:p>
            <a:pPr lvl="0"/>
            <a:r>
              <a:rPr lang="ru-RU" dirty="0" smtClean="0"/>
              <a:t>агрессия;</a:t>
            </a:r>
          </a:p>
          <a:p>
            <a:pPr lvl="0"/>
            <a:r>
              <a:rPr lang="ru-RU" dirty="0" err="1" smtClean="0"/>
              <a:t>истероидная</a:t>
            </a:r>
            <a:r>
              <a:rPr lang="ru-RU" dirty="0" smtClean="0"/>
              <a:t> реакция;</a:t>
            </a:r>
          </a:p>
          <a:p>
            <a:pPr lvl="0"/>
            <a:r>
              <a:rPr lang="ru-RU" dirty="0" smtClean="0"/>
              <a:t>другая реакция.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Выберите один правильный вариант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8.Симптомы: проявление злобы, гнева, не всегда имеющие объективную основу, относятся к реакции:</a:t>
            </a:r>
          </a:p>
          <a:p>
            <a:pPr lvl="0"/>
            <a:r>
              <a:rPr lang="ru-RU" dirty="0" smtClean="0"/>
              <a:t>страх;</a:t>
            </a:r>
          </a:p>
          <a:p>
            <a:pPr lvl="0"/>
            <a:r>
              <a:rPr lang="ru-RU" dirty="0" smtClean="0"/>
              <a:t>агрессия;</a:t>
            </a:r>
          </a:p>
          <a:p>
            <a:pPr lvl="0"/>
            <a:r>
              <a:rPr lang="ru-RU" dirty="0" smtClean="0"/>
              <a:t>двигательное возбуждение;</a:t>
            </a:r>
          </a:p>
          <a:p>
            <a:pPr lvl="0"/>
            <a:r>
              <a:rPr lang="ru-RU" dirty="0" smtClean="0"/>
              <a:t>другой вариант.</a:t>
            </a:r>
            <a:endParaRPr lang="ru-RU" dirty="0"/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Выберите один правильный вариант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9.Симптомы: человек находится в одной позе, долгое время неподвижен, ни на что не реагирует, контакт практически невозможен, относятся к реакции:</a:t>
            </a:r>
          </a:p>
          <a:p>
            <a:pPr lvl="0"/>
            <a:r>
              <a:rPr lang="ru-RU" dirty="0" smtClean="0"/>
              <a:t>апатия;</a:t>
            </a:r>
          </a:p>
          <a:p>
            <a:pPr lvl="0"/>
            <a:r>
              <a:rPr lang="ru-RU" dirty="0" err="1" smtClean="0"/>
              <a:t>истероидная</a:t>
            </a:r>
            <a:r>
              <a:rPr lang="ru-RU" dirty="0" smtClean="0"/>
              <a:t> реакция;</a:t>
            </a:r>
          </a:p>
          <a:p>
            <a:pPr lvl="0"/>
            <a:r>
              <a:rPr lang="ru-RU" dirty="0" smtClean="0"/>
              <a:t>ступор;</a:t>
            </a:r>
          </a:p>
          <a:p>
            <a:pPr lvl="0"/>
            <a:r>
              <a:rPr lang="ru-RU" dirty="0" smtClean="0"/>
              <a:t>другой вариант.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Выберите один правильный вариант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10.У пострадавшего на глаза наворачиваются слезы, дрожат губы, наблюдается ощущение подавленности, человек готов разрыдаться, правильное действие:</a:t>
            </a:r>
          </a:p>
          <a:p>
            <a:r>
              <a:rPr lang="ru-RU" dirty="0" smtClean="0"/>
              <a:t>1) оставить человека наедине с самим собой, не мешать ему;</a:t>
            </a:r>
          </a:p>
          <a:p>
            <a:r>
              <a:rPr lang="ru-RU" dirty="0" smtClean="0"/>
              <a:t>2) поддержать советом, с использованием в речи уточняющих вопросов;</a:t>
            </a:r>
          </a:p>
          <a:p>
            <a:r>
              <a:rPr lang="ru-RU" dirty="0" smtClean="0"/>
              <a:t>3) спровоцировать ситуацию плача и дать возможность выплакаться;</a:t>
            </a:r>
          </a:p>
          <a:p>
            <a:r>
              <a:rPr lang="ru-RU" dirty="0" smtClean="0"/>
              <a:t>4) ни в коем случае не давать ему плакать.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327074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Выберите один правильный вариант ответа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11.Действия при нервной дрожи у пострадавшего:</a:t>
            </a:r>
          </a:p>
          <a:p>
            <a:r>
              <a:rPr lang="ru-RU" dirty="0" smtClean="0"/>
              <a:t>1) укрыть пострадавшего и успокоить его;</a:t>
            </a:r>
          </a:p>
          <a:p>
            <a:r>
              <a:rPr lang="ru-RU" dirty="0" smtClean="0"/>
              <a:t>2) внезапно потрясти за плечи в течение 1 минуты;</a:t>
            </a:r>
          </a:p>
          <a:p>
            <a:r>
              <a:rPr lang="ru-RU" dirty="0" smtClean="0"/>
              <a:t>3) испугать;</a:t>
            </a:r>
          </a:p>
          <a:p>
            <a:r>
              <a:rPr lang="ru-RU" dirty="0" smtClean="0"/>
              <a:t>4) взять пострадавшего за плечи и резко потрясти в течение 10-15 секунд, во время этого разговаривать с ним;</a:t>
            </a:r>
          </a:p>
          <a:p>
            <a:r>
              <a:rPr lang="ru-RU" dirty="0" smtClean="0"/>
              <a:t>5) не придавать значения таким проявлениям.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178</TotalTime>
  <Words>6089</Words>
  <PresentationFormat>Экран (4:3)</PresentationFormat>
  <Paragraphs>895</Paragraphs>
  <Slides>137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137</vt:i4>
      </vt:variant>
    </vt:vector>
  </HeadingPairs>
  <TitlesOfParts>
    <vt:vector size="138" baseType="lpstr">
      <vt:lpstr>Официальная</vt:lpstr>
      <vt:lpstr>Итоговые контрольные вопросы с ответами множественного выбора для спасателей МЧС России второго класса. </vt:lpstr>
      <vt:lpstr>Профессиональное здоровье</vt:lpstr>
      <vt:lpstr>Выберите один правильный вариант ответа</vt:lpstr>
      <vt:lpstr>Выберите один правильный вариант ответа</vt:lpstr>
      <vt:lpstr>Выберите несколько правильных вариантов ответа</vt:lpstr>
      <vt:lpstr>Выберите несколько правильных вариантов ответа</vt:lpstr>
      <vt:lpstr>Выберите несколько правильных вариантов ответа</vt:lpstr>
      <vt:lpstr>Выберите несколько правильных вариантов ответа</vt:lpstr>
      <vt:lpstr>Саморегуляция</vt:lpstr>
      <vt:lpstr>Выберите один правильный вариант ответа</vt:lpstr>
      <vt:lpstr>Выберите один правильный вариант ответа</vt:lpstr>
      <vt:lpstr>Выберите один правильный вариант ответа</vt:lpstr>
      <vt:lpstr>Выберите один правильный вариант ответа</vt:lpstr>
      <vt:lpstr>Выберите один правильный вариант ответа</vt:lpstr>
      <vt:lpstr>Выберите один правильный вариант ответа</vt:lpstr>
      <vt:lpstr>Выберите один правильный вариант ответа</vt:lpstr>
      <vt:lpstr>Выберите один правильный вариант ответа</vt:lpstr>
      <vt:lpstr>Выберите один правильный вариант ответа</vt:lpstr>
      <vt:lpstr>Выберите один правильный вариант ответа</vt:lpstr>
      <vt:lpstr>Выберите один правильный вариант ответа</vt:lpstr>
      <vt:lpstr>Выберите один правильный вариант ответа</vt:lpstr>
      <vt:lpstr>Выберите один правильный вариант ответа</vt:lpstr>
      <vt:lpstr>Выберите один правильный вариант ответа</vt:lpstr>
      <vt:lpstr> Выберите несколько правильных вариантов ответа</vt:lpstr>
      <vt:lpstr>Выберите несколько правильных вариантов ответа</vt:lpstr>
      <vt:lpstr>Выберите несколько правильных вариантов ответа</vt:lpstr>
      <vt:lpstr>Стресс</vt:lpstr>
      <vt:lpstr>Выберите один правильный вариант ответа</vt:lpstr>
      <vt:lpstr>Выберите один правильный вариант ответа</vt:lpstr>
      <vt:lpstr>Выберите один правильный вариант ответа</vt:lpstr>
      <vt:lpstr>Выберите один правильный вариант ответа</vt:lpstr>
      <vt:lpstr>Выберите один правильный вариант ответа</vt:lpstr>
      <vt:lpstr>Выберите один правильный вариант ответа</vt:lpstr>
      <vt:lpstr>Выберите один правильный вариант ответа</vt:lpstr>
      <vt:lpstr>Выберите один правильный вариант ответа</vt:lpstr>
      <vt:lpstr>Выберите один правильный вариант ответа</vt:lpstr>
      <vt:lpstr>Выберите один правильный вариант ответа</vt:lpstr>
      <vt:lpstr>Выберите один правильный вариант ответа</vt:lpstr>
      <vt:lpstr>Выберите один правильный вариант ответа</vt:lpstr>
      <vt:lpstr>Выберите один правильный вариант ответа</vt:lpstr>
      <vt:lpstr>Выберите несколько правильных вариантов ответа</vt:lpstr>
      <vt:lpstr>Выберите несколько правильных вариантов ответа</vt:lpstr>
      <vt:lpstr>Выберите несколько правильных вариантов ответа</vt:lpstr>
      <vt:lpstr>Выберите несколько правильных вариантов ответа</vt:lpstr>
      <vt:lpstr>Экстренная психологическая помощь</vt:lpstr>
      <vt:lpstr>Выберите несколько правильных вариантов ответа</vt:lpstr>
      <vt:lpstr>Выберите несколько правильных вариантов ответа</vt:lpstr>
      <vt:lpstr>Выберите один правильный вариант ответа</vt:lpstr>
      <vt:lpstr>Выберите один правильный вариант ответа</vt:lpstr>
      <vt:lpstr>Общение с пострадавшими</vt:lpstr>
      <vt:lpstr>Выберите один правильный вариант ответа</vt:lpstr>
      <vt:lpstr>Выберите один правильный вариант ответа</vt:lpstr>
      <vt:lpstr>Выберите один правильный вариант ответа</vt:lpstr>
      <vt:lpstr>Выберите один правильный вариант ответа</vt:lpstr>
      <vt:lpstr>Выберите один правильный вариант ответа</vt:lpstr>
      <vt:lpstr>Выберите один правильный вариант ответа</vt:lpstr>
      <vt:lpstr>Выберите один правильный вариант ответа</vt:lpstr>
      <vt:lpstr>Выберите один правильный вариант ответа</vt:lpstr>
      <vt:lpstr>Выберите один правильный вариант ответа</vt:lpstr>
      <vt:lpstr>Выберите один правильный вариант ответа</vt:lpstr>
      <vt:lpstr>Выберите один правильный вариант ответа</vt:lpstr>
      <vt:lpstr>Выберите один правильный вариант ответа</vt:lpstr>
      <vt:lpstr>Выберите один правильный вариант ответа</vt:lpstr>
      <vt:lpstr>Выберите один правильный вариант ответа</vt:lpstr>
      <vt:lpstr>Выберите один правильный вариант ответа</vt:lpstr>
      <vt:lpstr>Выберите один правильный вариант ответа</vt:lpstr>
      <vt:lpstr>Выберите несколько правильных вариантов ответа</vt:lpstr>
      <vt:lpstr>Выберите несколько правильных вариантов ответа</vt:lpstr>
      <vt:lpstr>Выберите несколько правильных вариантов ответа</vt:lpstr>
      <vt:lpstr>Выберите несколько правильных вариантов ответа</vt:lpstr>
      <vt:lpstr>Выберите несколько правильных вариантов ответа</vt:lpstr>
      <vt:lpstr>Выберите несколько правильных вариантов ответа</vt:lpstr>
      <vt:lpstr>Выберите несколько правильных вариантов ответа</vt:lpstr>
      <vt:lpstr>Выберите несколько правильных вариантов ответа</vt:lpstr>
      <vt:lpstr>Выберите несколько правильных вариантов ответа</vt:lpstr>
      <vt:lpstr>Выберите несколько правильных вариантов ответа</vt:lpstr>
      <vt:lpstr>Особенности переживания горя и утраты пострадавшими в ЧС</vt:lpstr>
      <vt:lpstr>Выберите один правильный вариант ответа</vt:lpstr>
      <vt:lpstr>Выберите один правильный вариант ответа</vt:lpstr>
      <vt:lpstr>Выберите один правильный вариант ответа</vt:lpstr>
      <vt:lpstr>Выберите один правильный вариант ответа</vt:lpstr>
      <vt:lpstr>Выберите один правильный вариант ответа</vt:lpstr>
      <vt:lpstr>Выберите несколько правильных вариантов ответа</vt:lpstr>
      <vt:lpstr>Выберите несколько правильных вариантов ответа</vt:lpstr>
      <vt:lpstr>Выберите несколько правильных вариантов ответа</vt:lpstr>
      <vt:lpstr>Выберите несколько правильных вариантов ответа</vt:lpstr>
      <vt:lpstr>Выберите несколько правильных вариантов ответа</vt:lpstr>
      <vt:lpstr>Выберите несколько правильных вариантов ответа</vt:lpstr>
      <vt:lpstr>Острые стрессовые реакции</vt:lpstr>
      <vt:lpstr>Выберите один правильный вариант ответа</vt:lpstr>
      <vt:lpstr>Выберите один правильный вариант ответа</vt:lpstr>
      <vt:lpstr>Выберите один правильный вариант ответа</vt:lpstr>
      <vt:lpstr>Выберите один правильный вариант ответа</vt:lpstr>
      <vt:lpstr>Выберите один правильный вариант ответа</vt:lpstr>
      <vt:lpstr>Выберите один правильный вариант ответа</vt:lpstr>
      <vt:lpstr>Выберите один правильный вариант ответа</vt:lpstr>
      <vt:lpstr>Выберите один правильный вариант ответа</vt:lpstr>
      <vt:lpstr>Выберите один правильный вариант ответа</vt:lpstr>
      <vt:lpstr>Выберите один правильный вариант ответа</vt:lpstr>
      <vt:lpstr>Суицид</vt:lpstr>
      <vt:lpstr>Выберите несколько правильных вариантов ответа</vt:lpstr>
      <vt:lpstr>Выберите несколько правильных вариантов ответа</vt:lpstr>
      <vt:lpstr>Выберите несколько правильных вариантов ответа</vt:lpstr>
      <vt:lpstr>Выберите несколько правильных вариантов ответа</vt:lpstr>
      <vt:lpstr>Выберите несколько правильных вариантов ответа</vt:lpstr>
      <vt:lpstr>Выберите несколько правильных вариантов ответа</vt:lpstr>
      <vt:lpstr>Толпа</vt:lpstr>
      <vt:lpstr>Выберите один правильный вариант ответа</vt:lpstr>
      <vt:lpstr>Выберите один правильный вариант ответа</vt:lpstr>
      <vt:lpstr>Выберите один правильный вариант ответа</vt:lpstr>
      <vt:lpstr>Выберите несколько правильных вариантов ответа</vt:lpstr>
      <vt:lpstr>Выберите несколько правильных вариантов ответа</vt:lpstr>
      <vt:lpstr>Выберите несколько правильных вариантов ответа</vt:lpstr>
      <vt:lpstr>Психологическая составляющая деятельности спасателя</vt:lpstr>
      <vt:lpstr>Выберите несколько правильных вариантов ответа</vt:lpstr>
      <vt:lpstr>Выберите несколько правильных вариантов ответа</vt:lpstr>
      <vt:lpstr>Выберите несколько правильных вариантов ответа</vt:lpstr>
      <vt:lpstr>Выберите несколько правильных вариантов ответа</vt:lpstr>
      <vt:lpstr>Выберите несколько правильных вариантов ответа</vt:lpstr>
      <vt:lpstr>Выберите несколько правильных вариантов ответа</vt:lpstr>
      <vt:lpstr>Конфликты</vt:lpstr>
      <vt:lpstr>Выберите один правильный вариант ответа</vt:lpstr>
      <vt:lpstr>Выберите один правильный вариант ответа</vt:lpstr>
      <vt:lpstr>Выберите один правильный вариант ответа</vt:lpstr>
      <vt:lpstr>Выберите один правильный вариант ответа</vt:lpstr>
      <vt:lpstr>Выберите один правильный вариант ответа</vt:lpstr>
      <vt:lpstr>Выберите один правильный вариант ответа</vt:lpstr>
      <vt:lpstr>Выберите один правильный вариант ответа</vt:lpstr>
      <vt:lpstr>Выберите один правильный вариант ответа</vt:lpstr>
      <vt:lpstr>Выберите несколько правильных вариантов ответа</vt:lpstr>
      <vt:lpstr>Выберите несколько правильных вариантов ответа</vt:lpstr>
      <vt:lpstr>Выберите несколько правильных вариантов ответа</vt:lpstr>
      <vt:lpstr>Выберите несколько правильных вариантов ответа</vt:lpstr>
      <vt:lpstr>Выберите несколько правильных вариантов ответа</vt:lpstr>
      <vt:lpstr>Выберите несколько правильных вариантов ответа</vt:lpstr>
      <vt:lpstr>Выберите несколько правильных вариантов ответа</vt:lpstr>
      <vt:lpstr>Выберите несколько правильных вариантов ответа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Итоговые контрольные вопросы с ответами множественного выбора для спасателей МЧС России второго класса. </dc:title>
  <dc:creator>Света</dc:creator>
  <cp:lastModifiedBy>Света</cp:lastModifiedBy>
  <cp:revision>82</cp:revision>
  <dcterms:created xsi:type="dcterms:W3CDTF">2012-02-27T17:56:02Z</dcterms:created>
  <dcterms:modified xsi:type="dcterms:W3CDTF">2012-02-29T18:34:07Z</dcterms:modified>
</cp:coreProperties>
</file>